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  <p:sldMasterId id="2147483752" r:id="rId9"/>
    <p:sldMasterId id="2147483765" r:id="rId10"/>
    <p:sldMasterId id="2147483778" r:id="rId11"/>
    <p:sldMasterId id="2147483791" r:id="rId12"/>
  </p:sldMasterIdLst>
  <p:notesMasterIdLst>
    <p:notesMasterId r:id="rId18"/>
  </p:notesMasterIdLst>
  <p:sldIdLst>
    <p:sldId id="261" r:id="rId13"/>
    <p:sldId id="267" r:id="rId14"/>
    <p:sldId id="268" r:id="rId15"/>
    <p:sldId id="272" r:id="rId16"/>
    <p:sldId id="273" r:id="rId17"/>
  </p:sldIdLst>
  <p:sldSz cx="12192000" cy="6858000"/>
  <p:notesSz cx="68580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AE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1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10" Type="http://schemas.openxmlformats.org/officeDocument/2006/relationships/slideMaster" Target="slideMasters/slideMaster10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/>
          </p:cNvSpPr>
          <p:nvPr>
            <p:ph type="hdr"/>
          </p:nvPr>
        </p:nvSpPr>
        <p:spPr>
          <a:xfrm>
            <a:off x="0" y="0"/>
            <a:ext cx="2971800" cy="458640"/>
          </a:xfrm>
          <a:prstGeom prst="rect">
            <a:avLst/>
          </a:prstGeom>
        </p:spPr>
        <p:txBody>
          <a:bodyPr/>
          <a:lstStyle/>
          <a:p>
            <a:endParaRPr lang="fr-FR" sz="2400" b="0" strike="noStrike" spc="-1">
              <a:latin typeface="Times New Roman" panose="02020603050405020304"/>
            </a:endParaRPr>
          </a:p>
        </p:txBody>
      </p:sp>
      <p:sp>
        <p:nvSpPr>
          <p:cNvPr id="496" name="PlaceHolder 2"/>
          <p:cNvSpPr>
            <a:spLocks noGrp="1"/>
          </p:cNvSpPr>
          <p:nvPr>
            <p:ph type="dt"/>
          </p:nvPr>
        </p:nvSpPr>
        <p:spPr>
          <a:xfrm>
            <a:off x="3884760" y="0"/>
            <a:ext cx="2971800" cy="458640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00000"/>
              </a:lnSpc>
            </a:pPr>
            <a:fld id="{7E5454F7-0B52-468E-8EB4-626382D3F6BE}" type="datetime">
              <a:rPr lang="en-GB" sz="1200" b="0" strike="noStrike" spc="-1">
                <a:solidFill>
                  <a:srgbClr val="000000"/>
                </a:solidFill>
                <a:latin typeface="Calibri"/>
              </a:rPr>
              <a:t>28/04/2021</a:t>
            </a:fld>
            <a:endParaRPr lang="fr-FR" sz="1200" b="0" strike="noStrike" spc="-1">
              <a:latin typeface="Times New Roman" panose="02020603050405020304"/>
            </a:endParaRPr>
          </a:p>
        </p:txBody>
      </p:sp>
      <p:sp>
        <p:nvSpPr>
          <p:cNvPr id="497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5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z="4400" b="0" strike="noStrike" spc="-1">
                <a:latin typeface="Arial" panose="020B0604020202020204"/>
              </a:rPr>
              <a:t>Cliquez pour déplacer la diapo</a:t>
            </a:r>
          </a:p>
        </p:txBody>
      </p:sp>
      <p:sp>
        <p:nvSpPr>
          <p:cNvPr id="498" name="PlaceHolder 4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400" cy="360036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200" b="0" strike="noStrike" spc="-1">
                <a:solidFill>
                  <a:srgbClr val="000000"/>
                </a:solidFill>
                <a:latin typeface="Calibri"/>
              </a:rPr>
              <a:t>Cliquez pour modifier les styles du texte du masque</a:t>
            </a:r>
            <a:endParaRPr lang="fr-FR" sz="1200" b="0" strike="noStrike" spc="-1">
              <a:latin typeface="Arial" panose="020B0604020202020204"/>
            </a:endParaRPr>
          </a:p>
          <a:p>
            <a:pPr marL="457200" lvl="1">
              <a:lnSpc>
                <a:spcPct val="100000"/>
              </a:lnSpc>
            </a:pPr>
            <a:r>
              <a:rPr lang="fr-FR" sz="1200" b="0" strike="noStrike" spc="-1">
                <a:solidFill>
                  <a:srgbClr val="000000"/>
                </a:solidFill>
                <a:latin typeface="Calibri"/>
              </a:rPr>
              <a:t>Deuxième niveau</a:t>
            </a:r>
            <a:endParaRPr lang="fr-FR" sz="1200" b="0" strike="noStrike" spc="-1">
              <a:latin typeface="Arial" panose="020B0604020202020204"/>
            </a:endParaRPr>
          </a:p>
          <a:p>
            <a:pPr marL="914400" lvl="2">
              <a:lnSpc>
                <a:spcPct val="100000"/>
              </a:lnSpc>
            </a:pPr>
            <a:r>
              <a:rPr lang="fr-FR" sz="1200" b="0" strike="noStrike" spc="-1">
                <a:solidFill>
                  <a:srgbClr val="000000"/>
                </a:solidFill>
                <a:latin typeface="Calibri"/>
              </a:rPr>
              <a:t>Troisième niveau</a:t>
            </a:r>
            <a:endParaRPr lang="fr-FR" sz="1200" b="0" strike="noStrike" spc="-1">
              <a:latin typeface="Arial" panose="020B0604020202020204"/>
            </a:endParaRPr>
          </a:p>
          <a:p>
            <a:pPr marL="1371600" lvl="3">
              <a:lnSpc>
                <a:spcPct val="100000"/>
              </a:lnSpc>
            </a:pPr>
            <a:r>
              <a:rPr lang="fr-FR" sz="1200" b="0" strike="noStrike" spc="-1">
                <a:solidFill>
                  <a:srgbClr val="000000"/>
                </a:solidFill>
                <a:latin typeface="Calibri"/>
              </a:rPr>
              <a:t>Quatrième niveau</a:t>
            </a:r>
            <a:endParaRPr lang="fr-FR" sz="1200" b="0" strike="noStrike" spc="-1">
              <a:latin typeface="Arial" panose="020B0604020202020204"/>
            </a:endParaRPr>
          </a:p>
          <a:p>
            <a:pPr marL="1828800" lvl="4">
              <a:lnSpc>
                <a:spcPct val="100000"/>
              </a:lnSpc>
            </a:pPr>
            <a:r>
              <a:rPr lang="fr-FR" sz="1200" b="0" strike="noStrike" spc="-1">
                <a:solidFill>
                  <a:srgbClr val="000000"/>
                </a:solidFill>
                <a:latin typeface="Calibri"/>
              </a:rPr>
              <a:t>Cinquième niveau</a:t>
            </a:r>
            <a:endParaRPr lang="fr-FR" sz="1200" b="0" strike="noStrike" spc="-1">
              <a:latin typeface="Arial" panose="020B0604020202020204"/>
            </a:endParaRPr>
          </a:p>
        </p:txBody>
      </p:sp>
      <p:sp>
        <p:nvSpPr>
          <p:cNvPr id="499" name="PlaceHolder 5"/>
          <p:cNvSpPr>
            <a:spLocks noGrp="1"/>
          </p:cNvSpPr>
          <p:nvPr>
            <p:ph type="ftr"/>
          </p:nvPr>
        </p:nvSpPr>
        <p:spPr>
          <a:xfrm>
            <a:off x="0" y="8685360"/>
            <a:ext cx="2971800" cy="458640"/>
          </a:xfrm>
          <a:prstGeom prst="rect">
            <a:avLst/>
          </a:prstGeom>
        </p:spPr>
        <p:txBody>
          <a:bodyPr anchor="b"/>
          <a:lstStyle/>
          <a:p>
            <a:endParaRPr lang="fr-FR" sz="2400" b="0" strike="noStrike" spc="-1">
              <a:latin typeface="Times New Roman" panose="02020603050405020304"/>
            </a:endParaRPr>
          </a:p>
        </p:txBody>
      </p:sp>
      <p:sp>
        <p:nvSpPr>
          <p:cNvPr id="500" name="PlaceHolder 6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800" cy="45864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0E71C175-FF8B-43EF-AE14-0EED5DF09C40}" type="slidenum">
              <a:rPr lang="en-GB" sz="1200" b="0" strike="noStrike" spc="-1">
                <a:solidFill>
                  <a:srgbClr val="000000"/>
                </a:solidFill>
                <a:latin typeface="Calibri"/>
              </a:rPr>
              <a:t>‹N°›</a:t>
            </a:fld>
            <a:endParaRPr lang="fr-FR" sz="1200" b="0" strike="noStrike" spc="-1"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/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fr-F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40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1523880" y="4466880"/>
            <a:ext cx="91440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340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41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4000" cy="11068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345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46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47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349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50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51" name="PlaceHolder 4"/>
          <p:cNvSpPr>
            <a:spLocks noGrp="1"/>
          </p:cNvSpPr>
          <p:nvPr>
            <p:ph type="body"/>
          </p:nvPr>
        </p:nvSpPr>
        <p:spPr>
          <a:xfrm>
            <a:off x="620964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353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54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55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91440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357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40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58" name="PlaceHolder 3"/>
          <p:cNvSpPr>
            <a:spLocks noGrp="1"/>
          </p:cNvSpPr>
          <p:nvPr>
            <p:ph type="body"/>
          </p:nvPr>
        </p:nvSpPr>
        <p:spPr>
          <a:xfrm>
            <a:off x="1523880" y="4466880"/>
            <a:ext cx="91440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360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61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62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63" name="PlaceHolder 5"/>
          <p:cNvSpPr>
            <a:spLocks noGrp="1"/>
          </p:cNvSpPr>
          <p:nvPr>
            <p:ph type="body"/>
          </p:nvPr>
        </p:nvSpPr>
        <p:spPr>
          <a:xfrm>
            <a:off x="620964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365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66" name="PlaceHolder 3"/>
          <p:cNvSpPr>
            <a:spLocks noGrp="1"/>
          </p:cNvSpPr>
          <p:nvPr>
            <p:ph type="body"/>
          </p:nvPr>
        </p:nvSpPr>
        <p:spPr>
          <a:xfrm>
            <a:off x="461556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67" name="PlaceHolder 4"/>
          <p:cNvSpPr>
            <a:spLocks noGrp="1"/>
          </p:cNvSpPr>
          <p:nvPr>
            <p:ph type="body"/>
          </p:nvPr>
        </p:nvSpPr>
        <p:spPr>
          <a:xfrm>
            <a:off x="770724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68" name="PlaceHolder 5"/>
          <p:cNvSpPr>
            <a:spLocks noGrp="1"/>
          </p:cNvSpPr>
          <p:nvPr>
            <p:ph type="body"/>
          </p:nvPr>
        </p:nvSpPr>
        <p:spPr>
          <a:xfrm>
            <a:off x="152388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69" name="PlaceHolder 6"/>
          <p:cNvSpPr>
            <a:spLocks noGrp="1"/>
          </p:cNvSpPr>
          <p:nvPr>
            <p:ph type="body"/>
          </p:nvPr>
        </p:nvSpPr>
        <p:spPr>
          <a:xfrm>
            <a:off x="461556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70" name="PlaceHolder 7"/>
          <p:cNvSpPr>
            <a:spLocks noGrp="1"/>
          </p:cNvSpPr>
          <p:nvPr>
            <p:ph type="body"/>
          </p:nvPr>
        </p:nvSpPr>
        <p:spPr>
          <a:xfrm>
            <a:off x="770724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0964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 type="subTitle"/>
          </p:nvPr>
        </p:nvSpPr>
        <p:spPr>
          <a:xfrm>
            <a:off x="1523880" y="3602160"/>
            <a:ext cx="9144000" cy="1655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40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382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83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4000" cy="11068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387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88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89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391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92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93" name="PlaceHolder 4"/>
          <p:cNvSpPr>
            <a:spLocks noGrp="1"/>
          </p:cNvSpPr>
          <p:nvPr>
            <p:ph type="body"/>
          </p:nvPr>
        </p:nvSpPr>
        <p:spPr>
          <a:xfrm>
            <a:off x="620964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395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96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97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91440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399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40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00" name="PlaceHolder 3"/>
          <p:cNvSpPr>
            <a:spLocks noGrp="1"/>
          </p:cNvSpPr>
          <p:nvPr>
            <p:ph type="body"/>
          </p:nvPr>
        </p:nvSpPr>
        <p:spPr>
          <a:xfrm>
            <a:off x="1523880" y="4466880"/>
            <a:ext cx="91440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402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03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04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05" name="PlaceHolder 5"/>
          <p:cNvSpPr>
            <a:spLocks noGrp="1"/>
          </p:cNvSpPr>
          <p:nvPr>
            <p:ph type="body"/>
          </p:nvPr>
        </p:nvSpPr>
        <p:spPr>
          <a:xfrm>
            <a:off x="620964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61556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70724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152388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61556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70724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407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08" name="PlaceHolder 3"/>
          <p:cNvSpPr>
            <a:spLocks noGrp="1"/>
          </p:cNvSpPr>
          <p:nvPr>
            <p:ph type="body"/>
          </p:nvPr>
        </p:nvSpPr>
        <p:spPr>
          <a:xfrm>
            <a:off x="461556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09" name="PlaceHolder 4"/>
          <p:cNvSpPr>
            <a:spLocks noGrp="1"/>
          </p:cNvSpPr>
          <p:nvPr>
            <p:ph type="body"/>
          </p:nvPr>
        </p:nvSpPr>
        <p:spPr>
          <a:xfrm>
            <a:off x="770724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10" name="PlaceHolder 5"/>
          <p:cNvSpPr>
            <a:spLocks noGrp="1"/>
          </p:cNvSpPr>
          <p:nvPr>
            <p:ph type="body"/>
          </p:nvPr>
        </p:nvSpPr>
        <p:spPr>
          <a:xfrm>
            <a:off x="152388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11" name="PlaceHolder 6"/>
          <p:cNvSpPr>
            <a:spLocks noGrp="1"/>
          </p:cNvSpPr>
          <p:nvPr>
            <p:ph type="body"/>
          </p:nvPr>
        </p:nvSpPr>
        <p:spPr>
          <a:xfrm>
            <a:off x="461556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12" name="PlaceHolder 7"/>
          <p:cNvSpPr>
            <a:spLocks noGrp="1"/>
          </p:cNvSpPr>
          <p:nvPr>
            <p:ph type="body"/>
          </p:nvPr>
        </p:nvSpPr>
        <p:spPr>
          <a:xfrm>
            <a:off x="770724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419" name="PlaceHolder 2"/>
          <p:cNvSpPr>
            <a:spLocks noGrp="1"/>
          </p:cNvSpPr>
          <p:nvPr>
            <p:ph type="subTitle"/>
          </p:nvPr>
        </p:nvSpPr>
        <p:spPr>
          <a:xfrm>
            <a:off x="1523880" y="3602160"/>
            <a:ext cx="9144000" cy="1655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40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423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24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4000" cy="11068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428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29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30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432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33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34" name="PlaceHolder 4"/>
          <p:cNvSpPr>
            <a:spLocks noGrp="1"/>
          </p:cNvSpPr>
          <p:nvPr>
            <p:ph type="body"/>
          </p:nvPr>
        </p:nvSpPr>
        <p:spPr>
          <a:xfrm>
            <a:off x="620964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37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38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91440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440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40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41" name="PlaceHolder 3"/>
          <p:cNvSpPr>
            <a:spLocks noGrp="1"/>
          </p:cNvSpPr>
          <p:nvPr>
            <p:ph type="body"/>
          </p:nvPr>
        </p:nvSpPr>
        <p:spPr>
          <a:xfrm>
            <a:off x="1523880" y="4466880"/>
            <a:ext cx="91440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443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44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45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46" name="PlaceHolder 5"/>
          <p:cNvSpPr>
            <a:spLocks noGrp="1"/>
          </p:cNvSpPr>
          <p:nvPr>
            <p:ph type="body"/>
          </p:nvPr>
        </p:nvSpPr>
        <p:spPr>
          <a:xfrm>
            <a:off x="620964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448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49" name="PlaceHolder 3"/>
          <p:cNvSpPr>
            <a:spLocks noGrp="1"/>
          </p:cNvSpPr>
          <p:nvPr>
            <p:ph type="body"/>
          </p:nvPr>
        </p:nvSpPr>
        <p:spPr>
          <a:xfrm>
            <a:off x="461556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50" name="PlaceHolder 4"/>
          <p:cNvSpPr>
            <a:spLocks noGrp="1"/>
          </p:cNvSpPr>
          <p:nvPr>
            <p:ph type="body"/>
          </p:nvPr>
        </p:nvSpPr>
        <p:spPr>
          <a:xfrm>
            <a:off x="770724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51" name="PlaceHolder 5"/>
          <p:cNvSpPr>
            <a:spLocks noGrp="1"/>
          </p:cNvSpPr>
          <p:nvPr>
            <p:ph type="body"/>
          </p:nvPr>
        </p:nvSpPr>
        <p:spPr>
          <a:xfrm>
            <a:off x="152388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52" name="PlaceHolder 6"/>
          <p:cNvSpPr>
            <a:spLocks noGrp="1"/>
          </p:cNvSpPr>
          <p:nvPr>
            <p:ph type="body"/>
          </p:nvPr>
        </p:nvSpPr>
        <p:spPr>
          <a:xfrm>
            <a:off x="461556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53" name="PlaceHolder 7"/>
          <p:cNvSpPr>
            <a:spLocks noGrp="1"/>
          </p:cNvSpPr>
          <p:nvPr>
            <p:ph type="body"/>
          </p:nvPr>
        </p:nvSpPr>
        <p:spPr>
          <a:xfrm>
            <a:off x="770724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460" name="PlaceHolder 2"/>
          <p:cNvSpPr>
            <a:spLocks noGrp="1"/>
          </p:cNvSpPr>
          <p:nvPr>
            <p:ph type="subTitle"/>
          </p:nvPr>
        </p:nvSpPr>
        <p:spPr>
          <a:xfrm>
            <a:off x="1523880" y="3602160"/>
            <a:ext cx="9144000" cy="1655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462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40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464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65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4000" cy="11068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469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70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71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1523880" y="3602160"/>
            <a:ext cx="9144000" cy="1655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473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74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75" name="PlaceHolder 4"/>
          <p:cNvSpPr>
            <a:spLocks noGrp="1"/>
          </p:cNvSpPr>
          <p:nvPr>
            <p:ph type="body"/>
          </p:nvPr>
        </p:nvSpPr>
        <p:spPr>
          <a:xfrm>
            <a:off x="620964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477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78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79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91440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481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40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82" name="PlaceHolder 3"/>
          <p:cNvSpPr>
            <a:spLocks noGrp="1"/>
          </p:cNvSpPr>
          <p:nvPr>
            <p:ph type="body"/>
          </p:nvPr>
        </p:nvSpPr>
        <p:spPr>
          <a:xfrm>
            <a:off x="1523880" y="4466880"/>
            <a:ext cx="91440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484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85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86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87" name="PlaceHolder 5"/>
          <p:cNvSpPr>
            <a:spLocks noGrp="1"/>
          </p:cNvSpPr>
          <p:nvPr>
            <p:ph type="body"/>
          </p:nvPr>
        </p:nvSpPr>
        <p:spPr>
          <a:xfrm>
            <a:off x="620964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489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90" name="PlaceHolder 3"/>
          <p:cNvSpPr>
            <a:spLocks noGrp="1"/>
          </p:cNvSpPr>
          <p:nvPr>
            <p:ph type="body"/>
          </p:nvPr>
        </p:nvSpPr>
        <p:spPr>
          <a:xfrm>
            <a:off x="461556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91" name="PlaceHolder 4"/>
          <p:cNvSpPr>
            <a:spLocks noGrp="1"/>
          </p:cNvSpPr>
          <p:nvPr>
            <p:ph type="body"/>
          </p:nvPr>
        </p:nvSpPr>
        <p:spPr>
          <a:xfrm>
            <a:off x="770724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92" name="PlaceHolder 5"/>
          <p:cNvSpPr>
            <a:spLocks noGrp="1"/>
          </p:cNvSpPr>
          <p:nvPr>
            <p:ph type="body"/>
          </p:nvPr>
        </p:nvSpPr>
        <p:spPr>
          <a:xfrm>
            <a:off x="152388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93" name="PlaceHolder 6"/>
          <p:cNvSpPr>
            <a:spLocks noGrp="1"/>
          </p:cNvSpPr>
          <p:nvPr>
            <p:ph type="body"/>
          </p:nvPr>
        </p:nvSpPr>
        <p:spPr>
          <a:xfrm>
            <a:off x="461556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494" name="PlaceHolder 7"/>
          <p:cNvSpPr>
            <a:spLocks noGrp="1"/>
          </p:cNvSpPr>
          <p:nvPr>
            <p:ph type="body"/>
          </p:nvPr>
        </p:nvSpPr>
        <p:spPr>
          <a:xfrm>
            <a:off x="770724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40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4000" cy="11068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1523880" y="3602160"/>
            <a:ext cx="9144000" cy="1655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0964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91440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40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1523880" y="4466880"/>
            <a:ext cx="91440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0964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61556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770724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152388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61556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770724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1523880" y="3602160"/>
            <a:ext cx="9144000" cy="1655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40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40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4000" cy="11068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0964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91440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40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1523880" y="4466880"/>
            <a:ext cx="91440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0964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61556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770724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152388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61556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770724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1523880" y="3602160"/>
            <a:ext cx="9144000" cy="1655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40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4000" cy="11068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620964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91440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40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1523880" y="4466880"/>
            <a:ext cx="91440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620964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461556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770724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152388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 type="body"/>
          </p:nvPr>
        </p:nvSpPr>
        <p:spPr>
          <a:xfrm>
            <a:off x="461556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 type="body"/>
          </p:nvPr>
        </p:nvSpPr>
        <p:spPr>
          <a:xfrm>
            <a:off x="770724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subTitle"/>
          </p:nvPr>
        </p:nvSpPr>
        <p:spPr>
          <a:xfrm>
            <a:off x="1523880" y="3602160"/>
            <a:ext cx="9144000" cy="1655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40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4000" cy="11068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620964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91440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40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1523880" y="4466880"/>
            <a:ext cx="91440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98" name="PlaceHolder 5"/>
          <p:cNvSpPr>
            <a:spLocks noGrp="1"/>
          </p:cNvSpPr>
          <p:nvPr>
            <p:ph type="body"/>
          </p:nvPr>
        </p:nvSpPr>
        <p:spPr>
          <a:xfrm>
            <a:off x="620964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4000" cy="11068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461556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770724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03" name="PlaceHolder 5"/>
          <p:cNvSpPr>
            <a:spLocks noGrp="1"/>
          </p:cNvSpPr>
          <p:nvPr>
            <p:ph type="body"/>
          </p:nvPr>
        </p:nvSpPr>
        <p:spPr>
          <a:xfrm>
            <a:off x="152388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04" name="PlaceHolder 6"/>
          <p:cNvSpPr>
            <a:spLocks noGrp="1"/>
          </p:cNvSpPr>
          <p:nvPr>
            <p:ph type="body"/>
          </p:nvPr>
        </p:nvSpPr>
        <p:spPr>
          <a:xfrm>
            <a:off x="461556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05" name="PlaceHolder 7"/>
          <p:cNvSpPr>
            <a:spLocks noGrp="1"/>
          </p:cNvSpPr>
          <p:nvPr>
            <p:ph type="body"/>
          </p:nvPr>
        </p:nvSpPr>
        <p:spPr>
          <a:xfrm>
            <a:off x="770724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subTitle"/>
          </p:nvPr>
        </p:nvSpPr>
        <p:spPr>
          <a:xfrm>
            <a:off x="1523880" y="3602160"/>
            <a:ext cx="9144000" cy="1655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40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4000" cy="11068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26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 type="body"/>
          </p:nvPr>
        </p:nvSpPr>
        <p:spPr>
          <a:xfrm>
            <a:off x="620964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91440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40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1523880" y="4466880"/>
            <a:ext cx="91440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41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42" name="PlaceHolder 5"/>
          <p:cNvSpPr>
            <a:spLocks noGrp="1"/>
          </p:cNvSpPr>
          <p:nvPr>
            <p:ph type="body"/>
          </p:nvPr>
        </p:nvSpPr>
        <p:spPr>
          <a:xfrm>
            <a:off x="620964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461556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 type="body"/>
          </p:nvPr>
        </p:nvSpPr>
        <p:spPr>
          <a:xfrm>
            <a:off x="770724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47" name="PlaceHolder 5"/>
          <p:cNvSpPr>
            <a:spLocks noGrp="1"/>
          </p:cNvSpPr>
          <p:nvPr>
            <p:ph type="body"/>
          </p:nvPr>
        </p:nvSpPr>
        <p:spPr>
          <a:xfrm>
            <a:off x="152388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48" name="PlaceHolder 6"/>
          <p:cNvSpPr>
            <a:spLocks noGrp="1"/>
          </p:cNvSpPr>
          <p:nvPr>
            <p:ph type="body"/>
          </p:nvPr>
        </p:nvSpPr>
        <p:spPr>
          <a:xfrm>
            <a:off x="461556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49" name="PlaceHolder 7"/>
          <p:cNvSpPr>
            <a:spLocks noGrp="1"/>
          </p:cNvSpPr>
          <p:nvPr>
            <p:ph type="body"/>
          </p:nvPr>
        </p:nvSpPr>
        <p:spPr>
          <a:xfrm>
            <a:off x="770724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subTitle"/>
          </p:nvPr>
        </p:nvSpPr>
        <p:spPr>
          <a:xfrm>
            <a:off x="1523880" y="3602160"/>
            <a:ext cx="9144000" cy="1655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40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4000" cy="11068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65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66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0964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70" name="PlaceHolder 4"/>
          <p:cNvSpPr>
            <a:spLocks noGrp="1"/>
          </p:cNvSpPr>
          <p:nvPr>
            <p:ph type="body"/>
          </p:nvPr>
        </p:nvSpPr>
        <p:spPr>
          <a:xfrm>
            <a:off x="620964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74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91440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40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 type="body"/>
          </p:nvPr>
        </p:nvSpPr>
        <p:spPr>
          <a:xfrm>
            <a:off x="1523880" y="4466880"/>
            <a:ext cx="91440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81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82" name="PlaceHolder 5"/>
          <p:cNvSpPr>
            <a:spLocks noGrp="1"/>
          </p:cNvSpPr>
          <p:nvPr>
            <p:ph type="body"/>
          </p:nvPr>
        </p:nvSpPr>
        <p:spPr>
          <a:xfrm>
            <a:off x="620964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 type="body"/>
          </p:nvPr>
        </p:nvSpPr>
        <p:spPr>
          <a:xfrm>
            <a:off x="461556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86" name="PlaceHolder 4"/>
          <p:cNvSpPr>
            <a:spLocks noGrp="1"/>
          </p:cNvSpPr>
          <p:nvPr>
            <p:ph type="body"/>
          </p:nvPr>
        </p:nvSpPr>
        <p:spPr>
          <a:xfrm>
            <a:off x="770724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87" name="PlaceHolder 5"/>
          <p:cNvSpPr>
            <a:spLocks noGrp="1"/>
          </p:cNvSpPr>
          <p:nvPr>
            <p:ph type="body"/>
          </p:nvPr>
        </p:nvSpPr>
        <p:spPr>
          <a:xfrm>
            <a:off x="152388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88" name="PlaceHolder 6"/>
          <p:cNvSpPr>
            <a:spLocks noGrp="1"/>
          </p:cNvSpPr>
          <p:nvPr>
            <p:ph type="body"/>
          </p:nvPr>
        </p:nvSpPr>
        <p:spPr>
          <a:xfrm>
            <a:off x="461556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89" name="PlaceHolder 7"/>
          <p:cNvSpPr>
            <a:spLocks noGrp="1"/>
          </p:cNvSpPr>
          <p:nvPr>
            <p:ph type="body"/>
          </p:nvPr>
        </p:nvSpPr>
        <p:spPr>
          <a:xfrm>
            <a:off x="770724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 type="subTitle"/>
          </p:nvPr>
        </p:nvSpPr>
        <p:spPr>
          <a:xfrm>
            <a:off x="1523880" y="3602160"/>
            <a:ext cx="9144000" cy="1655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40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91440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4000" cy="11068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04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05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307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08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09" name="PlaceHolder 4"/>
          <p:cNvSpPr>
            <a:spLocks noGrp="1"/>
          </p:cNvSpPr>
          <p:nvPr>
            <p:ph type="body"/>
          </p:nvPr>
        </p:nvSpPr>
        <p:spPr>
          <a:xfrm>
            <a:off x="620964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13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91440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40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16" name="PlaceHolder 3"/>
          <p:cNvSpPr>
            <a:spLocks noGrp="1"/>
          </p:cNvSpPr>
          <p:nvPr>
            <p:ph type="body"/>
          </p:nvPr>
        </p:nvSpPr>
        <p:spPr>
          <a:xfrm>
            <a:off x="1523880" y="4466880"/>
            <a:ext cx="91440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318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19" name="PlaceHolder 3"/>
          <p:cNvSpPr>
            <a:spLocks noGrp="1"/>
          </p:cNvSpPr>
          <p:nvPr>
            <p:ph type="body"/>
          </p:nvPr>
        </p:nvSpPr>
        <p:spPr>
          <a:xfrm>
            <a:off x="6209640" y="360216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20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21" name="PlaceHolder 5"/>
          <p:cNvSpPr>
            <a:spLocks noGrp="1"/>
          </p:cNvSpPr>
          <p:nvPr>
            <p:ph type="body"/>
          </p:nvPr>
        </p:nvSpPr>
        <p:spPr>
          <a:xfrm>
            <a:off x="6209640" y="4466880"/>
            <a:ext cx="446220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24" name="PlaceHolder 3"/>
          <p:cNvSpPr>
            <a:spLocks noGrp="1"/>
          </p:cNvSpPr>
          <p:nvPr>
            <p:ph type="body"/>
          </p:nvPr>
        </p:nvSpPr>
        <p:spPr>
          <a:xfrm>
            <a:off x="461556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25" name="PlaceHolder 4"/>
          <p:cNvSpPr>
            <a:spLocks noGrp="1"/>
          </p:cNvSpPr>
          <p:nvPr>
            <p:ph type="body"/>
          </p:nvPr>
        </p:nvSpPr>
        <p:spPr>
          <a:xfrm>
            <a:off x="770724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26" name="PlaceHolder 5"/>
          <p:cNvSpPr>
            <a:spLocks noGrp="1"/>
          </p:cNvSpPr>
          <p:nvPr>
            <p:ph type="body"/>
          </p:nvPr>
        </p:nvSpPr>
        <p:spPr>
          <a:xfrm>
            <a:off x="152388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27" name="PlaceHolder 6"/>
          <p:cNvSpPr>
            <a:spLocks noGrp="1"/>
          </p:cNvSpPr>
          <p:nvPr>
            <p:ph type="body"/>
          </p:nvPr>
        </p:nvSpPr>
        <p:spPr>
          <a:xfrm>
            <a:off x="461556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28" name="PlaceHolder 7"/>
          <p:cNvSpPr>
            <a:spLocks noGrp="1"/>
          </p:cNvSpPr>
          <p:nvPr>
            <p:ph type="body"/>
          </p:nvPr>
        </p:nvSpPr>
        <p:spPr>
          <a:xfrm>
            <a:off x="770724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336" name="PlaceHolder 2"/>
          <p:cNvSpPr>
            <a:spLocks noGrp="1"/>
          </p:cNvSpPr>
          <p:nvPr>
            <p:ph type="subTitle"/>
          </p:nvPr>
        </p:nvSpPr>
        <p:spPr>
          <a:xfrm>
            <a:off x="1523880" y="3602160"/>
            <a:ext cx="9144000" cy="16556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4000" cy="16556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4400" b="0" strike="noStrike" spc="-1">
                <a:solidFill>
                  <a:srgbClr val="000000"/>
                </a:solidFill>
                <a:latin typeface="Calibri Light"/>
              </a:rPr>
              <a:t>Modifiez le style du titre</a:t>
            </a:r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600" cy="43513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fr-FR" sz="2800" b="0" strike="noStrike" spc="-1">
                <a:solidFill>
                  <a:srgbClr val="000000"/>
                </a:solidFill>
                <a:latin typeface="Calibri"/>
              </a:rPr>
              <a:t>Cliquez pour modifier les styles du texte du masque</a:t>
            </a:r>
            <a:endParaRPr lang="fr-FR" sz="2800" b="0" strike="noStrike" spc="-1">
              <a:latin typeface="Arial" panose="020B0604020202020204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Deuxième niveau</a:t>
            </a:r>
            <a:endParaRPr lang="fr-FR" sz="2400" b="0" strike="noStrike" spc="-1">
              <a:latin typeface="Arial" panose="020B0604020202020204"/>
            </a:endParaRPr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Troisième niveau</a:t>
            </a:r>
            <a:endParaRPr lang="fr-FR" sz="2000" b="0" strike="noStrike" spc="-1">
              <a:latin typeface="Arial" panose="020B0604020202020204"/>
            </a:endParaRPr>
          </a:p>
          <a:p>
            <a:pPr marL="1600200" lvl="3" indent="-2286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</a:t>
            </a:r>
            <a:endParaRPr lang="fr-FR" sz="1800" b="0" strike="noStrike" spc="-1">
              <a:latin typeface="Arial" panose="020B0604020202020204"/>
            </a:endParaRPr>
          </a:p>
          <a:p>
            <a:pPr marL="2057400" lvl="4" indent="-2286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</a:t>
            </a:r>
            <a:endParaRPr lang="fr-FR" sz="1800" b="0" strike="noStrike" spc="-1">
              <a:latin typeface="Arial" panose="020B0604020202020204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6CBF8DA7-4AE9-41AE-AED5-9B91E467E950}" type="datetime">
              <a:rPr lang="en-GB" sz="1200" b="0" strike="noStrike" spc="-1">
                <a:solidFill>
                  <a:srgbClr val="898989"/>
                </a:solidFill>
                <a:latin typeface="Calibri"/>
              </a:rPr>
              <a:t>28/04/2021</a:t>
            </a:fld>
            <a:endParaRPr lang="fr-FR" sz="1200" b="0" strike="noStrike" spc="-1">
              <a:latin typeface="Times New Roman" panose="02020603050405020304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/>
          <a:lstStyle/>
          <a:p>
            <a:endParaRPr lang="fr-FR" sz="2400" b="0" strike="noStrike" spc="-1">
              <a:latin typeface="Times New Roman" panose="02020603050405020304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EFC6F746-7434-4EF0-A81C-2732282E123D}" type="slidenum">
              <a:rPr lang="en-GB" sz="1200" b="0" strike="noStrike" spc="-1">
                <a:solidFill>
                  <a:srgbClr val="898989"/>
                </a:solidFill>
                <a:latin typeface="Calibri"/>
              </a:rPr>
              <a:t>‹N°›</a:t>
            </a:fld>
            <a:endParaRPr lang="fr-FR" sz="1200" b="0" strike="noStrike" spc="-1"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2280" cy="16002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3200" b="0" strike="noStrike" spc="-1">
                <a:solidFill>
                  <a:srgbClr val="000000"/>
                </a:solidFill>
                <a:latin typeface="Calibri Light"/>
              </a:rPr>
              <a:t>Modifiez le style du titre</a:t>
            </a:r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72" name="PlaceHolder 2"/>
          <p:cNvSpPr>
            <a:spLocks noGrp="1"/>
          </p:cNvSpPr>
          <p:nvPr>
            <p:ph type="title"/>
          </p:nvPr>
        </p:nvSpPr>
        <p:spPr>
          <a:xfrm>
            <a:off x="5183280" y="987480"/>
            <a:ext cx="6172200" cy="487368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373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2280" cy="38116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31800" indent="-32385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</a:rPr>
              <a:t>Cliquez pour modifier les styles du texte du masque</a:t>
            </a:r>
            <a:endParaRPr lang="fr-FR" sz="1600" b="0" strike="noStrike" spc="-1">
              <a:latin typeface="Arial" panose="020B0604020202020204"/>
            </a:endParaRPr>
          </a:p>
        </p:txBody>
      </p:sp>
      <p:sp>
        <p:nvSpPr>
          <p:cNvPr id="374" name="PlaceHolder 4"/>
          <p:cNvSpPr>
            <a:spLocks noGrp="1"/>
          </p:cNvSpPr>
          <p:nvPr>
            <p:ph type="dt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170F3229-3ECE-47CC-844B-BA210B6F7D6A}" type="datetime">
              <a:rPr lang="en-GB" sz="1200" b="0" strike="noStrike" spc="-1">
                <a:solidFill>
                  <a:srgbClr val="898989"/>
                </a:solidFill>
                <a:latin typeface="Calibri"/>
              </a:rPr>
              <a:t>28/04/2021</a:t>
            </a:fld>
            <a:endParaRPr lang="fr-FR" sz="1200" b="0" strike="noStrike" spc="-1">
              <a:latin typeface="Times New Roman" panose="02020603050405020304"/>
            </a:endParaRPr>
          </a:p>
        </p:txBody>
      </p:sp>
      <p:sp>
        <p:nvSpPr>
          <p:cNvPr id="375" name="PlaceHolder 5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/>
          <a:lstStyle/>
          <a:p>
            <a:endParaRPr lang="fr-FR" sz="2400" b="0" strike="noStrike" spc="-1">
              <a:latin typeface="Times New Roman" panose="02020603050405020304"/>
            </a:endParaRPr>
          </a:p>
        </p:txBody>
      </p:sp>
      <p:sp>
        <p:nvSpPr>
          <p:cNvPr id="376" name="PlaceHolder 6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65E77CA1-0EF2-4036-AC2B-37D2DD8F50E9}" type="slidenum">
              <a:rPr lang="en-GB" sz="1200" b="0" strike="noStrike" spc="-1">
                <a:solidFill>
                  <a:srgbClr val="898989"/>
                </a:solidFill>
                <a:latin typeface="Calibri"/>
              </a:rPr>
              <a:t>‹N°›</a:t>
            </a:fld>
            <a:endParaRPr lang="fr-FR" sz="1200" b="0" strike="noStrike" spc="-1"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/>
    <p:bodyStyle/>
    <p:otherStyle/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4400" b="0" strike="noStrike" spc="-1">
                <a:solidFill>
                  <a:srgbClr val="000000"/>
                </a:solidFill>
                <a:latin typeface="Calibri Light"/>
              </a:rPr>
              <a:t>Modifiez le style du titre</a:t>
            </a:r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41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600" cy="4351320"/>
          </a:xfrm>
          <a:prstGeom prst="rect">
            <a:avLst/>
          </a:prstGeom>
        </p:spPr>
        <p:txBody>
          <a:bodyPr vert="vert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fr-FR" sz="2800" b="0" strike="noStrike" spc="-1">
                <a:solidFill>
                  <a:srgbClr val="000000"/>
                </a:solidFill>
                <a:latin typeface="Calibri"/>
              </a:rPr>
              <a:t>Cliquez pour modifier les styles du texte du masque</a:t>
            </a:r>
            <a:endParaRPr lang="fr-FR" sz="2800" b="0" strike="noStrike" spc="-1">
              <a:latin typeface="Arial" panose="020B0604020202020204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Deuxième niveau</a:t>
            </a:r>
            <a:endParaRPr lang="fr-FR" sz="2400" b="0" strike="noStrike" spc="-1">
              <a:latin typeface="Arial" panose="020B0604020202020204"/>
            </a:endParaRPr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Troisième niveau</a:t>
            </a:r>
            <a:endParaRPr lang="fr-FR" sz="2000" b="0" strike="noStrike" spc="-1">
              <a:latin typeface="Arial" panose="020B0604020202020204"/>
            </a:endParaRPr>
          </a:p>
          <a:p>
            <a:pPr marL="1600200" lvl="3" indent="-2286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</a:t>
            </a:r>
            <a:endParaRPr lang="fr-FR" sz="1800" b="0" strike="noStrike" spc="-1">
              <a:latin typeface="Arial" panose="020B0604020202020204"/>
            </a:endParaRPr>
          </a:p>
          <a:p>
            <a:pPr marL="2057400" lvl="4" indent="-2286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</a:t>
            </a:r>
            <a:endParaRPr lang="fr-FR" sz="1800" b="0" strike="noStrike" spc="-1">
              <a:latin typeface="Arial" panose="020B0604020202020204"/>
            </a:endParaRPr>
          </a:p>
        </p:txBody>
      </p:sp>
      <p:sp>
        <p:nvSpPr>
          <p:cNvPr id="415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30C8497F-3974-49D9-AF6E-59C3B5DA8E00}" type="datetime">
              <a:rPr lang="en-GB" sz="1200" b="0" strike="noStrike" spc="-1">
                <a:solidFill>
                  <a:srgbClr val="898989"/>
                </a:solidFill>
                <a:latin typeface="Calibri"/>
              </a:rPr>
              <a:t>28/04/2021</a:t>
            </a:fld>
            <a:endParaRPr lang="fr-FR" sz="1200" b="0" strike="noStrike" spc="-1">
              <a:latin typeface="Times New Roman" panose="02020603050405020304"/>
            </a:endParaRPr>
          </a:p>
        </p:txBody>
      </p:sp>
      <p:sp>
        <p:nvSpPr>
          <p:cNvPr id="416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/>
          <a:lstStyle/>
          <a:p>
            <a:endParaRPr lang="fr-FR" sz="2400" b="0" strike="noStrike" spc="-1">
              <a:latin typeface="Times New Roman" panose="02020603050405020304"/>
            </a:endParaRPr>
          </a:p>
        </p:txBody>
      </p:sp>
      <p:sp>
        <p:nvSpPr>
          <p:cNvPr id="417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0B37BAEE-CA21-492C-ADAB-B92ECDC3998C}" type="slidenum">
              <a:rPr lang="en-GB" sz="1200" b="0" strike="noStrike" spc="-1">
                <a:solidFill>
                  <a:srgbClr val="898989"/>
                </a:solidFill>
                <a:latin typeface="Calibri"/>
              </a:rPr>
              <a:t>‹N°›</a:t>
            </a:fld>
            <a:endParaRPr lang="fr-FR" sz="1200" b="0" strike="noStrike" spc="-1"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/>
    <p:bodyStyle/>
    <p:otherStyle/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720" cy="5811840"/>
          </a:xfrm>
          <a:prstGeom prst="rect">
            <a:avLst/>
          </a:prstGeom>
        </p:spPr>
        <p:txBody>
          <a:bodyPr vert="vert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4400" b="0" strike="noStrike" spc="-1">
                <a:solidFill>
                  <a:srgbClr val="000000"/>
                </a:solidFill>
                <a:latin typeface="Calibri Light"/>
              </a:rPr>
              <a:t>Modifiez le style du titre</a:t>
            </a:r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455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4240" cy="5811840"/>
          </a:xfrm>
          <a:prstGeom prst="rect">
            <a:avLst/>
          </a:prstGeom>
        </p:spPr>
        <p:txBody>
          <a:bodyPr vert="vert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fr-FR" sz="2800" b="0" strike="noStrike" spc="-1">
                <a:solidFill>
                  <a:srgbClr val="000000"/>
                </a:solidFill>
                <a:latin typeface="Calibri"/>
              </a:rPr>
              <a:t>Cliquez pour modifier les styles du texte du masque</a:t>
            </a:r>
            <a:endParaRPr lang="fr-FR" sz="2800" b="0" strike="noStrike" spc="-1">
              <a:latin typeface="Arial" panose="020B0604020202020204"/>
            </a:endParaRP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Deuxième niveau</a:t>
            </a:r>
            <a:endParaRPr lang="fr-FR" sz="2400" b="0" strike="noStrike" spc="-1">
              <a:latin typeface="Arial" panose="020B0604020202020204"/>
            </a:endParaRPr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Troisième niveau</a:t>
            </a:r>
            <a:endParaRPr lang="fr-FR" sz="2000" b="0" strike="noStrike" spc="-1">
              <a:latin typeface="Arial" panose="020B0604020202020204"/>
            </a:endParaRPr>
          </a:p>
          <a:p>
            <a:pPr marL="1600200" lvl="3" indent="-2286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</a:t>
            </a:r>
            <a:endParaRPr lang="fr-FR" sz="1800" b="0" strike="noStrike" spc="-1">
              <a:latin typeface="Arial" panose="020B0604020202020204"/>
            </a:endParaRPr>
          </a:p>
          <a:p>
            <a:pPr marL="2057400" lvl="4" indent="-2286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</a:t>
            </a:r>
            <a:endParaRPr lang="fr-FR" sz="1800" b="0" strike="noStrike" spc="-1">
              <a:latin typeface="Arial" panose="020B0604020202020204"/>
            </a:endParaRPr>
          </a:p>
        </p:txBody>
      </p:sp>
      <p:sp>
        <p:nvSpPr>
          <p:cNvPr id="456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4A927B75-0A1C-451B-9343-B81C75337A25}" type="datetime">
              <a:rPr lang="en-GB" sz="1200" b="0" strike="noStrike" spc="-1">
                <a:solidFill>
                  <a:srgbClr val="898989"/>
                </a:solidFill>
                <a:latin typeface="Calibri"/>
              </a:rPr>
              <a:t>28/04/2021</a:t>
            </a:fld>
            <a:endParaRPr lang="fr-FR" sz="1200" b="0" strike="noStrike" spc="-1">
              <a:latin typeface="Times New Roman" panose="02020603050405020304"/>
            </a:endParaRPr>
          </a:p>
        </p:txBody>
      </p:sp>
      <p:sp>
        <p:nvSpPr>
          <p:cNvPr id="457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/>
          <a:lstStyle/>
          <a:p>
            <a:endParaRPr lang="fr-FR" sz="2400" b="0" strike="noStrike" spc="-1">
              <a:latin typeface="Times New Roman" panose="02020603050405020304"/>
            </a:endParaRPr>
          </a:p>
        </p:txBody>
      </p:sp>
      <p:sp>
        <p:nvSpPr>
          <p:cNvPr id="458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1FABB677-F1A7-49D9-A60F-B43722B0D00F}" type="slidenum">
              <a:rPr lang="en-GB" sz="1200" b="0" strike="noStrike" spc="-1">
                <a:solidFill>
                  <a:srgbClr val="898989"/>
                </a:solidFill>
                <a:latin typeface="Calibri"/>
              </a:rPr>
              <a:t>‹N°›</a:t>
            </a:fld>
            <a:endParaRPr lang="fr-FR" sz="1200" b="0" strike="noStrike" spc="-1"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4000" cy="2387520"/>
          </a:xfrm>
          <a:prstGeom prst="rect">
            <a:avLst/>
          </a:prstGeom>
        </p:spPr>
        <p:txBody>
          <a:bodyPr anchor="b" anchorCtr="1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fr-FR" sz="6000" b="0" strike="noStrike" spc="-1">
                <a:solidFill>
                  <a:srgbClr val="000000"/>
                </a:solidFill>
                <a:latin typeface="Calibri Light"/>
              </a:rPr>
              <a:t>Modifiez le style du titre</a:t>
            </a:r>
            <a:endParaRPr lang="fr-FR" sz="6000" b="0" strike="noStrike" spc="-1">
              <a:latin typeface="Arial" panose="020B0604020202020204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77FC3FF3-968E-4410-B612-E91D59BA40F1}" type="datetime">
              <a:rPr lang="en-GB" sz="1200" b="0" strike="noStrike" spc="-1">
                <a:solidFill>
                  <a:srgbClr val="898989"/>
                </a:solidFill>
                <a:latin typeface="Calibri"/>
              </a:rPr>
              <a:t>28/04/2021</a:t>
            </a:fld>
            <a:endParaRPr lang="fr-FR" sz="1200" b="0" strike="noStrike" spc="-1">
              <a:latin typeface="Times New Roman" panose="02020603050405020304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/>
          <a:lstStyle/>
          <a:p>
            <a:endParaRPr lang="fr-FR" sz="2400" b="0" strike="noStrike" spc="-1">
              <a:latin typeface="Times New Roman" panose="02020603050405020304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C55A2450-7F58-4BB6-8428-230C05AB466E}" type="slidenum">
              <a:rPr lang="en-GB" sz="1200" b="0" strike="noStrike" spc="-1">
                <a:solidFill>
                  <a:srgbClr val="898989"/>
                </a:solidFill>
                <a:latin typeface="Calibri"/>
              </a:rPr>
              <a:t>‹N°›</a:t>
            </a:fld>
            <a:endParaRPr lang="fr-FR" sz="1200" b="0" strike="noStrike" spc="-1">
              <a:latin typeface="Times New Roman" panose="02020603050405020304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fr-FR" sz="3200" b="0" strike="noStrike" spc="-1">
                <a:latin typeface="Arial" panose="020B0604020202020204"/>
              </a:rPr>
              <a:t>Cliquez pour éditer le format du plan de texte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latin typeface="Arial" panose="020B0604020202020204"/>
              </a:rPr>
              <a:t>Second niveau de plan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fr-FR" sz="2400" b="0" strike="noStrike" spc="-1">
                <a:latin typeface="Arial" panose="020B0604020202020204"/>
              </a:rPr>
              <a:t>Troisième niveau de plan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latin typeface="Arial" panose="020B0604020202020204"/>
              </a:rPr>
              <a:t>Quatrième niveau de plan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fr-FR" sz="2000" b="0" strike="noStrike" spc="-1">
                <a:latin typeface="Arial" panose="020B0604020202020204"/>
              </a:rPr>
              <a:t>Cinquième niveau de plan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fr-FR" sz="2000" b="0" strike="noStrike" spc="-1">
                <a:latin typeface="Arial" panose="020B0604020202020204"/>
              </a:rPr>
              <a:t>Sixième niveau de plan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fr-FR" sz="2000" b="0" strike="noStrike" spc="-1">
                <a:latin typeface="Arial" panose="020B0604020202020204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4400" b="0" strike="noStrike" spc="-1">
                <a:solidFill>
                  <a:srgbClr val="000000"/>
                </a:solidFill>
                <a:latin typeface="Calibri Light"/>
              </a:rPr>
              <a:t>Modifiez le style du titre</a:t>
            </a:r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title"/>
          </p:nvPr>
        </p:nvSpPr>
        <p:spPr>
          <a:xfrm>
            <a:off x="838080" y="1825560"/>
            <a:ext cx="10515600" cy="43513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fr-FR" sz="2800" b="0" strike="noStrike" spc="-1">
                <a:solidFill>
                  <a:srgbClr val="000000"/>
                </a:solidFill>
                <a:latin typeface="Calibri"/>
              </a:rPr>
              <a:t>Cliquez pour modifier les styles du texte du masque</a:t>
            </a:r>
            <a:br>
              <a:rPr lang="fr-FR" sz="2800" b="0" strike="noStrike" spc="-1">
                <a:solidFill>
                  <a:srgbClr val="000000"/>
                </a:solidFill>
                <a:latin typeface="Calibri"/>
              </a:rPr>
            </a:b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Deuxième niveau</a:t>
            </a:r>
            <a:br>
              <a:rPr lang="fr-FR" sz="2400" b="0" strike="noStrike" spc="-1">
                <a:solidFill>
                  <a:srgbClr val="000000"/>
                </a:solidFill>
                <a:latin typeface="Calibri"/>
              </a:rPr>
            </a:b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Troisième niveau</a:t>
            </a:r>
            <a:br>
              <a:rPr lang="fr-FR" sz="2000" b="0" strike="noStrike" spc="-1">
                <a:solidFill>
                  <a:srgbClr val="000000"/>
                </a:solidFill>
                <a:latin typeface="Calibri"/>
              </a:rPr>
            </a:b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</a:t>
            </a:r>
            <a:br>
              <a:rPr lang="fr-FR" sz="1800" b="0" strike="noStrike" spc="-1">
                <a:solidFill>
                  <a:srgbClr val="000000"/>
                </a:solidFill>
                <a:latin typeface="Calibri"/>
              </a:rPr>
            </a:b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</a:t>
            </a:r>
            <a:endParaRPr lang="fr-FR" sz="1800" b="0" strike="noStrike" spc="-1">
              <a:latin typeface="Arial" panose="020B0604020202020204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6720D9E6-A17F-4A4D-8CE2-7B969868B983}" type="datetime">
              <a:rPr lang="en-GB" sz="1200" b="0" strike="noStrike" spc="-1">
                <a:solidFill>
                  <a:srgbClr val="898989"/>
                </a:solidFill>
                <a:latin typeface="Calibri"/>
              </a:rPr>
              <a:t>28/04/2021</a:t>
            </a:fld>
            <a:endParaRPr lang="fr-FR" sz="1200" b="0" strike="noStrike" spc="-1">
              <a:latin typeface="Times New Roman" panose="02020603050405020304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/>
          <a:lstStyle/>
          <a:p>
            <a:endParaRPr lang="fr-FR" sz="2400" b="0" strike="noStrike" spc="-1">
              <a:latin typeface="Times New Roman" panose="02020603050405020304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89FF9310-9B23-4146-8394-505B58C4AE1F}" type="slidenum">
              <a:rPr lang="en-GB" sz="1200" b="0" strike="noStrike" spc="-1">
                <a:solidFill>
                  <a:srgbClr val="898989"/>
                </a:solidFill>
                <a:latin typeface="Calibri"/>
              </a:rPr>
              <a:t>‹N°›</a:t>
            </a:fld>
            <a:endParaRPr lang="fr-FR" sz="1200" b="0" strike="noStrike" spc="-1"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600" cy="285264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6000" b="0" strike="noStrike" spc="-1">
                <a:solidFill>
                  <a:srgbClr val="000000"/>
                </a:solidFill>
                <a:latin typeface="Calibri Light"/>
              </a:rPr>
              <a:t>Modifiez le style du titre</a:t>
            </a:r>
            <a:endParaRPr lang="fr-FR" sz="6000" b="0" strike="noStrike" spc="-1">
              <a:latin typeface="Arial" panose="020B0604020202020204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600" cy="15001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31800" indent="-32385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fr-FR" sz="2400" b="0" strike="noStrike" spc="-1">
                <a:solidFill>
                  <a:srgbClr val="898989"/>
                </a:solidFill>
                <a:latin typeface="Calibri"/>
              </a:rPr>
              <a:t>Cliquez pour modifier les styles du texte du masque</a:t>
            </a:r>
            <a:endParaRPr lang="fr-FR" sz="2400" b="0" strike="noStrike" spc="-1">
              <a:latin typeface="Arial" panose="020B0604020202020204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94A16810-7F84-4AD0-BD0D-913496ED6E7E}" type="datetime">
              <a:rPr lang="en-GB" sz="1200" b="0" strike="noStrike" spc="-1">
                <a:solidFill>
                  <a:srgbClr val="898989"/>
                </a:solidFill>
                <a:latin typeface="Calibri"/>
              </a:rPr>
              <a:t>28/04/2021</a:t>
            </a:fld>
            <a:endParaRPr lang="fr-FR" sz="1200" b="0" strike="noStrike" spc="-1">
              <a:latin typeface="Times New Roman" panose="02020603050405020304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/>
          <a:lstStyle/>
          <a:p>
            <a:endParaRPr lang="fr-FR" sz="2400" b="0" strike="noStrike" spc="-1">
              <a:latin typeface="Times New Roman" panose="02020603050405020304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254A79FF-A1F5-4257-8C4C-F3EDEE1AEC6B}" type="slidenum">
              <a:rPr lang="en-GB" sz="1200" b="0" strike="noStrike" spc="-1">
                <a:solidFill>
                  <a:srgbClr val="898989"/>
                </a:solidFill>
                <a:latin typeface="Calibri"/>
              </a:rPr>
              <a:t>‹N°›</a:t>
            </a:fld>
            <a:endParaRPr lang="fr-FR" sz="1200" b="0" strike="noStrike" spc="-1"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4400" b="0" strike="noStrike" spc="-1">
                <a:solidFill>
                  <a:srgbClr val="000000"/>
                </a:solidFill>
                <a:latin typeface="Calibri Light"/>
              </a:rPr>
              <a:t>Modifiez le style du titre</a:t>
            </a:r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title"/>
          </p:nvPr>
        </p:nvSpPr>
        <p:spPr>
          <a:xfrm>
            <a:off x="838080" y="1825560"/>
            <a:ext cx="5181480" cy="43513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fr-FR" sz="2800" b="0" strike="noStrike" spc="-1">
                <a:solidFill>
                  <a:srgbClr val="000000"/>
                </a:solidFill>
                <a:latin typeface="Calibri"/>
              </a:rPr>
              <a:t>Cliquez pour modifier les styles du texte du masque</a:t>
            </a:r>
            <a:br>
              <a:rPr lang="fr-FR" sz="2800" b="0" strike="noStrike" spc="-1">
                <a:solidFill>
                  <a:srgbClr val="000000"/>
                </a:solidFill>
                <a:latin typeface="Calibri"/>
              </a:rPr>
            </a:b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Deuxième niveau</a:t>
            </a:r>
            <a:br>
              <a:rPr lang="fr-FR" sz="2400" b="0" strike="noStrike" spc="-1">
                <a:solidFill>
                  <a:srgbClr val="000000"/>
                </a:solidFill>
                <a:latin typeface="Calibri"/>
              </a:rPr>
            </a:b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Troisième niveau</a:t>
            </a:r>
            <a:br>
              <a:rPr lang="fr-FR" sz="2000" b="0" strike="noStrike" spc="-1">
                <a:solidFill>
                  <a:srgbClr val="000000"/>
                </a:solidFill>
                <a:latin typeface="Calibri"/>
              </a:rPr>
            </a:b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</a:t>
            </a:r>
            <a:br>
              <a:rPr lang="fr-FR" sz="1800" b="0" strike="noStrike" spc="-1">
                <a:solidFill>
                  <a:srgbClr val="000000"/>
                </a:solidFill>
                <a:latin typeface="Calibri"/>
              </a:rPr>
            </a:b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</a:t>
            </a:r>
            <a:endParaRPr lang="fr-FR" sz="1800" b="0" strike="noStrike" spc="-1">
              <a:latin typeface="Arial" panose="020B0604020202020204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title"/>
          </p:nvPr>
        </p:nvSpPr>
        <p:spPr>
          <a:xfrm>
            <a:off x="6172200" y="1825560"/>
            <a:ext cx="5181480" cy="43513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fr-FR" sz="2800" b="0" strike="noStrike" spc="-1">
                <a:solidFill>
                  <a:srgbClr val="000000"/>
                </a:solidFill>
                <a:latin typeface="Calibri"/>
              </a:rPr>
              <a:t>Cliquez pour modifier les styles du texte du masque</a:t>
            </a:r>
            <a:br>
              <a:rPr lang="fr-FR" sz="2800" b="0" strike="noStrike" spc="-1">
                <a:solidFill>
                  <a:srgbClr val="000000"/>
                </a:solidFill>
                <a:latin typeface="Calibri"/>
              </a:rPr>
            </a:b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Deuxième niveau</a:t>
            </a:r>
            <a:br>
              <a:rPr lang="fr-FR" sz="2400" b="0" strike="noStrike" spc="-1">
                <a:solidFill>
                  <a:srgbClr val="000000"/>
                </a:solidFill>
                <a:latin typeface="Calibri"/>
              </a:rPr>
            </a:b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Troisième niveau</a:t>
            </a:r>
            <a:br>
              <a:rPr lang="fr-FR" sz="2000" b="0" strike="noStrike" spc="-1">
                <a:solidFill>
                  <a:srgbClr val="000000"/>
                </a:solidFill>
                <a:latin typeface="Calibri"/>
              </a:rPr>
            </a:b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</a:t>
            </a:r>
            <a:br>
              <a:rPr lang="fr-FR" sz="1800" b="0" strike="noStrike" spc="-1">
                <a:solidFill>
                  <a:srgbClr val="000000"/>
                </a:solidFill>
                <a:latin typeface="Calibri"/>
              </a:rPr>
            </a:b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</a:t>
            </a:r>
            <a:endParaRPr lang="fr-FR" sz="1800" b="0" strike="noStrike" spc="-1">
              <a:latin typeface="Arial" panose="020B0604020202020204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dt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0C201969-E552-47E7-A79C-653A85EF9064}" type="datetime">
              <a:rPr lang="en-GB" sz="1200" b="0" strike="noStrike" spc="-1">
                <a:solidFill>
                  <a:srgbClr val="898989"/>
                </a:solidFill>
                <a:latin typeface="Calibri"/>
              </a:rPr>
              <a:t>28/04/2021</a:t>
            </a:fld>
            <a:endParaRPr lang="fr-FR" sz="1200" b="0" strike="noStrike" spc="-1">
              <a:latin typeface="Times New Roman" panose="02020603050405020304"/>
            </a:endParaRPr>
          </a:p>
        </p:txBody>
      </p:sp>
      <p:sp>
        <p:nvSpPr>
          <p:cNvPr id="168" name="PlaceHolder 5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/>
          <a:lstStyle/>
          <a:p>
            <a:endParaRPr lang="fr-FR" sz="2400" b="0" strike="noStrike" spc="-1">
              <a:latin typeface="Times New Roman" panose="02020603050405020304"/>
            </a:endParaRPr>
          </a:p>
        </p:txBody>
      </p:sp>
      <p:sp>
        <p:nvSpPr>
          <p:cNvPr id="169" name="PlaceHolder 6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88C13E3A-27E0-419A-96A2-833C60290FDF}" type="slidenum">
              <a:rPr lang="en-GB" sz="1200" b="0" strike="noStrike" spc="-1">
                <a:solidFill>
                  <a:srgbClr val="898989"/>
                </a:solidFill>
                <a:latin typeface="Calibri"/>
              </a:rPr>
              <a:t>‹N°›</a:t>
            </a:fld>
            <a:endParaRPr lang="fr-FR" sz="1200" b="0" strike="noStrike" spc="-1"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600" cy="132552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4400" b="0" strike="noStrike" spc="-1">
                <a:solidFill>
                  <a:srgbClr val="000000"/>
                </a:solidFill>
                <a:latin typeface="Calibri Light"/>
              </a:rPr>
              <a:t>Modifiez le style du titre</a:t>
            </a:r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720" cy="82404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431800" indent="-32385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</a:rPr>
              <a:t>Cliquez pour modifier les styles du texte du masque</a:t>
            </a:r>
            <a:endParaRPr lang="fr-FR" sz="2400" b="0" strike="noStrike" spc="-1">
              <a:latin typeface="Arial" panose="020B0604020202020204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title"/>
          </p:nvPr>
        </p:nvSpPr>
        <p:spPr>
          <a:xfrm>
            <a:off x="839880" y="2505240"/>
            <a:ext cx="5157720" cy="3684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fr-FR" sz="2800" b="0" strike="noStrike" spc="-1">
                <a:solidFill>
                  <a:srgbClr val="000000"/>
                </a:solidFill>
                <a:latin typeface="Calibri"/>
              </a:rPr>
              <a:t>Cliquez pour modifier les styles du texte du masque</a:t>
            </a:r>
            <a:br>
              <a:rPr lang="fr-FR" sz="2800" b="0" strike="noStrike" spc="-1">
                <a:solidFill>
                  <a:srgbClr val="000000"/>
                </a:solidFill>
                <a:latin typeface="Calibri"/>
              </a:rPr>
            </a:b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Deuxième niveau</a:t>
            </a:r>
            <a:br>
              <a:rPr lang="fr-FR" sz="2400" b="0" strike="noStrike" spc="-1">
                <a:solidFill>
                  <a:srgbClr val="000000"/>
                </a:solidFill>
                <a:latin typeface="Calibri"/>
              </a:rPr>
            </a:b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Troisième niveau</a:t>
            </a:r>
            <a:br>
              <a:rPr lang="fr-FR" sz="2000" b="0" strike="noStrike" spc="-1">
                <a:solidFill>
                  <a:srgbClr val="000000"/>
                </a:solidFill>
                <a:latin typeface="Calibri"/>
              </a:rPr>
            </a:b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</a:t>
            </a:r>
            <a:br>
              <a:rPr lang="fr-FR" sz="1800" b="0" strike="noStrike" spc="-1">
                <a:solidFill>
                  <a:srgbClr val="000000"/>
                </a:solidFill>
                <a:latin typeface="Calibri"/>
              </a:rPr>
            </a:b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</a:t>
            </a:r>
            <a:endParaRPr lang="fr-FR" sz="1800" b="0" strike="noStrike" spc="-1">
              <a:latin typeface="Arial" panose="020B0604020202020204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3280" cy="82404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FR" sz="2400" b="1" strike="noStrike" spc="-1">
                <a:solidFill>
                  <a:srgbClr val="000000"/>
                </a:solidFill>
                <a:latin typeface="Calibri"/>
              </a:rPr>
              <a:t>Cliquez pour modifier les styles du texte du masque</a:t>
            </a:r>
            <a:endParaRPr lang="fr-FR" sz="2400" b="0" strike="noStrike" spc="-1">
              <a:latin typeface="Arial" panose="020B0604020202020204"/>
            </a:endParaRPr>
          </a:p>
        </p:txBody>
      </p:sp>
      <p:sp>
        <p:nvSpPr>
          <p:cNvPr id="210" name="PlaceHolder 5"/>
          <p:cNvSpPr>
            <a:spLocks noGrp="1"/>
          </p:cNvSpPr>
          <p:nvPr>
            <p:ph type="title"/>
          </p:nvPr>
        </p:nvSpPr>
        <p:spPr>
          <a:xfrm>
            <a:off x="6172200" y="2505240"/>
            <a:ext cx="5183280" cy="3684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fr-FR" sz="2800" b="0" strike="noStrike" spc="-1">
                <a:solidFill>
                  <a:srgbClr val="000000"/>
                </a:solidFill>
                <a:latin typeface="Calibri"/>
              </a:rPr>
              <a:t>Cliquez pour modifier les styles du texte du masque</a:t>
            </a:r>
            <a:br>
              <a:rPr lang="fr-FR" sz="2800" b="0" strike="noStrike" spc="-1">
                <a:solidFill>
                  <a:srgbClr val="000000"/>
                </a:solidFill>
                <a:latin typeface="Calibri"/>
              </a:rPr>
            </a:b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Deuxième niveau</a:t>
            </a:r>
            <a:br>
              <a:rPr lang="fr-FR" sz="2400" b="0" strike="noStrike" spc="-1">
                <a:solidFill>
                  <a:srgbClr val="000000"/>
                </a:solidFill>
                <a:latin typeface="Calibri"/>
              </a:rPr>
            </a:b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Troisième niveau</a:t>
            </a:r>
            <a:br>
              <a:rPr lang="fr-FR" sz="2000" b="0" strike="noStrike" spc="-1">
                <a:solidFill>
                  <a:srgbClr val="000000"/>
                </a:solidFill>
                <a:latin typeface="Calibri"/>
              </a:rPr>
            </a:b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</a:t>
            </a:r>
            <a:br>
              <a:rPr lang="fr-FR" sz="1800" b="0" strike="noStrike" spc="-1">
                <a:solidFill>
                  <a:srgbClr val="000000"/>
                </a:solidFill>
                <a:latin typeface="Calibri"/>
              </a:rPr>
            </a:b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Cinquième niveau</a:t>
            </a:r>
            <a:endParaRPr lang="fr-FR" sz="1800" b="0" strike="noStrike" spc="-1">
              <a:latin typeface="Arial" panose="020B0604020202020204"/>
            </a:endParaRPr>
          </a:p>
        </p:txBody>
      </p:sp>
      <p:sp>
        <p:nvSpPr>
          <p:cNvPr id="211" name="PlaceHolder 6"/>
          <p:cNvSpPr>
            <a:spLocks noGrp="1"/>
          </p:cNvSpPr>
          <p:nvPr>
            <p:ph type="dt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6A827751-FA86-4D7E-AFA7-57543EBA99BE}" type="datetime">
              <a:rPr lang="en-GB" sz="1200" b="0" strike="noStrike" spc="-1">
                <a:solidFill>
                  <a:srgbClr val="898989"/>
                </a:solidFill>
                <a:latin typeface="Calibri"/>
              </a:rPr>
              <a:t>28/04/2021</a:t>
            </a:fld>
            <a:endParaRPr lang="fr-FR" sz="1200" b="0" strike="noStrike" spc="-1">
              <a:latin typeface="Times New Roman" panose="02020603050405020304"/>
            </a:endParaRPr>
          </a:p>
        </p:txBody>
      </p:sp>
      <p:sp>
        <p:nvSpPr>
          <p:cNvPr id="212" name="PlaceHolder 7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/>
          <a:lstStyle/>
          <a:p>
            <a:endParaRPr lang="fr-FR" sz="2400" b="0" strike="noStrike" spc="-1">
              <a:latin typeface="Times New Roman" panose="02020603050405020304"/>
            </a:endParaRPr>
          </a:p>
        </p:txBody>
      </p:sp>
      <p:sp>
        <p:nvSpPr>
          <p:cNvPr id="213" name="PlaceHolder 8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C75F49DC-BC5B-4AED-BECC-ACA0A1579456}" type="slidenum">
              <a:rPr lang="en-GB" sz="1200" b="0" strike="noStrike" spc="-1">
                <a:solidFill>
                  <a:srgbClr val="898989"/>
                </a:solidFill>
                <a:latin typeface="Calibri"/>
              </a:rPr>
              <a:t>‹N°›</a:t>
            </a:fld>
            <a:endParaRPr lang="fr-FR" sz="1200" b="0" strike="noStrike" spc="-1"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4400" b="0" strike="noStrike" spc="-1">
                <a:solidFill>
                  <a:srgbClr val="000000"/>
                </a:solidFill>
                <a:latin typeface="Calibri Light"/>
              </a:rPr>
              <a:t>Modifiez le style du titre</a:t>
            </a:r>
            <a:endParaRPr lang="fr-FR" sz="4400" b="0" strike="noStrike" spc="-1">
              <a:latin typeface="Arial" panose="020B0604020202020204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36455EBE-93E8-46A9-81D1-9892879D9585}" type="datetime">
              <a:rPr lang="en-GB" sz="1200" b="0" strike="noStrike" spc="-1">
                <a:solidFill>
                  <a:srgbClr val="898989"/>
                </a:solidFill>
                <a:latin typeface="Calibri"/>
              </a:rPr>
              <a:t>28/04/2021</a:t>
            </a:fld>
            <a:endParaRPr lang="fr-FR" sz="1200" b="0" strike="noStrike" spc="-1">
              <a:latin typeface="Times New Roman" panose="02020603050405020304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/>
          <a:lstStyle/>
          <a:p>
            <a:endParaRPr lang="fr-FR" sz="2400" b="0" strike="noStrike" spc="-1">
              <a:latin typeface="Times New Roman" panose="02020603050405020304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26DF3FDD-6146-4DD0-AC84-1383BEDB10C8}" type="slidenum">
              <a:rPr lang="en-GB" sz="1200" b="0" strike="noStrike" spc="-1">
                <a:solidFill>
                  <a:srgbClr val="898989"/>
                </a:solidFill>
                <a:latin typeface="Calibri"/>
              </a:rPr>
              <a:t>‹N°›</a:t>
            </a:fld>
            <a:endParaRPr lang="fr-FR" sz="1200" b="0" strike="noStrike" spc="-1"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/>
    <p:bodyStyle/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F5FBDF37-08CA-4C2F-AE78-5228331ED00C}" type="datetime">
              <a:rPr lang="en-GB" sz="1200" b="0" strike="noStrike" spc="-1">
                <a:solidFill>
                  <a:srgbClr val="898989"/>
                </a:solidFill>
                <a:latin typeface="Calibri"/>
              </a:rPr>
              <a:t>28/04/2021</a:t>
            </a:fld>
            <a:endParaRPr lang="fr-FR" sz="1200" b="0" strike="noStrike" spc="-1">
              <a:latin typeface="Times New Roman" panose="02020603050405020304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/>
          <a:lstStyle/>
          <a:p>
            <a:endParaRPr lang="fr-FR" sz="2400" b="0" strike="noStrike" spc="-1">
              <a:latin typeface="Times New Roman" panose="02020603050405020304"/>
            </a:endParaRPr>
          </a:p>
        </p:txBody>
      </p:sp>
      <p:sp>
        <p:nvSpPr>
          <p:cNvPr id="292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779412FE-F738-4829-9D98-746DBF39FAD6}" type="slidenum">
              <a:rPr lang="en-GB" sz="1200" b="0" strike="noStrike" spc="-1">
                <a:solidFill>
                  <a:srgbClr val="898989"/>
                </a:solidFill>
                <a:latin typeface="Calibri"/>
              </a:rPr>
              <a:t>‹N°›</a:t>
            </a:fld>
            <a:endParaRPr lang="fr-FR" sz="1200" b="0" strike="noStrike" spc="-1"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/>
    <p:bodyStyle/>
    <p:otherStyle/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2280" cy="16002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3200" b="0" strike="noStrike" spc="-1">
                <a:solidFill>
                  <a:srgbClr val="000000"/>
                </a:solidFill>
                <a:latin typeface="Calibri Light"/>
              </a:rPr>
              <a:t>Modifiez le style du titre</a:t>
            </a:r>
            <a:endParaRPr lang="fr-FR" sz="3200" b="0" strike="noStrike" spc="-1">
              <a:latin typeface="Arial" panose="020B0604020202020204"/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 type="title"/>
          </p:nvPr>
        </p:nvSpPr>
        <p:spPr>
          <a:xfrm>
            <a:off x="5183280" y="987480"/>
            <a:ext cx="6172200" cy="48736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•"/>
            </a:pPr>
            <a:r>
              <a:rPr lang="fr-FR" sz="3200" b="0" strike="noStrike" spc="-1">
                <a:solidFill>
                  <a:srgbClr val="000000"/>
                </a:solidFill>
                <a:latin typeface="Calibri"/>
              </a:rPr>
              <a:t>Cliquez pour modifier les styles du texte du masque</a:t>
            </a:r>
            <a:br>
              <a:rPr lang="fr-FR" sz="3200" b="0" strike="noStrike" spc="-1">
                <a:solidFill>
                  <a:srgbClr val="000000"/>
                </a:solidFill>
                <a:latin typeface="Calibri"/>
              </a:rPr>
            </a:br>
            <a:r>
              <a:rPr lang="fr-FR" sz="2800" b="0" strike="noStrike" spc="-1">
                <a:solidFill>
                  <a:srgbClr val="000000"/>
                </a:solidFill>
                <a:latin typeface="Calibri"/>
              </a:rPr>
              <a:t>Deuxième niveau</a:t>
            </a:r>
            <a:br>
              <a:rPr lang="fr-FR" sz="2800" b="0" strike="noStrike" spc="-1">
                <a:solidFill>
                  <a:srgbClr val="000000"/>
                </a:solidFill>
                <a:latin typeface="Calibri"/>
              </a:rPr>
            </a:br>
            <a:r>
              <a:rPr lang="fr-FR" sz="2400" b="0" strike="noStrike" spc="-1">
                <a:solidFill>
                  <a:srgbClr val="000000"/>
                </a:solidFill>
                <a:latin typeface="Calibri"/>
              </a:rPr>
              <a:t>Troisième niveau</a:t>
            </a:r>
            <a:br>
              <a:rPr lang="fr-FR" sz="2400" b="0" strike="noStrike" spc="-1">
                <a:solidFill>
                  <a:srgbClr val="000000"/>
                </a:solidFill>
                <a:latin typeface="Calibri"/>
              </a:rPr>
            </a:b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Quatrième niveau</a:t>
            </a:r>
            <a:br>
              <a:rPr lang="fr-FR" sz="2000" b="0" strike="noStrike" spc="-1">
                <a:solidFill>
                  <a:srgbClr val="000000"/>
                </a:solidFill>
                <a:latin typeface="Calibri"/>
              </a:rPr>
            </a:b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Cinquième niveau</a:t>
            </a:r>
            <a:endParaRPr lang="fr-FR" sz="2000" b="0" strike="noStrike" spc="-1">
              <a:latin typeface="Arial" panose="020B0604020202020204"/>
            </a:endParaRPr>
          </a:p>
        </p:txBody>
      </p:sp>
      <p:sp>
        <p:nvSpPr>
          <p:cNvPr id="331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2280" cy="38116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31800" indent="-32385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fr-FR" sz="1600" b="0" strike="noStrike" spc="-1">
                <a:solidFill>
                  <a:srgbClr val="000000"/>
                </a:solidFill>
                <a:latin typeface="Calibri"/>
              </a:rPr>
              <a:t>Cliquez pour modifier les styles du texte du masque</a:t>
            </a:r>
            <a:endParaRPr lang="fr-FR" sz="1600" b="0" strike="noStrike" spc="-1">
              <a:latin typeface="Arial" panose="020B0604020202020204"/>
            </a:endParaRPr>
          </a:p>
        </p:txBody>
      </p:sp>
      <p:sp>
        <p:nvSpPr>
          <p:cNvPr id="332" name="PlaceHolder 4"/>
          <p:cNvSpPr>
            <a:spLocks noGrp="1"/>
          </p:cNvSpPr>
          <p:nvPr>
            <p:ph type="dt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602A2ABF-3307-4644-AAC3-01747311B6A9}" type="datetime">
              <a:rPr lang="en-GB" sz="1200" b="0" strike="noStrike" spc="-1">
                <a:solidFill>
                  <a:srgbClr val="898989"/>
                </a:solidFill>
                <a:latin typeface="Calibri"/>
              </a:rPr>
              <a:t>28/04/2021</a:t>
            </a:fld>
            <a:endParaRPr lang="fr-FR" sz="1200" b="0" strike="noStrike" spc="-1">
              <a:latin typeface="Times New Roman" panose="02020603050405020304"/>
            </a:endParaRPr>
          </a:p>
        </p:txBody>
      </p:sp>
      <p:sp>
        <p:nvSpPr>
          <p:cNvPr id="333" name="PlaceHolder 5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anchor="ctr" anchorCtr="1"/>
          <a:lstStyle/>
          <a:p>
            <a:endParaRPr lang="fr-FR" sz="2400" b="0" strike="noStrike" spc="-1">
              <a:latin typeface="Times New Roman" panose="02020603050405020304"/>
            </a:endParaRPr>
          </a:p>
        </p:txBody>
      </p:sp>
      <p:sp>
        <p:nvSpPr>
          <p:cNvPr id="334" name="PlaceHolder 6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B5781647-05CE-46BC-B77E-747848B6DF61}" type="slidenum">
              <a:rPr lang="en-GB" sz="1200" b="0" strike="noStrike" spc="-1">
                <a:solidFill>
                  <a:srgbClr val="898989"/>
                </a:solidFill>
                <a:latin typeface="Calibri"/>
              </a:rPr>
              <a:t>‹N°›</a:t>
            </a:fld>
            <a:endParaRPr lang="fr-FR" sz="1200" b="0" strike="noStrike" spc="-1"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7780" y="531495"/>
            <a:ext cx="12227560" cy="2442845"/>
          </a:xfr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 anchorCtr="0">
            <a:normAutofit/>
          </a:bodyPr>
          <a:lstStyle/>
          <a:p>
            <a:pPr algn="ctr">
              <a:lnSpc>
                <a:spcPct val="150000"/>
              </a:lnSpc>
            </a:pPr>
            <a:br>
              <a:rPr lang="en-US" sz="2400" b="1" spc="-1" dirty="0">
                <a:solidFill>
                  <a:srgbClr val="000000"/>
                </a:solidFill>
                <a:cs typeface="+mn-lt"/>
                <a:sym typeface="+mn-ea"/>
              </a:rPr>
            </a:br>
            <a:r>
              <a:rPr lang="en-US" sz="2400" b="1" spc="-1" dirty="0">
                <a:solidFill>
                  <a:srgbClr val="000000"/>
                </a:solidFill>
                <a:cs typeface="+mn-lt"/>
                <a:sym typeface="+mn-ea"/>
              </a:rPr>
              <a:t>From monodisperse to polydisperse: the influence of grain size </a:t>
            </a:r>
            <a:br>
              <a:rPr lang="en-US" sz="2400" b="1" spc="-1" dirty="0">
                <a:solidFill>
                  <a:srgbClr val="000000"/>
                </a:solidFill>
                <a:cs typeface="+mn-lt"/>
                <a:sym typeface="+mn-ea"/>
              </a:rPr>
            </a:br>
            <a:r>
              <a:rPr lang="en-US" sz="2400" b="1" spc="-1" dirty="0">
                <a:solidFill>
                  <a:srgbClr val="000000"/>
                </a:solidFill>
                <a:cs typeface="+mn-lt"/>
                <a:sym typeface="+mn-ea"/>
              </a:rPr>
              <a:t>distribution on the mechanical behavior of porous synthetic rocks</a:t>
            </a:r>
            <a:br>
              <a:rPr lang="en-US" sz="2800" b="1" spc="-1" dirty="0">
                <a:solidFill>
                  <a:srgbClr val="000000"/>
                </a:solidFill>
                <a:cs typeface="+mn-lt"/>
                <a:sym typeface="+mn-ea"/>
              </a:rPr>
            </a:br>
            <a:r>
              <a:rPr lang="fr-FR" altLang="en-US" dirty="0">
                <a:solidFill>
                  <a:schemeClr val="tx1"/>
                </a:solidFill>
                <a:effectLst/>
                <a:cs typeface="+mn-lt"/>
              </a:rPr>
              <a:t>Lucille Carbillet, Michael J. Heap, Fabian B. Wadsworth, Patrick Baud</a:t>
            </a:r>
            <a:endParaRPr lang="fr-FR" altLang="en-US" b="1" dirty="0">
              <a:solidFill>
                <a:schemeClr val="tx1"/>
              </a:solidFill>
              <a:effectLst/>
              <a:cs typeface="+mn-lt"/>
            </a:endParaRPr>
          </a:p>
        </p:txBody>
      </p:sp>
      <p:pic>
        <p:nvPicPr>
          <p:cNvPr id="6" name="Picture 5" descr="1280px-Durham_University_logo.sv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" y="626745"/>
            <a:ext cx="1436370" cy="621665"/>
          </a:xfrm>
          <a:prstGeom prst="rect">
            <a:avLst/>
          </a:prstGeom>
          <a:noFill/>
        </p:spPr>
      </p:pic>
      <p:pic>
        <p:nvPicPr>
          <p:cNvPr id="8" name="Picture 7" descr="Ecole_Terre_Courrier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7960" y="626745"/>
            <a:ext cx="1734185" cy="65532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-17145" y="3394710"/>
            <a:ext cx="12226925" cy="1323439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altLang="en-US" sz="1600" b="1" dirty="0">
                <a:ln>
                  <a:noFill/>
                </a:ln>
                <a:cs typeface="+mn-lt"/>
              </a:rPr>
              <a:t>	How are </a:t>
            </a:r>
            <a:r>
              <a:rPr lang="fr-FR" altLang="en-US" sz="1600" b="1" dirty="0" err="1">
                <a:ln>
                  <a:noFill/>
                </a:ln>
                <a:cs typeface="+mn-lt"/>
              </a:rPr>
              <a:t>synthetic</a:t>
            </a:r>
            <a:r>
              <a:rPr lang="fr-FR" altLang="en-US" sz="1600" b="1" dirty="0">
                <a:ln>
                  <a:noFill/>
                </a:ln>
                <a:cs typeface="+mn-lt"/>
              </a:rPr>
              <a:t> </a:t>
            </a:r>
            <a:r>
              <a:rPr lang="fr-FR" altLang="en-US" sz="1600" b="1" dirty="0" err="1">
                <a:ln>
                  <a:noFill/>
                </a:ln>
                <a:cs typeface="+mn-lt"/>
              </a:rPr>
              <a:t>samples</a:t>
            </a:r>
            <a:r>
              <a:rPr lang="fr-FR" altLang="en-US" sz="1600" b="1" dirty="0">
                <a:ln>
                  <a:noFill/>
                </a:ln>
                <a:cs typeface="+mn-lt"/>
              </a:rPr>
              <a:t> </a:t>
            </a:r>
            <a:r>
              <a:rPr lang="fr-FR" altLang="en-US" sz="1600" b="1" dirty="0" err="1">
                <a:ln>
                  <a:noFill/>
                </a:ln>
                <a:cs typeface="+mn-lt"/>
              </a:rPr>
              <a:t>with</a:t>
            </a:r>
            <a:r>
              <a:rPr lang="fr-FR" altLang="en-US" sz="1600" b="1" dirty="0">
                <a:ln>
                  <a:noFill/>
                </a:ln>
                <a:cs typeface="+mn-lt"/>
              </a:rPr>
              <a:t> variable grain size distributions </a:t>
            </a:r>
            <a:r>
              <a:rPr lang="fr-FR" altLang="en-US" sz="1600" b="1" dirty="0" err="1">
                <a:ln>
                  <a:noFill/>
                </a:ln>
                <a:cs typeface="+mn-lt"/>
              </a:rPr>
              <a:t>prepared</a:t>
            </a:r>
            <a:r>
              <a:rPr lang="fr-FR" altLang="en-US" sz="1600" b="1" dirty="0">
                <a:ln>
                  <a:noFill/>
                </a:ln>
                <a:cs typeface="+mn-lt"/>
              </a:rPr>
              <a:t>? </a:t>
            </a:r>
            <a:br>
              <a:rPr lang="fr-FR" altLang="en-US" sz="1600" b="1" dirty="0">
                <a:ln>
                  <a:noFill/>
                </a:ln>
                <a:cs typeface="+mn-lt"/>
              </a:rPr>
            </a:br>
            <a:endParaRPr lang="fr-FR" altLang="en-US" sz="1600" b="1" dirty="0">
              <a:ln>
                <a:noFill/>
              </a:ln>
              <a:cs typeface="+mn-lt"/>
            </a:endParaRPr>
          </a:p>
          <a:p>
            <a:r>
              <a:rPr lang="fr-FR" altLang="en-US" sz="1600" b="1" dirty="0">
                <a:ln>
                  <a:noFill/>
                </a:ln>
                <a:cs typeface="+mn-lt"/>
              </a:rPr>
              <a:t>	How do </a:t>
            </a:r>
            <a:r>
              <a:rPr lang="fr-FR" altLang="en-US" sz="1600" b="1" dirty="0" err="1">
                <a:ln>
                  <a:noFill/>
                </a:ln>
                <a:cs typeface="+mn-lt"/>
              </a:rPr>
              <a:t>monodisperse</a:t>
            </a:r>
            <a:r>
              <a:rPr lang="fr-FR" altLang="en-US" sz="1600" b="1" dirty="0">
                <a:ln>
                  <a:noFill/>
                </a:ln>
                <a:cs typeface="+mn-lt"/>
              </a:rPr>
              <a:t> </a:t>
            </a:r>
            <a:r>
              <a:rPr lang="fr-FR" altLang="en-US" sz="1600" b="1" dirty="0" err="1">
                <a:ln>
                  <a:noFill/>
                </a:ln>
                <a:cs typeface="+mn-lt"/>
              </a:rPr>
              <a:t>synthetic</a:t>
            </a:r>
            <a:r>
              <a:rPr lang="fr-FR" altLang="en-US" sz="1600" b="1" dirty="0">
                <a:ln>
                  <a:noFill/>
                </a:ln>
                <a:cs typeface="+mn-lt"/>
              </a:rPr>
              <a:t> </a:t>
            </a:r>
            <a:r>
              <a:rPr lang="fr-FR" altLang="en-US" sz="1600" b="1" dirty="0" err="1">
                <a:ln>
                  <a:noFill/>
                </a:ln>
                <a:cs typeface="+mn-lt"/>
              </a:rPr>
              <a:t>samples</a:t>
            </a:r>
            <a:r>
              <a:rPr lang="fr-FR" altLang="en-US" sz="1600" b="1" dirty="0">
                <a:ln>
                  <a:noFill/>
                </a:ln>
                <a:cs typeface="+mn-lt"/>
              </a:rPr>
              <a:t> compare to </a:t>
            </a:r>
            <a:r>
              <a:rPr lang="fr-FR" altLang="en-US" sz="1600" b="1" dirty="0" err="1">
                <a:ln>
                  <a:noFill/>
                </a:ln>
                <a:cs typeface="+mn-lt"/>
              </a:rPr>
              <a:t>polydisperse</a:t>
            </a:r>
            <a:r>
              <a:rPr lang="fr-FR" altLang="en-US" sz="1600" b="1" dirty="0">
                <a:ln>
                  <a:noFill/>
                </a:ln>
                <a:cs typeface="+mn-lt"/>
              </a:rPr>
              <a:t> </a:t>
            </a:r>
            <a:r>
              <a:rPr lang="fr-FR" altLang="en-US" sz="1600" b="1" dirty="0" err="1">
                <a:ln>
                  <a:noFill/>
                </a:ln>
                <a:cs typeface="+mn-lt"/>
              </a:rPr>
              <a:t>synthetic</a:t>
            </a:r>
            <a:r>
              <a:rPr lang="fr-FR" altLang="en-US" sz="1600" b="1" dirty="0">
                <a:ln>
                  <a:noFill/>
                </a:ln>
                <a:cs typeface="+mn-lt"/>
              </a:rPr>
              <a:t> </a:t>
            </a:r>
            <a:r>
              <a:rPr lang="fr-FR" altLang="en-US" sz="1600" b="1" dirty="0" err="1">
                <a:ln>
                  <a:noFill/>
                </a:ln>
                <a:cs typeface="+mn-lt"/>
              </a:rPr>
              <a:t>samples</a:t>
            </a:r>
            <a:r>
              <a:rPr lang="fr-FR" altLang="en-US" sz="1600" b="1" dirty="0">
                <a:ln>
                  <a:noFill/>
                </a:ln>
                <a:cs typeface="+mn-lt"/>
              </a:rPr>
              <a:t> ? </a:t>
            </a:r>
            <a:br>
              <a:rPr lang="fr-FR" altLang="en-US" sz="1600" b="1" dirty="0">
                <a:ln>
                  <a:noFill/>
                </a:ln>
                <a:cs typeface="+mn-lt"/>
              </a:rPr>
            </a:br>
            <a:endParaRPr lang="fr-FR" altLang="en-US" sz="1600" b="1" dirty="0">
              <a:ln>
                <a:noFill/>
              </a:ln>
              <a:cs typeface="+mn-lt"/>
            </a:endParaRPr>
          </a:p>
          <a:p>
            <a:r>
              <a:rPr lang="fr-FR" altLang="en-US" sz="1600" b="1" dirty="0">
                <a:ln>
                  <a:noFill/>
                </a:ln>
                <a:cs typeface="+mn-lt"/>
              </a:rPr>
              <a:t>	</a:t>
            </a:r>
            <a:r>
              <a:rPr lang="fr-FR" altLang="en-US" sz="1600" b="1" dirty="0" err="1">
                <a:ln>
                  <a:noFill/>
                </a:ln>
                <a:cs typeface="+mn-lt"/>
              </a:rPr>
              <a:t>What</a:t>
            </a:r>
            <a:r>
              <a:rPr lang="fr-FR" altLang="en-US" sz="1600" b="1" dirty="0">
                <a:ln>
                  <a:noFill/>
                </a:ln>
                <a:cs typeface="+mn-lt"/>
              </a:rPr>
              <a:t> </a:t>
            </a:r>
            <a:r>
              <a:rPr lang="fr-FR" altLang="en-US" sz="1600" b="1" dirty="0" err="1">
                <a:ln>
                  <a:noFill/>
                </a:ln>
                <a:cs typeface="+mn-lt"/>
              </a:rPr>
              <a:t>is</a:t>
            </a:r>
            <a:r>
              <a:rPr lang="fr-FR" altLang="en-US" sz="1600" b="1" dirty="0">
                <a:ln>
                  <a:noFill/>
                </a:ln>
                <a:cs typeface="+mn-lt"/>
              </a:rPr>
              <a:t> the influence of grain size distribution on the </a:t>
            </a:r>
            <a:r>
              <a:rPr lang="fr-FR" altLang="en-US" sz="1600" b="1" dirty="0" err="1">
                <a:ln>
                  <a:noFill/>
                </a:ln>
                <a:cs typeface="+mn-lt"/>
              </a:rPr>
              <a:t>mechanical</a:t>
            </a:r>
            <a:r>
              <a:rPr lang="fr-FR" altLang="en-US" sz="1600" b="1" dirty="0">
                <a:ln>
                  <a:noFill/>
                </a:ln>
                <a:cs typeface="+mn-lt"/>
              </a:rPr>
              <a:t> </a:t>
            </a:r>
            <a:r>
              <a:rPr lang="fr-FR" altLang="en-US" sz="1600" b="1" dirty="0" err="1">
                <a:ln>
                  <a:noFill/>
                </a:ln>
                <a:cs typeface="+mn-lt"/>
              </a:rPr>
              <a:t>properties</a:t>
            </a:r>
            <a:r>
              <a:rPr lang="fr-FR" altLang="en-US" sz="1600" b="1" dirty="0">
                <a:ln>
                  <a:noFill/>
                </a:ln>
                <a:cs typeface="+mn-lt"/>
              </a:rPr>
              <a:t>?</a:t>
            </a:r>
          </a:p>
        </p:txBody>
      </p:sp>
      <p:pic>
        <p:nvPicPr>
          <p:cNvPr id="4" name="Picture 3" descr="log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1170" y="5617845"/>
            <a:ext cx="3990975" cy="11049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stribution_microstructure"/>
          <p:cNvPicPr>
            <a:picLocks noChangeAspect="1"/>
          </p:cNvPicPr>
          <p:nvPr/>
        </p:nvPicPr>
        <p:blipFill>
          <a:blip r:embed="rId4"/>
          <a:srcRect l="1698"/>
          <a:stretch>
            <a:fillRect/>
          </a:stretch>
        </p:blipFill>
        <p:spPr>
          <a:xfrm>
            <a:off x="110522" y="680935"/>
            <a:ext cx="9269398" cy="598499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45545" y="97336"/>
            <a:ext cx="862838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1600" b="1" spc="-1" dirty="0">
                <a:solidFill>
                  <a:srgbClr val="000000"/>
                </a:solidFill>
                <a:cs typeface="+mn-lt"/>
                <a:sym typeface="+mn-ea"/>
              </a:rPr>
              <a:t>How are </a:t>
            </a:r>
            <a:r>
              <a:rPr lang="fr-FR" sz="1600" b="1" spc="-1" dirty="0" err="1">
                <a:solidFill>
                  <a:srgbClr val="000000"/>
                </a:solidFill>
                <a:cs typeface="+mn-lt"/>
                <a:sym typeface="+mn-ea"/>
              </a:rPr>
              <a:t>synthetic</a:t>
            </a:r>
            <a:r>
              <a:rPr lang="fr-FR" sz="1600" b="1" spc="-1" dirty="0">
                <a:solidFill>
                  <a:srgbClr val="000000"/>
                </a:solidFill>
                <a:cs typeface="+mn-lt"/>
                <a:sym typeface="+mn-ea"/>
              </a:rPr>
              <a:t> </a:t>
            </a:r>
            <a:r>
              <a:rPr lang="fr-FR" sz="1600" b="1" spc="-1" dirty="0" err="1">
                <a:solidFill>
                  <a:srgbClr val="000000"/>
                </a:solidFill>
                <a:cs typeface="+mn-lt"/>
                <a:sym typeface="+mn-ea"/>
              </a:rPr>
              <a:t>samples</a:t>
            </a:r>
            <a:r>
              <a:rPr lang="fr-FR" sz="1600" b="1" spc="-1" dirty="0">
                <a:solidFill>
                  <a:srgbClr val="000000"/>
                </a:solidFill>
                <a:cs typeface="+mn-lt"/>
                <a:sym typeface="+mn-ea"/>
              </a:rPr>
              <a:t> </a:t>
            </a:r>
            <a:r>
              <a:rPr lang="fr-FR" sz="1600" b="1" spc="-1" dirty="0" err="1">
                <a:solidFill>
                  <a:srgbClr val="000000"/>
                </a:solidFill>
                <a:cs typeface="+mn-lt"/>
                <a:sym typeface="+mn-ea"/>
              </a:rPr>
              <a:t>with</a:t>
            </a:r>
            <a:r>
              <a:rPr lang="fr-FR" sz="1600" b="1" spc="-1" dirty="0">
                <a:solidFill>
                  <a:srgbClr val="000000"/>
                </a:solidFill>
                <a:cs typeface="+mn-lt"/>
                <a:sym typeface="+mn-ea"/>
              </a:rPr>
              <a:t> variable grain size distributions </a:t>
            </a:r>
            <a:r>
              <a:rPr lang="fr-FR" sz="1600" b="1" spc="-1" dirty="0" err="1">
                <a:solidFill>
                  <a:srgbClr val="000000"/>
                </a:solidFill>
                <a:cs typeface="+mn-lt"/>
                <a:sym typeface="+mn-ea"/>
              </a:rPr>
              <a:t>prepared</a:t>
            </a:r>
            <a:r>
              <a:rPr lang="fr-FR" sz="1600" b="1" spc="-1" dirty="0">
                <a:solidFill>
                  <a:srgbClr val="000000"/>
                </a:solidFill>
                <a:cs typeface="+mn-lt"/>
                <a:sym typeface="+mn-ea"/>
              </a:rPr>
              <a:t>? </a:t>
            </a:r>
            <a:endParaRPr lang="en-US" sz="1600" dirty="0">
              <a:cs typeface="+mn-lt"/>
            </a:endParaRPr>
          </a:p>
        </p:txBody>
      </p:sp>
      <p:pic>
        <p:nvPicPr>
          <p:cNvPr id="20" name="IMG_0316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8510202" y="3111890"/>
            <a:ext cx="4420397" cy="2495644"/>
          </a:xfrm>
          <a:prstGeom prst="rect">
            <a:avLst/>
          </a:prstGeom>
        </p:spPr>
      </p:pic>
      <p:pic>
        <p:nvPicPr>
          <p:cNvPr id="2" name="Picture 1" descr="1.preparationsyntheticsample"/>
          <p:cNvPicPr>
            <a:picLocks noChangeAspect="1"/>
          </p:cNvPicPr>
          <p:nvPr/>
        </p:nvPicPr>
        <p:blipFill>
          <a:blip r:embed="rId6"/>
          <a:srcRect l="78824" t="4878" r="4423" b="52896"/>
          <a:stretch>
            <a:fillRect/>
          </a:stretch>
        </p:blipFill>
        <p:spPr>
          <a:xfrm>
            <a:off x="9106224" y="466649"/>
            <a:ext cx="762656" cy="166311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868880" y="514274"/>
            <a:ext cx="230987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cs typeface="+mn-lt"/>
              </a:rPr>
              <a:t>20 x 40 mm </a:t>
            </a:r>
            <a:r>
              <a:rPr lang="fr-FR" sz="1200" dirty="0" err="1">
                <a:cs typeface="+mn-lt"/>
              </a:rPr>
              <a:t>samples</a:t>
            </a:r>
            <a:r>
              <a:rPr lang="fr-FR" sz="1200" dirty="0">
                <a:cs typeface="+mn-lt"/>
              </a:rPr>
              <a:t> </a:t>
            </a:r>
            <a:r>
              <a:rPr lang="fr-FR" sz="1200" dirty="0" err="1">
                <a:cs typeface="+mn-lt"/>
              </a:rPr>
              <a:t>with</a:t>
            </a:r>
            <a:r>
              <a:rPr lang="fr-FR" sz="1200" dirty="0">
                <a:cs typeface="+mn-lt"/>
              </a:rPr>
              <a:t> bimodal distributions</a:t>
            </a:r>
            <a:endParaRPr lang="en-GB" sz="1200" dirty="0">
              <a:cs typeface="+mn-lt"/>
            </a:endParaRPr>
          </a:p>
          <a:p>
            <a:endParaRPr lang="en-GB" sz="1200" dirty="0">
              <a:cs typeface="+mn-lt"/>
            </a:endParaRPr>
          </a:p>
          <a:p>
            <a:r>
              <a:rPr lang="en-GB" sz="1200" dirty="0">
                <a:cs typeface="+mn-lt"/>
              </a:rPr>
              <a:t>variable proportions of </a:t>
            </a:r>
            <a:r>
              <a:rPr lang="fr-FR" altLang="en-GB" sz="1200" dirty="0">
                <a:cs typeface="+mn-lt"/>
              </a:rPr>
              <a:t>the</a:t>
            </a:r>
            <a:r>
              <a:rPr lang="en-GB" sz="1200" dirty="0">
                <a:cs typeface="+mn-lt"/>
              </a:rPr>
              <a:t> bead size ranges : </a:t>
            </a:r>
          </a:p>
          <a:p>
            <a:endParaRPr lang="en-GB" sz="1200" dirty="0">
              <a:cs typeface="+mn-lt"/>
            </a:endParaRPr>
          </a:p>
          <a:p>
            <a:r>
              <a:rPr lang="en-GB" sz="1200" dirty="0">
                <a:cs typeface="+mn-lt"/>
              </a:rPr>
              <a:t>0.15 – 0.25 mm (3) ; 0.4 – 0.6 mm (2) ; 1.0 – 1.3 mm (1)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486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chanical_dat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235" y="269417"/>
            <a:ext cx="7816215" cy="6550660"/>
          </a:xfrm>
          <a:prstGeom prst="rect">
            <a:avLst/>
          </a:prstGeom>
        </p:spPr>
      </p:pic>
      <p:sp>
        <p:nvSpPr>
          <p:cNvPr id="516" name="TextShape 1"/>
          <p:cNvSpPr txBox="1"/>
          <p:nvPr/>
        </p:nvSpPr>
        <p:spPr>
          <a:xfrm>
            <a:off x="203835" y="406603"/>
            <a:ext cx="2752725" cy="58039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600" b="1" strike="noStrike" spc="-1" dirty="0">
                <a:solidFill>
                  <a:srgbClr val="000000"/>
                </a:solidFill>
                <a:cs typeface="+mn-lt"/>
              </a:rPr>
              <a:t>How do </a:t>
            </a:r>
            <a:r>
              <a:rPr lang="fr-FR" sz="1600" b="1" strike="noStrike" spc="-1" dirty="0" err="1">
                <a:solidFill>
                  <a:srgbClr val="000000"/>
                </a:solidFill>
                <a:cs typeface="+mn-lt"/>
              </a:rPr>
              <a:t>polydisperse</a:t>
            </a:r>
            <a:r>
              <a:rPr lang="fr-FR" sz="1600" b="1" strike="noStrike" spc="-1" dirty="0">
                <a:solidFill>
                  <a:srgbClr val="000000"/>
                </a:solidFill>
                <a:cs typeface="+mn-lt"/>
              </a:rPr>
              <a:t> </a:t>
            </a:r>
            <a:r>
              <a:rPr lang="fr-FR" sz="1600" b="1" strike="noStrike" spc="-1" dirty="0" err="1">
                <a:solidFill>
                  <a:srgbClr val="000000"/>
                </a:solidFill>
                <a:cs typeface="+mn-lt"/>
              </a:rPr>
              <a:t>samples</a:t>
            </a:r>
            <a:r>
              <a:rPr lang="fr-FR" sz="1600" b="1" strike="noStrike" spc="-1" dirty="0">
                <a:solidFill>
                  <a:srgbClr val="000000"/>
                </a:solidFill>
                <a:cs typeface="+mn-lt"/>
              </a:rPr>
              <a:t> compare to </a:t>
            </a:r>
            <a:r>
              <a:rPr lang="fr-FR" sz="1600" b="1" strike="noStrike" spc="-1" dirty="0" err="1">
                <a:solidFill>
                  <a:srgbClr val="000000"/>
                </a:solidFill>
                <a:cs typeface="+mn-lt"/>
              </a:rPr>
              <a:t>monodisperse</a:t>
            </a:r>
            <a:r>
              <a:rPr lang="fr-FR" sz="1600" b="1" strike="noStrike" spc="-1" dirty="0">
                <a:solidFill>
                  <a:srgbClr val="000000"/>
                </a:solidFill>
                <a:cs typeface="+mn-lt"/>
              </a:rPr>
              <a:t> </a:t>
            </a:r>
            <a:r>
              <a:rPr lang="fr-FR" sz="1600" b="1" strike="noStrike" spc="-1" dirty="0" err="1">
                <a:solidFill>
                  <a:srgbClr val="000000"/>
                </a:solidFill>
                <a:cs typeface="+mn-lt"/>
              </a:rPr>
              <a:t>samples</a:t>
            </a:r>
            <a:r>
              <a:rPr lang="fr-FR" sz="1600" b="1" strike="noStrike" spc="-1" dirty="0">
                <a:solidFill>
                  <a:srgbClr val="000000"/>
                </a:solidFill>
                <a:cs typeface="+mn-lt"/>
              </a:rPr>
              <a:t> ?</a:t>
            </a:r>
            <a:r>
              <a:rPr lang="fr-FR" sz="1600" b="0" strike="noStrike" spc="-1" dirty="0">
                <a:solidFill>
                  <a:srgbClr val="000000"/>
                </a:solidFill>
                <a:cs typeface="+mn-lt"/>
              </a:rPr>
              <a:t> </a:t>
            </a:r>
          </a:p>
          <a:p>
            <a:pPr>
              <a:lnSpc>
                <a:spcPct val="100000"/>
              </a:lnSpc>
            </a:pPr>
            <a:endParaRPr lang="fr-FR" sz="1600" b="0" strike="noStrike" spc="-1" dirty="0">
              <a:cs typeface="+mn-lt"/>
            </a:endParaRPr>
          </a:p>
          <a:p>
            <a:pPr>
              <a:lnSpc>
                <a:spcPct val="100000"/>
              </a:lnSpc>
            </a:pPr>
            <a:endParaRPr lang="fr-FR" sz="1600" b="0" strike="noStrike" spc="-1" dirty="0">
              <a:cs typeface="+mn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600" b="0" strike="noStrike" spc="-1" dirty="0">
                <a:cs typeface="+mn-lt"/>
              </a:rPr>
              <a:t>Under </a:t>
            </a:r>
            <a:r>
              <a:rPr lang="fr-FR" sz="1600" b="0" strike="noStrike" spc="-1" dirty="0" err="1">
                <a:cs typeface="+mn-lt"/>
              </a:rPr>
              <a:t>hydrostatic</a:t>
            </a:r>
            <a:r>
              <a:rPr lang="fr-FR" sz="1600" b="0" strike="noStrike" spc="-1" dirty="0">
                <a:cs typeface="+mn-lt"/>
              </a:rPr>
              <a:t> </a:t>
            </a:r>
            <a:r>
              <a:rPr lang="fr-FR" sz="1600" b="0" strike="noStrike" spc="-1" dirty="0" err="1">
                <a:cs typeface="+mn-lt"/>
              </a:rPr>
              <a:t>loading</a:t>
            </a:r>
            <a:r>
              <a:rPr lang="fr-FR" sz="1600" b="0" strike="noStrike" spc="-1" dirty="0">
                <a:cs typeface="+mn-lt"/>
              </a:rPr>
              <a:t>, </a:t>
            </a:r>
            <a:r>
              <a:rPr lang="fr-FR" sz="1600" b="0" strike="noStrike" spc="-1" dirty="0" err="1">
                <a:cs typeface="+mn-lt"/>
              </a:rPr>
              <a:t>polydisperse</a:t>
            </a:r>
            <a:r>
              <a:rPr lang="fr-FR" sz="1600" b="0" strike="noStrike" spc="-1" dirty="0">
                <a:cs typeface="+mn-lt"/>
              </a:rPr>
              <a:t> </a:t>
            </a:r>
            <a:r>
              <a:rPr lang="fr-FR" sz="1600" b="0" strike="noStrike" spc="-1" dirty="0" err="1">
                <a:cs typeface="+mn-lt"/>
              </a:rPr>
              <a:t>samples</a:t>
            </a:r>
            <a:r>
              <a:rPr lang="fr-FR" sz="1600" b="0" strike="noStrike" spc="-1" dirty="0">
                <a:cs typeface="+mn-lt"/>
              </a:rPr>
              <a:t> </a:t>
            </a:r>
            <a:r>
              <a:rPr lang="fr-FR" sz="1600" b="0" u="sng" strike="noStrike" spc="-1" dirty="0" err="1">
                <a:cs typeface="+mn-lt"/>
              </a:rPr>
              <a:t>smoothly</a:t>
            </a:r>
            <a:r>
              <a:rPr lang="fr-FR" sz="1600" b="0" u="sng" strike="noStrike" spc="-1" dirty="0">
                <a:cs typeface="+mn-lt"/>
              </a:rPr>
              <a:t> transition</a:t>
            </a:r>
            <a:r>
              <a:rPr lang="fr-FR" sz="1600" b="0" strike="noStrike" spc="-1" dirty="0">
                <a:cs typeface="+mn-lt"/>
              </a:rPr>
              <a:t> to </a:t>
            </a:r>
            <a:r>
              <a:rPr lang="fr-FR" sz="1600" b="0" strike="noStrike" spc="-1" dirty="0" err="1">
                <a:cs typeface="+mn-lt"/>
              </a:rPr>
              <a:t>inelastic</a:t>
            </a:r>
            <a:r>
              <a:rPr lang="fr-FR" sz="1600" b="0" strike="noStrike" spc="-1" dirty="0">
                <a:cs typeface="+mn-lt"/>
              </a:rPr>
              <a:t> compaction by grain </a:t>
            </a:r>
            <a:r>
              <a:rPr lang="fr-FR" sz="1600" b="0" strike="noStrike" spc="-1" dirty="0" err="1">
                <a:cs typeface="+mn-lt"/>
              </a:rPr>
              <a:t>crushing</a:t>
            </a:r>
            <a:r>
              <a:rPr lang="fr-FR" sz="1600" b="0" strike="noStrike" spc="-1" dirty="0">
                <a:cs typeface="+mn-lt"/>
              </a:rPr>
              <a:t> at P* and </a:t>
            </a:r>
            <a:r>
              <a:rPr lang="fr-FR" sz="1600" b="0" strike="noStrike" spc="-1" dirty="0" err="1">
                <a:cs typeface="+mn-lt"/>
              </a:rPr>
              <a:t>then</a:t>
            </a:r>
            <a:r>
              <a:rPr lang="fr-FR" sz="1600" b="0" strike="noStrike" spc="-1" dirty="0">
                <a:cs typeface="+mn-lt"/>
              </a:rPr>
              <a:t> show </a:t>
            </a:r>
            <a:r>
              <a:rPr lang="fr-FR" sz="1600" b="0" strike="noStrike" spc="-1" dirty="0" err="1">
                <a:cs typeface="+mn-lt"/>
              </a:rPr>
              <a:t>hardening</a:t>
            </a:r>
            <a:r>
              <a:rPr lang="fr-FR" sz="1600" b="0" strike="noStrike" spc="-1" dirty="0">
                <a:cs typeface="+mn-lt"/>
              </a:rPr>
              <a:t> ;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sz="1600" b="0" strike="noStrike" spc="-1" dirty="0">
              <a:cs typeface="+mn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sz="1600" spc="-1" dirty="0">
              <a:cs typeface="+mn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sz="1600" b="0" strike="noStrike" spc="-1" dirty="0">
              <a:cs typeface="+mn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600" b="0" strike="noStrike" spc="-1" dirty="0">
                <a:cs typeface="+mn-lt"/>
              </a:rPr>
              <a:t>For a </a:t>
            </a:r>
            <a:r>
              <a:rPr lang="fr-FR" sz="1600" b="0" strike="noStrike" spc="-1" dirty="0" err="1">
                <a:cs typeface="+mn-lt"/>
              </a:rPr>
              <a:t>given</a:t>
            </a:r>
            <a:r>
              <a:rPr lang="fr-FR" sz="1600" b="0" strike="noStrike" spc="-1" dirty="0">
                <a:cs typeface="+mn-lt"/>
              </a:rPr>
              <a:t> </a:t>
            </a:r>
            <a:r>
              <a:rPr lang="fr-FR" sz="1600" b="0" strike="noStrike" spc="-1" dirty="0" err="1">
                <a:cs typeface="+mn-lt"/>
              </a:rPr>
              <a:t>porosity</a:t>
            </a:r>
            <a:r>
              <a:rPr lang="fr-FR" sz="1600" b="0" strike="noStrike" spc="-1" dirty="0">
                <a:cs typeface="+mn-lt"/>
              </a:rPr>
              <a:t>, </a:t>
            </a:r>
            <a:r>
              <a:rPr lang="fr-FR" sz="1600" b="0" strike="noStrike" spc="-1" dirty="0" err="1">
                <a:cs typeface="+mn-lt"/>
              </a:rPr>
              <a:t>samples</a:t>
            </a:r>
            <a:r>
              <a:rPr lang="fr-FR" sz="1600" b="0" strike="noStrike" spc="-1" dirty="0">
                <a:cs typeface="+mn-lt"/>
              </a:rPr>
              <a:t> </a:t>
            </a:r>
            <a:r>
              <a:rPr lang="fr-FR" sz="1600" b="0" strike="noStrike" spc="-1" dirty="0" err="1">
                <a:cs typeface="+mn-lt"/>
              </a:rPr>
              <a:t>with</a:t>
            </a:r>
            <a:r>
              <a:rPr lang="fr-FR" sz="1600" b="0" strike="noStrike" spc="-1" dirty="0">
                <a:cs typeface="+mn-lt"/>
              </a:rPr>
              <a:t> bimodal grain size distributions are a lot </a:t>
            </a:r>
            <a:r>
              <a:rPr lang="fr-FR" sz="1600" b="0" u="sng" strike="noStrike" spc="-1" dirty="0" err="1">
                <a:cs typeface="+mn-lt"/>
              </a:rPr>
              <a:t>weaker</a:t>
            </a:r>
            <a:r>
              <a:rPr lang="fr-FR" sz="1600" b="0" strike="noStrike" spc="-1" dirty="0">
                <a:cs typeface="+mn-lt"/>
              </a:rPr>
              <a:t> </a:t>
            </a:r>
            <a:r>
              <a:rPr lang="fr-FR" sz="1600" b="0" strike="noStrike" spc="-1" dirty="0" err="1">
                <a:cs typeface="+mn-lt"/>
              </a:rPr>
              <a:t>than</a:t>
            </a:r>
            <a:r>
              <a:rPr lang="fr-FR" sz="1600" b="0" strike="noStrike" spc="-1" dirty="0">
                <a:cs typeface="+mn-lt"/>
              </a:rPr>
              <a:t> </a:t>
            </a:r>
            <a:r>
              <a:rPr lang="fr-FR" sz="1600" b="0" strike="noStrike" spc="-1" dirty="0" err="1">
                <a:cs typeface="+mn-lt"/>
              </a:rPr>
              <a:t>samples</a:t>
            </a:r>
            <a:r>
              <a:rPr lang="fr-FR" sz="1600" b="0" strike="noStrike" spc="-1" dirty="0">
                <a:cs typeface="+mn-lt"/>
              </a:rPr>
              <a:t> </a:t>
            </a:r>
            <a:r>
              <a:rPr lang="fr-FR" sz="1600" b="0" strike="noStrike" spc="-1" dirty="0" err="1">
                <a:cs typeface="+mn-lt"/>
              </a:rPr>
              <a:t>with</a:t>
            </a:r>
            <a:r>
              <a:rPr lang="fr-FR" sz="1600" b="0" strike="noStrike" spc="-1" dirty="0">
                <a:cs typeface="+mn-lt"/>
              </a:rPr>
              <a:t> a monomodal distribution ;</a:t>
            </a:r>
          </a:p>
        </p:txBody>
      </p:sp>
      <p:sp>
        <p:nvSpPr>
          <p:cNvPr id="518" name="TextShape 3"/>
          <p:cNvSpPr txBox="1"/>
          <p:nvPr/>
        </p:nvSpPr>
        <p:spPr>
          <a:xfrm>
            <a:off x="10982325" y="2074545"/>
            <a:ext cx="1005840" cy="33083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000" b="0" strike="noStrike" spc="-1">
                <a:solidFill>
                  <a:srgbClr val="000000"/>
                </a:solidFill>
                <a:latin typeface="Calibri"/>
              </a:rPr>
              <a:t>HYDROSTATIC </a:t>
            </a:r>
            <a:endParaRPr lang="fr-FR" sz="1000" b="0" strike="noStrike" spc="-1">
              <a:latin typeface="Arial" panose="020B0604020202020204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0940415" y="1614170"/>
            <a:ext cx="991870" cy="102870"/>
            <a:chOff x="16735" y="3547"/>
            <a:chExt cx="1810" cy="0"/>
          </a:xfrm>
        </p:grpSpPr>
        <p:cxnSp>
          <p:nvCxnSpPr>
            <p:cNvPr id="8" name="Straight Arrow Connector 7"/>
            <p:cNvCxnSpPr/>
            <p:nvPr/>
          </p:nvCxnSpPr>
          <p:spPr>
            <a:xfrm rot="16200000" flipH="1">
              <a:off x="16952" y="3329"/>
              <a:ext cx="0" cy="435"/>
            </a:xfrm>
            <a:prstGeom prst="straightConnector1">
              <a:avLst/>
            </a:prstGeom>
            <a:ln w="19050"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5400000">
              <a:off x="18327" y="3329"/>
              <a:ext cx="0" cy="435"/>
            </a:xfrm>
            <a:prstGeom prst="straightConnector1">
              <a:avLst/>
            </a:prstGeom>
            <a:ln w="19050"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Text Box 13"/>
          <p:cNvSpPr txBox="1"/>
          <p:nvPr/>
        </p:nvSpPr>
        <p:spPr>
          <a:xfrm>
            <a:off x="11007090" y="2294255"/>
            <a:ext cx="91059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>
                <a:latin typeface="FreeSans" panose="020B0504020202020204" charset="0"/>
                <a:cs typeface="FreeSans" panose="020B0504020202020204" charset="0"/>
                <a:sym typeface="+mn-ea"/>
              </a:rPr>
              <a:t> σ</a:t>
            </a:r>
            <a:r>
              <a:rPr lang="fr-FR" altLang="en-US" sz="1000" baseline="-25000">
                <a:latin typeface="FreeSans" panose="020B0504020202020204" charset="0"/>
                <a:cs typeface="FreeSans" panose="020B0504020202020204" charset="0"/>
                <a:sym typeface="+mn-ea"/>
              </a:rPr>
              <a:t>1 </a:t>
            </a:r>
            <a:r>
              <a:rPr lang="fr-FR" altLang="en-US" sz="1000">
                <a:latin typeface="FreeSans" panose="020B0504020202020204" charset="0"/>
                <a:cs typeface="FreeSans" panose="020B0504020202020204" charset="0"/>
                <a:sym typeface="+mn-ea"/>
              </a:rPr>
              <a:t>= </a:t>
            </a:r>
            <a:r>
              <a:rPr lang="en-US" sz="1000">
                <a:latin typeface="FreeSans" panose="020B0504020202020204" charset="0"/>
                <a:cs typeface="FreeSans" panose="020B0504020202020204" charset="0"/>
                <a:sym typeface="+mn-ea"/>
              </a:rPr>
              <a:t>σ</a:t>
            </a:r>
            <a:r>
              <a:rPr lang="fr-FR" altLang="en-US" sz="1000" baseline="-25000">
                <a:latin typeface="FreeSans" panose="020B0504020202020204" charset="0"/>
                <a:cs typeface="FreeSans" panose="020B0504020202020204" charset="0"/>
                <a:sym typeface="+mn-ea"/>
              </a:rPr>
              <a:t>2</a:t>
            </a:r>
            <a:r>
              <a:rPr lang="fr-FR" altLang="en-US" sz="1000">
                <a:latin typeface="FreeSans" panose="020B0504020202020204" charset="0"/>
                <a:cs typeface="FreeSans" panose="020B0504020202020204" charset="0"/>
                <a:sym typeface="+mn-ea"/>
              </a:rPr>
              <a:t> = </a:t>
            </a:r>
            <a:r>
              <a:rPr lang="en-US" sz="1000">
                <a:latin typeface="FreeSans" panose="020B0504020202020204" charset="0"/>
                <a:cs typeface="FreeSans" panose="020B0504020202020204" charset="0"/>
                <a:sym typeface="+mn-ea"/>
              </a:rPr>
              <a:t>σ</a:t>
            </a:r>
            <a:r>
              <a:rPr lang="fr-FR" altLang="en-US" sz="1000" baseline="-25000">
                <a:latin typeface="FreeSans" panose="020B0504020202020204" charset="0"/>
                <a:cs typeface="FreeSans" panose="020B0504020202020204" charset="0"/>
                <a:sym typeface="+mn-ea"/>
              </a:rPr>
              <a:t>3</a:t>
            </a:r>
          </a:p>
        </p:txBody>
      </p:sp>
      <p:sp>
        <p:nvSpPr>
          <p:cNvPr id="15" name="Flowchart: Magnetic Disk 14"/>
          <p:cNvSpPr/>
          <p:nvPr/>
        </p:nvSpPr>
        <p:spPr>
          <a:xfrm>
            <a:off x="11264265" y="1358900"/>
            <a:ext cx="328930" cy="633730"/>
          </a:xfrm>
          <a:prstGeom prst="flowChartMagneticDisk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1.preparationsyntheticsample"/>
          <p:cNvPicPr>
            <a:picLocks noChangeAspect="1"/>
          </p:cNvPicPr>
          <p:nvPr/>
        </p:nvPicPr>
        <p:blipFill>
          <a:blip r:embed="rId4"/>
          <a:srcRect l="78824" t="9543" r="4423" b="52896"/>
          <a:stretch>
            <a:fillRect/>
          </a:stretch>
        </p:blipFill>
        <p:spPr>
          <a:xfrm>
            <a:off x="11235055" y="1153795"/>
            <a:ext cx="474345" cy="92075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0757535" y="4103370"/>
            <a:ext cx="1330960" cy="1853565"/>
            <a:chOff x="17015" y="6440"/>
            <a:chExt cx="2096" cy="2919"/>
          </a:xfrm>
        </p:grpSpPr>
        <p:grpSp>
          <p:nvGrpSpPr>
            <p:cNvPr id="4" name="Group 3"/>
            <p:cNvGrpSpPr/>
            <p:nvPr/>
          </p:nvGrpSpPr>
          <p:grpSpPr>
            <a:xfrm>
              <a:off x="17015" y="6440"/>
              <a:ext cx="2096" cy="2919"/>
              <a:chOff x="16104" y="7061"/>
              <a:chExt cx="2096" cy="2919"/>
            </a:xfrm>
          </p:grpSpPr>
          <p:sp>
            <p:nvSpPr>
              <p:cNvPr id="519" name="TextShape 4"/>
              <p:cNvSpPr txBox="1"/>
              <p:nvPr/>
            </p:nvSpPr>
            <p:spPr>
              <a:xfrm>
                <a:off x="16706" y="9275"/>
                <a:ext cx="1093" cy="4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fr-FR" sz="1000" b="0" strike="noStrike" spc="-1">
                    <a:solidFill>
                      <a:srgbClr val="000000"/>
                    </a:solidFill>
                    <a:latin typeface="Calibri"/>
                  </a:rPr>
                  <a:t>TRIAXIAL</a:t>
                </a:r>
                <a:endParaRPr lang="fr-FR" sz="1000" b="0" strike="noStrike" spc="-1">
                  <a:latin typeface="Arial" panose="020B0604020202020204"/>
                </a:endParaRPr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>
                <a:off x="17386" y="7256"/>
                <a:ext cx="0" cy="435"/>
              </a:xfrm>
              <a:prstGeom prst="straightConnector1">
                <a:avLst/>
              </a:prstGeom>
              <a:ln w="19050"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 rot="5400000">
                <a:off x="17982" y="8311"/>
                <a:ext cx="0" cy="435"/>
              </a:xfrm>
              <a:prstGeom prst="straightConnector1">
                <a:avLst/>
              </a:prstGeom>
              <a:ln w="19050"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 rot="16200000" flipH="1">
                <a:off x="16714" y="8311"/>
                <a:ext cx="0" cy="435"/>
              </a:xfrm>
              <a:prstGeom prst="straightConnector1">
                <a:avLst/>
              </a:prstGeom>
              <a:ln w="19050"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" name="Text Box 12"/>
              <p:cNvSpPr txBox="1"/>
              <p:nvPr/>
            </p:nvSpPr>
            <p:spPr>
              <a:xfrm>
                <a:off x="17381" y="7061"/>
                <a:ext cx="531" cy="3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00">
                    <a:latin typeface="FreeSans" panose="020B0504020202020204" charset="0"/>
                    <a:cs typeface="FreeSans" panose="020B0504020202020204" charset="0"/>
                    <a:sym typeface="+mn-ea"/>
                  </a:rPr>
                  <a:t> σ</a:t>
                </a:r>
                <a:r>
                  <a:rPr lang="en-US" sz="1000" baseline="-25000">
                    <a:latin typeface="FreeSans" panose="020B0504020202020204" charset="0"/>
                    <a:cs typeface="FreeSans" panose="020B0504020202020204" charset="0"/>
                    <a:sym typeface="+mn-ea"/>
                  </a:rPr>
                  <a:t>1</a:t>
                </a:r>
                <a:endParaRPr lang="en-US" sz="1000"/>
              </a:p>
            </p:txBody>
          </p:sp>
          <p:sp>
            <p:nvSpPr>
              <p:cNvPr id="16" name="Text Box 15"/>
              <p:cNvSpPr txBox="1"/>
              <p:nvPr/>
            </p:nvSpPr>
            <p:spPr>
              <a:xfrm>
                <a:off x="16104" y="8030"/>
                <a:ext cx="941" cy="3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00">
                    <a:latin typeface="FreeSans" panose="020B0504020202020204" charset="0"/>
                    <a:cs typeface="FreeSans" panose="020B0504020202020204" charset="0"/>
                    <a:sym typeface="+mn-ea"/>
                  </a:rPr>
                  <a:t> σ</a:t>
                </a:r>
                <a:r>
                  <a:rPr lang="fr-FR" altLang="en-US" sz="1000" baseline="-25000">
                    <a:latin typeface="FreeSans" panose="020B0504020202020204" charset="0"/>
                    <a:cs typeface="FreeSans" panose="020B0504020202020204" charset="0"/>
                    <a:sym typeface="+mn-ea"/>
                  </a:rPr>
                  <a:t>2</a:t>
                </a:r>
                <a:r>
                  <a:rPr lang="fr-FR" altLang="en-US" sz="1000">
                    <a:latin typeface="FreeSans" panose="020B0504020202020204" charset="0"/>
                    <a:cs typeface="FreeSans" panose="020B0504020202020204" charset="0"/>
                    <a:sym typeface="+mn-ea"/>
                  </a:rPr>
                  <a:t> = </a:t>
                </a:r>
                <a:r>
                  <a:rPr lang="en-US" sz="1000">
                    <a:latin typeface="FreeSans" panose="020B0504020202020204" charset="0"/>
                    <a:cs typeface="FreeSans" panose="020B0504020202020204" charset="0"/>
                    <a:sym typeface="+mn-ea"/>
                  </a:rPr>
                  <a:t>σ</a:t>
                </a:r>
                <a:r>
                  <a:rPr lang="fr-FR" altLang="en-US" sz="1000" baseline="-25000">
                    <a:latin typeface="FreeSans" panose="020B0504020202020204" charset="0"/>
                    <a:cs typeface="FreeSans" panose="020B0504020202020204" charset="0"/>
                    <a:sym typeface="+mn-ea"/>
                  </a:rPr>
                  <a:t>3</a:t>
                </a:r>
              </a:p>
            </p:txBody>
          </p:sp>
          <p:sp>
            <p:nvSpPr>
              <p:cNvPr id="19" name="Text Box 18"/>
              <p:cNvSpPr txBox="1"/>
              <p:nvPr/>
            </p:nvSpPr>
            <p:spPr>
              <a:xfrm>
                <a:off x="16586" y="9594"/>
                <a:ext cx="1334" cy="3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00">
                    <a:latin typeface="FreeSans" panose="020B0504020202020204" charset="0"/>
                    <a:cs typeface="FreeSans" panose="020B0504020202020204" charset="0"/>
                    <a:sym typeface="+mn-ea"/>
                  </a:rPr>
                  <a:t> σ</a:t>
                </a:r>
                <a:r>
                  <a:rPr lang="fr-FR" altLang="en-US" sz="1000" baseline="-25000">
                    <a:latin typeface="FreeSans" panose="020B0504020202020204" charset="0"/>
                    <a:cs typeface="FreeSans" panose="020B0504020202020204" charset="0"/>
                    <a:sym typeface="+mn-ea"/>
                  </a:rPr>
                  <a:t>1 </a:t>
                </a:r>
                <a:r>
                  <a:rPr lang="fr-FR" altLang="en-US" sz="1000">
                    <a:latin typeface="FreeSans" panose="020B0504020202020204" charset="0"/>
                    <a:cs typeface="FreeSans" panose="020B0504020202020204" charset="0"/>
                    <a:sym typeface="+mn-ea"/>
                  </a:rPr>
                  <a:t>&gt; </a:t>
                </a:r>
                <a:r>
                  <a:rPr lang="en-US" sz="1000">
                    <a:latin typeface="FreeSans" panose="020B0504020202020204" charset="0"/>
                    <a:cs typeface="FreeSans" panose="020B0504020202020204" charset="0"/>
                    <a:sym typeface="+mn-ea"/>
                  </a:rPr>
                  <a:t>σ</a:t>
                </a:r>
                <a:r>
                  <a:rPr lang="fr-FR" altLang="en-US" sz="1000" baseline="-25000">
                    <a:latin typeface="FreeSans" panose="020B0504020202020204" charset="0"/>
                    <a:cs typeface="FreeSans" panose="020B0504020202020204" charset="0"/>
                    <a:sym typeface="+mn-ea"/>
                  </a:rPr>
                  <a:t>2</a:t>
                </a:r>
                <a:r>
                  <a:rPr lang="fr-FR" altLang="en-US" sz="1000">
                    <a:latin typeface="FreeSans" panose="020B0504020202020204" charset="0"/>
                    <a:cs typeface="FreeSans" panose="020B0504020202020204" charset="0"/>
                    <a:sym typeface="+mn-ea"/>
                  </a:rPr>
                  <a:t> = </a:t>
                </a:r>
                <a:r>
                  <a:rPr lang="en-US" sz="1000">
                    <a:latin typeface="FreeSans" panose="020B0504020202020204" charset="0"/>
                    <a:cs typeface="FreeSans" panose="020B0504020202020204" charset="0"/>
                    <a:sym typeface="+mn-ea"/>
                  </a:rPr>
                  <a:t>σ</a:t>
                </a:r>
                <a:r>
                  <a:rPr lang="fr-FR" altLang="en-US" sz="1000" baseline="-25000">
                    <a:latin typeface="FreeSans" panose="020B0504020202020204" charset="0"/>
                    <a:cs typeface="FreeSans" panose="020B0504020202020204" charset="0"/>
                    <a:sym typeface="+mn-ea"/>
                  </a:rPr>
                  <a:t>3</a:t>
                </a:r>
              </a:p>
            </p:txBody>
          </p:sp>
        </p:grpSp>
        <p:pic>
          <p:nvPicPr>
            <p:cNvPr id="24" name="Picture 23" descr="1.preparationsyntheticsample"/>
            <p:cNvPicPr>
              <a:picLocks noChangeAspect="1"/>
            </p:cNvPicPr>
            <p:nvPr/>
          </p:nvPicPr>
          <p:blipFill>
            <a:blip r:embed="rId4"/>
            <a:srcRect l="78824" t="9543" r="4423" b="52896"/>
            <a:stretch>
              <a:fillRect/>
            </a:stretch>
          </p:blipFill>
          <p:spPr>
            <a:xfrm>
              <a:off x="17924" y="7183"/>
              <a:ext cx="747" cy="1450"/>
            </a:xfrm>
            <a:prstGeom prst="rect">
              <a:avLst/>
            </a:prstGeom>
          </p:spPr>
        </p:pic>
      </p:grpSp>
      <p:sp>
        <p:nvSpPr>
          <p:cNvPr id="26" name="Text Box 25"/>
          <p:cNvSpPr txBox="1"/>
          <p:nvPr/>
        </p:nvSpPr>
        <p:spPr>
          <a:xfrm>
            <a:off x="2996882" y="4056410"/>
            <a:ext cx="3686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en-US" sz="1600" dirty="0">
                <a:cs typeface="+mn-lt"/>
              </a:rPr>
              <a:t>For triaxial compression tests, the post-</a:t>
            </a:r>
            <a:r>
              <a:rPr lang="fr-FR" altLang="en-US" sz="1600" dirty="0" err="1">
                <a:cs typeface="+mn-lt"/>
              </a:rPr>
              <a:t>yielding</a:t>
            </a:r>
            <a:r>
              <a:rPr lang="fr-FR" altLang="en-US" sz="1600" dirty="0">
                <a:cs typeface="+mn-lt"/>
              </a:rPr>
              <a:t> </a:t>
            </a:r>
            <a:r>
              <a:rPr lang="fr-FR" altLang="en-US" sz="1600" dirty="0" err="1">
                <a:cs typeface="+mn-lt"/>
              </a:rPr>
              <a:t>behavior</a:t>
            </a:r>
            <a:r>
              <a:rPr lang="fr-FR" altLang="en-US" sz="1600" dirty="0">
                <a:cs typeface="+mn-lt"/>
              </a:rPr>
              <a:t> of </a:t>
            </a:r>
            <a:r>
              <a:rPr lang="fr-FR" altLang="en-US" sz="1600" dirty="0" err="1">
                <a:cs typeface="+mn-lt"/>
              </a:rPr>
              <a:t>synthetic</a:t>
            </a:r>
            <a:r>
              <a:rPr lang="fr-FR" altLang="en-US" sz="1600" dirty="0">
                <a:cs typeface="+mn-lt"/>
              </a:rPr>
              <a:t> </a:t>
            </a:r>
            <a:r>
              <a:rPr lang="fr-FR" altLang="en-US" sz="1600" dirty="0" err="1">
                <a:cs typeface="+mn-lt"/>
              </a:rPr>
              <a:t>samples</a:t>
            </a:r>
            <a:r>
              <a:rPr lang="fr-FR" altLang="en-US" sz="1600" dirty="0">
                <a:cs typeface="+mn-lt"/>
              </a:rPr>
              <a:t> </a:t>
            </a:r>
            <a:r>
              <a:rPr lang="fr-FR" altLang="en-US" sz="1600" dirty="0" err="1">
                <a:cs typeface="+mn-lt"/>
              </a:rPr>
              <a:t>with</a:t>
            </a:r>
            <a:r>
              <a:rPr lang="fr-FR" altLang="en-US" sz="1600" dirty="0">
                <a:cs typeface="+mn-lt"/>
              </a:rPr>
              <a:t> a bimodal distribution shows </a:t>
            </a:r>
            <a:r>
              <a:rPr lang="fr-FR" altLang="en-US" sz="1600" u="sng" dirty="0" err="1">
                <a:cs typeface="+mn-lt"/>
              </a:rPr>
              <a:t>hardening</a:t>
            </a:r>
            <a:r>
              <a:rPr lang="fr-FR" altLang="en-US" sz="1600" dirty="0">
                <a:cs typeface="+mn-lt"/>
              </a:rPr>
              <a:t> and </a:t>
            </a:r>
            <a:r>
              <a:rPr lang="fr-FR" altLang="en-US" sz="1600" u="sng" dirty="0">
                <a:cs typeface="+mn-lt"/>
              </a:rPr>
              <a:t>no stress drops</a:t>
            </a:r>
            <a:r>
              <a:rPr lang="fr-FR" altLang="en-US" sz="1600" dirty="0">
                <a:cs typeface="+mn-lt"/>
              </a:rPr>
              <a:t>, </a:t>
            </a:r>
            <a:r>
              <a:rPr lang="fr-FR" altLang="en-US" sz="1600" dirty="0" err="1">
                <a:cs typeface="+mn-lt"/>
              </a:rPr>
              <a:t>which</a:t>
            </a:r>
            <a:r>
              <a:rPr lang="fr-FR" altLang="en-US" sz="1600" dirty="0">
                <a:cs typeface="+mn-lt"/>
              </a:rPr>
              <a:t> are </a:t>
            </a:r>
            <a:r>
              <a:rPr lang="fr-FR" altLang="en-US" sz="1600" dirty="0" err="1">
                <a:cs typeface="+mn-lt"/>
              </a:rPr>
              <a:t>often</a:t>
            </a:r>
            <a:r>
              <a:rPr lang="fr-FR" altLang="en-US" sz="1600" dirty="0">
                <a:cs typeface="+mn-lt"/>
              </a:rPr>
              <a:t> </a:t>
            </a:r>
            <a:r>
              <a:rPr lang="fr-FR" altLang="en-US" sz="1600" dirty="0" err="1">
                <a:cs typeface="+mn-lt"/>
              </a:rPr>
              <a:t>attributed</a:t>
            </a:r>
            <a:r>
              <a:rPr lang="fr-FR" altLang="en-US" sz="1600" dirty="0">
                <a:cs typeface="+mn-lt"/>
              </a:rPr>
              <a:t> to compaction localisation.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TextShape 1"/>
          <p:cNvSpPr txBox="1"/>
          <p:nvPr/>
        </p:nvSpPr>
        <p:spPr>
          <a:xfrm>
            <a:off x="174625" y="393714"/>
            <a:ext cx="2752725" cy="58902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600" b="1" strike="noStrike" spc="-1" dirty="0">
                <a:solidFill>
                  <a:srgbClr val="000000"/>
                </a:solidFill>
                <a:cs typeface="+mn-lt"/>
              </a:rPr>
              <a:t>How do </a:t>
            </a:r>
            <a:r>
              <a:rPr lang="fr-FR" sz="1600" b="1" strike="noStrike" spc="-1" dirty="0" err="1">
                <a:solidFill>
                  <a:srgbClr val="000000"/>
                </a:solidFill>
                <a:cs typeface="+mn-lt"/>
              </a:rPr>
              <a:t>polydisperse</a:t>
            </a:r>
            <a:r>
              <a:rPr lang="fr-FR" sz="1600" b="1" strike="noStrike" spc="-1" dirty="0">
                <a:solidFill>
                  <a:srgbClr val="000000"/>
                </a:solidFill>
                <a:cs typeface="+mn-lt"/>
              </a:rPr>
              <a:t> </a:t>
            </a:r>
            <a:r>
              <a:rPr lang="fr-FR" sz="1600" b="1" strike="noStrike" spc="-1" dirty="0" err="1">
                <a:solidFill>
                  <a:srgbClr val="000000"/>
                </a:solidFill>
                <a:cs typeface="+mn-lt"/>
              </a:rPr>
              <a:t>samples</a:t>
            </a:r>
            <a:r>
              <a:rPr lang="fr-FR" sz="1600" b="1" strike="noStrike" spc="-1" dirty="0">
                <a:solidFill>
                  <a:srgbClr val="000000"/>
                </a:solidFill>
                <a:cs typeface="+mn-lt"/>
              </a:rPr>
              <a:t> compare to </a:t>
            </a:r>
            <a:r>
              <a:rPr lang="fr-FR" sz="1600" b="1" strike="noStrike" spc="-1" dirty="0" err="1">
                <a:solidFill>
                  <a:srgbClr val="000000"/>
                </a:solidFill>
                <a:cs typeface="+mn-lt"/>
              </a:rPr>
              <a:t>monodisperse</a:t>
            </a:r>
            <a:r>
              <a:rPr lang="fr-FR" sz="1600" b="1" strike="noStrike" spc="-1" dirty="0">
                <a:solidFill>
                  <a:srgbClr val="000000"/>
                </a:solidFill>
                <a:cs typeface="+mn-lt"/>
              </a:rPr>
              <a:t> </a:t>
            </a:r>
            <a:r>
              <a:rPr lang="fr-FR" sz="1600" b="1" strike="noStrike" spc="-1" dirty="0" err="1">
                <a:solidFill>
                  <a:srgbClr val="000000"/>
                </a:solidFill>
                <a:cs typeface="+mn-lt"/>
              </a:rPr>
              <a:t>samples</a:t>
            </a:r>
            <a:r>
              <a:rPr lang="fr-FR" sz="1600" b="1" strike="noStrike" spc="-1" dirty="0">
                <a:solidFill>
                  <a:srgbClr val="000000"/>
                </a:solidFill>
                <a:cs typeface="+mn-lt"/>
              </a:rPr>
              <a:t> ?</a:t>
            </a:r>
            <a:r>
              <a:rPr lang="fr-FR" sz="1600" b="0" strike="noStrike" spc="-1" dirty="0">
                <a:solidFill>
                  <a:srgbClr val="000000"/>
                </a:solidFill>
                <a:cs typeface="+mn-lt"/>
              </a:rPr>
              <a:t> </a:t>
            </a:r>
          </a:p>
          <a:p>
            <a:pPr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fr-FR" sz="1600" b="0" strike="noStrike" spc="-1" dirty="0">
              <a:cs typeface="+mn-lt"/>
            </a:endParaRPr>
          </a:p>
          <a:p>
            <a:pPr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fr-FR" sz="1600" b="0" strike="noStrike" spc="-1" dirty="0">
              <a:cs typeface="+mn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600" b="0" strike="noStrike" spc="-1" dirty="0">
                <a:cs typeface="+mn-lt"/>
              </a:rPr>
              <a:t>For </a:t>
            </a:r>
            <a:r>
              <a:rPr lang="fr-FR" sz="1600" b="0" strike="noStrike" spc="-1" dirty="0" err="1">
                <a:cs typeface="+mn-lt"/>
              </a:rPr>
              <a:t>both</a:t>
            </a:r>
            <a:r>
              <a:rPr lang="fr-FR" sz="1600" b="0" strike="noStrike" spc="-1" dirty="0">
                <a:cs typeface="+mn-lt"/>
              </a:rPr>
              <a:t> types of distribution, </a:t>
            </a:r>
            <a:r>
              <a:rPr lang="fr-FR" sz="1600" b="0" strike="noStrike" spc="-1" dirty="0" err="1">
                <a:cs typeface="+mn-lt"/>
              </a:rPr>
              <a:t>samples</a:t>
            </a:r>
            <a:r>
              <a:rPr lang="fr-FR" sz="1600" b="0" strike="noStrike" spc="-1" dirty="0">
                <a:cs typeface="+mn-lt"/>
              </a:rPr>
              <a:t> </a:t>
            </a:r>
            <a:r>
              <a:rPr lang="fr-FR" sz="1600" b="0" strike="noStrike" spc="-1" dirty="0" err="1">
                <a:cs typeface="+mn-lt"/>
              </a:rPr>
              <a:t>deformed</a:t>
            </a:r>
            <a:r>
              <a:rPr lang="fr-FR" sz="1600" b="0" strike="noStrike" spc="-1" dirty="0">
                <a:cs typeface="+mn-lt"/>
              </a:rPr>
              <a:t> </a:t>
            </a:r>
            <a:r>
              <a:rPr lang="fr-FR" sz="1600" b="0" strike="noStrike" spc="-1" dirty="0" err="1">
                <a:cs typeface="+mn-lt"/>
              </a:rPr>
              <a:t>under</a:t>
            </a:r>
            <a:r>
              <a:rPr lang="fr-FR" sz="1600" b="0" strike="noStrike" spc="-1" dirty="0">
                <a:cs typeface="+mn-lt"/>
              </a:rPr>
              <a:t> </a:t>
            </a:r>
            <a:r>
              <a:rPr lang="fr-FR" sz="1600" b="0" strike="noStrike" spc="-1" dirty="0" err="1">
                <a:cs typeface="+mn-lt"/>
              </a:rPr>
              <a:t>hydrostatic</a:t>
            </a:r>
            <a:r>
              <a:rPr lang="fr-FR" sz="1600" b="0" strike="noStrike" spc="-1" dirty="0">
                <a:cs typeface="+mn-lt"/>
              </a:rPr>
              <a:t> compression </a:t>
            </a:r>
            <a:r>
              <a:rPr lang="fr-FR" sz="1600" b="0" strike="noStrike" spc="-1" dirty="0" err="1">
                <a:cs typeface="+mn-lt"/>
              </a:rPr>
              <a:t>undergo</a:t>
            </a:r>
            <a:r>
              <a:rPr lang="fr-FR" sz="1600" b="0" strike="noStrike" spc="-1" dirty="0">
                <a:cs typeface="+mn-lt"/>
              </a:rPr>
              <a:t> </a:t>
            </a:r>
            <a:r>
              <a:rPr lang="fr-FR" sz="1600" b="0" strike="noStrike" spc="-1" dirty="0" err="1">
                <a:cs typeface="+mn-lt"/>
              </a:rPr>
              <a:t>delocalised</a:t>
            </a:r>
            <a:r>
              <a:rPr lang="fr-FR" sz="1600" b="0" strike="noStrike" spc="-1" dirty="0">
                <a:cs typeface="+mn-lt"/>
              </a:rPr>
              <a:t> and extensive grain </a:t>
            </a:r>
            <a:r>
              <a:rPr lang="fr-FR" sz="1600" b="0" strike="noStrike" spc="-1" dirty="0" err="1">
                <a:cs typeface="+mn-lt"/>
              </a:rPr>
              <a:t>crushing</a:t>
            </a:r>
            <a:r>
              <a:rPr lang="fr-FR" sz="1600" b="0" strike="noStrike" spc="-1" dirty="0">
                <a:cs typeface="+mn-lt"/>
              </a:rPr>
              <a:t> ;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sz="1600" b="0" strike="noStrike" spc="-1" dirty="0">
              <a:cs typeface="+mn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sz="1600" b="0" strike="noStrike" spc="-1" dirty="0">
              <a:cs typeface="+mn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600" b="0" strike="noStrike" spc="-1" dirty="0">
                <a:cs typeface="+mn-lt"/>
              </a:rPr>
              <a:t>In bimodal </a:t>
            </a:r>
            <a:r>
              <a:rPr lang="fr-FR" sz="1600" b="0" strike="noStrike" spc="-1" dirty="0" err="1">
                <a:cs typeface="+mn-lt"/>
              </a:rPr>
              <a:t>samples</a:t>
            </a:r>
            <a:r>
              <a:rPr lang="fr-FR" sz="1600" b="0" strike="noStrike" spc="-1" dirty="0">
                <a:cs typeface="+mn-lt"/>
              </a:rPr>
              <a:t> </a:t>
            </a:r>
            <a:r>
              <a:rPr lang="fr-FR" sz="1600" b="0" strike="noStrike" spc="-1" dirty="0" err="1">
                <a:cs typeface="+mn-lt"/>
              </a:rPr>
              <a:t>deformed</a:t>
            </a:r>
            <a:r>
              <a:rPr lang="fr-FR" sz="1600" b="0" strike="noStrike" spc="-1" dirty="0">
                <a:cs typeface="+mn-lt"/>
              </a:rPr>
              <a:t> in the </a:t>
            </a:r>
            <a:r>
              <a:rPr lang="fr-FR" sz="1600" b="0" strike="noStrike" spc="-1" dirty="0" err="1">
                <a:cs typeface="+mn-lt"/>
              </a:rPr>
              <a:t>regime</a:t>
            </a:r>
            <a:r>
              <a:rPr lang="fr-FR" sz="1600" b="0" strike="noStrike" spc="-1" dirty="0">
                <a:cs typeface="+mn-lt"/>
              </a:rPr>
              <a:t> of </a:t>
            </a:r>
            <a:r>
              <a:rPr lang="fr-FR" sz="1600" b="0" strike="noStrike" spc="-1" dirty="0" err="1">
                <a:cs typeface="+mn-lt"/>
              </a:rPr>
              <a:t>shear-enhanced</a:t>
            </a:r>
            <a:r>
              <a:rPr lang="fr-FR" sz="1600" b="0" strike="noStrike" spc="-1" dirty="0">
                <a:cs typeface="+mn-lt"/>
              </a:rPr>
              <a:t> compaction, </a:t>
            </a:r>
            <a:r>
              <a:rPr lang="fr-FR" sz="1600" b="0" strike="noStrike" spc="-1" dirty="0" err="1">
                <a:cs typeface="+mn-lt"/>
              </a:rPr>
              <a:t>strain</a:t>
            </a:r>
            <a:r>
              <a:rPr lang="fr-FR" sz="1600" b="0" strike="noStrike" spc="-1" dirty="0">
                <a:cs typeface="+mn-lt"/>
              </a:rPr>
              <a:t> </a:t>
            </a:r>
            <a:r>
              <a:rPr lang="fr-FR" sz="1600" b="0" strike="noStrike" spc="-1" dirty="0" err="1">
                <a:cs typeface="+mn-lt"/>
              </a:rPr>
              <a:t>is</a:t>
            </a:r>
            <a:r>
              <a:rPr lang="fr-FR" sz="1600" b="0" strike="noStrike" spc="-1" dirty="0">
                <a:cs typeface="+mn-lt"/>
              </a:rPr>
              <a:t> </a:t>
            </a:r>
            <a:r>
              <a:rPr lang="fr-FR" sz="1600" b="0" strike="noStrike" spc="-1" dirty="0" err="1">
                <a:cs typeface="+mn-lt"/>
              </a:rPr>
              <a:t>concentrated</a:t>
            </a:r>
            <a:r>
              <a:rPr lang="fr-FR" sz="1600" b="0" strike="noStrike" spc="-1" dirty="0">
                <a:cs typeface="+mn-lt"/>
              </a:rPr>
              <a:t> to the </a:t>
            </a:r>
            <a:r>
              <a:rPr lang="fr-FR" sz="1600" b="0" strike="noStrike" spc="-1" dirty="0" err="1">
                <a:cs typeface="+mn-lt"/>
              </a:rPr>
              <a:t>smaller</a:t>
            </a:r>
            <a:r>
              <a:rPr lang="fr-FR" sz="1600" b="0" strike="noStrike" spc="-1" dirty="0">
                <a:cs typeface="+mn-lt"/>
              </a:rPr>
              <a:t> grains in </a:t>
            </a:r>
            <a:r>
              <a:rPr lang="fr-FR" sz="1600" b="0" strike="noStrike" spc="-1" dirty="0" err="1">
                <a:cs typeface="+mn-lt"/>
              </a:rPr>
              <a:t>between</a:t>
            </a:r>
            <a:r>
              <a:rPr lang="fr-FR" sz="1600" b="0" strike="noStrike" spc="-1" dirty="0">
                <a:cs typeface="+mn-lt"/>
              </a:rPr>
              <a:t> the big grains </a:t>
            </a:r>
            <a:r>
              <a:rPr lang="fr-FR" sz="1600" b="0" strike="noStrike" spc="-1" dirty="0" err="1">
                <a:cs typeface="+mn-lt"/>
              </a:rPr>
              <a:t>which</a:t>
            </a:r>
            <a:r>
              <a:rPr lang="fr-FR" sz="1600" b="0" strike="noStrike" spc="-1" dirty="0">
                <a:cs typeface="+mn-lt"/>
              </a:rPr>
              <a:t> </a:t>
            </a:r>
            <a:r>
              <a:rPr lang="fr-FR" sz="1600" b="0" strike="noStrike" spc="-1" dirty="0" err="1">
                <a:cs typeface="+mn-lt"/>
              </a:rPr>
              <a:t>remain</a:t>
            </a:r>
            <a:r>
              <a:rPr lang="fr-FR" sz="1600" b="0" strike="noStrike" spc="-1" dirty="0">
                <a:cs typeface="+mn-lt"/>
              </a:rPr>
              <a:t> intact.</a:t>
            </a:r>
          </a:p>
        </p:txBody>
      </p:sp>
      <p:sp>
        <p:nvSpPr>
          <p:cNvPr id="518" name="TextShape 3"/>
          <p:cNvSpPr txBox="1"/>
          <p:nvPr/>
        </p:nvSpPr>
        <p:spPr>
          <a:xfrm>
            <a:off x="10910570" y="2505075"/>
            <a:ext cx="1106805" cy="33083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000" b="0" strike="noStrike" spc="-1">
                <a:solidFill>
                  <a:srgbClr val="000000"/>
                </a:solidFill>
                <a:cs typeface="+mn-lt"/>
              </a:rPr>
              <a:t>HYDROSTATIC </a:t>
            </a:r>
            <a:endParaRPr lang="fr-FR" sz="1000" b="0" strike="noStrike" spc="-1">
              <a:cs typeface="+mn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0868660" y="2044700"/>
            <a:ext cx="991870" cy="102870"/>
            <a:chOff x="16735" y="3547"/>
            <a:chExt cx="1810" cy="0"/>
          </a:xfrm>
        </p:grpSpPr>
        <p:cxnSp>
          <p:nvCxnSpPr>
            <p:cNvPr id="8" name="Straight Arrow Connector 7"/>
            <p:cNvCxnSpPr/>
            <p:nvPr/>
          </p:nvCxnSpPr>
          <p:spPr>
            <a:xfrm rot="16200000" flipH="1">
              <a:off x="16952" y="3329"/>
              <a:ext cx="0" cy="435"/>
            </a:xfrm>
            <a:prstGeom prst="straightConnector1">
              <a:avLst/>
            </a:prstGeom>
            <a:ln w="19050"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5400000">
              <a:off x="18327" y="3329"/>
              <a:ext cx="0" cy="435"/>
            </a:xfrm>
            <a:prstGeom prst="straightConnector1">
              <a:avLst/>
            </a:prstGeom>
            <a:ln w="19050"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Text Box 13"/>
          <p:cNvSpPr txBox="1"/>
          <p:nvPr/>
        </p:nvSpPr>
        <p:spPr>
          <a:xfrm>
            <a:off x="10935335" y="2724785"/>
            <a:ext cx="91059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>
                <a:cs typeface="+mn-lt"/>
                <a:sym typeface="+mn-ea"/>
              </a:rPr>
              <a:t> σ</a:t>
            </a:r>
            <a:r>
              <a:rPr lang="fr-FR" altLang="en-US" sz="1000" baseline="-25000">
                <a:cs typeface="+mn-lt"/>
                <a:sym typeface="+mn-ea"/>
              </a:rPr>
              <a:t>1 </a:t>
            </a:r>
            <a:r>
              <a:rPr lang="fr-FR" altLang="en-US" sz="1000">
                <a:cs typeface="+mn-lt"/>
                <a:sym typeface="+mn-ea"/>
              </a:rPr>
              <a:t>= </a:t>
            </a:r>
            <a:r>
              <a:rPr lang="en-US" sz="1000">
                <a:cs typeface="+mn-lt"/>
                <a:sym typeface="+mn-ea"/>
              </a:rPr>
              <a:t>σ</a:t>
            </a:r>
            <a:r>
              <a:rPr lang="fr-FR" altLang="en-US" sz="1000" baseline="-25000">
                <a:cs typeface="+mn-lt"/>
                <a:sym typeface="+mn-ea"/>
              </a:rPr>
              <a:t>2</a:t>
            </a:r>
            <a:r>
              <a:rPr lang="fr-FR" altLang="en-US" sz="1000">
                <a:cs typeface="+mn-lt"/>
                <a:sym typeface="+mn-ea"/>
              </a:rPr>
              <a:t> = </a:t>
            </a:r>
            <a:r>
              <a:rPr lang="en-US" sz="1000">
                <a:cs typeface="+mn-lt"/>
                <a:sym typeface="+mn-ea"/>
              </a:rPr>
              <a:t>σ</a:t>
            </a:r>
            <a:r>
              <a:rPr lang="fr-FR" altLang="en-US" sz="1000" baseline="-25000">
                <a:cs typeface="+mn-lt"/>
                <a:sym typeface="+mn-ea"/>
              </a:rPr>
              <a:t>3</a:t>
            </a:r>
          </a:p>
        </p:txBody>
      </p:sp>
      <p:sp>
        <p:nvSpPr>
          <p:cNvPr id="15" name="Flowchart: Magnetic Disk 14"/>
          <p:cNvSpPr/>
          <p:nvPr/>
        </p:nvSpPr>
        <p:spPr>
          <a:xfrm>
            <a:off x="11192510" y="1789430"/>
            <a:ext cx="328930" cy="633730"/>
          </a:xfrm>
          <a:prstGeom prst="flowChartMagneticDisk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1.preparationsyntheticsample"/>
          <p:cNvPicPr>
            <a:picLocks noChangeAspect="1"/>
          </p:cNvPicPr>
          <p:nvPr/>
        </p:nvPicPr>
        <p:blipFill>
          <a:blip r:embed="rId2"/>
          <a:srcRect l="78824" t="9543" r="4423" b="52896"/>
          <a:stretch>
            <a:fillRect/>
          </a:stretch>
        </p:blipFill>
        <p:spPr>
          <a:xfrm>
            <a:off x="11163300" y="1584325"/>
            <a:ext cx="474345" cy="92075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0685780" y="4533900"/>
            <a:ext cx="1330960" cy="1853565"/>
            <a:chOff x="17015" y="6440"/>
            <a:chExt cx="2096" cy="2919"/>
          </a:xfrm>
        </p:grpSpPr>
        <p:grpSp>
          <p:nvGrpSpPr>
            <p:cNvPr id="4" name="Group 3"/>
            <p:cNvGrpSpPr/>
            <p:nvPr/>
          </p:nvGrpSpPr>
          <p:grpSpPr>
            <a:xfrm>
              <a:off x="17015" y="6440"/>
              <a:ext cx="2096" cy="2919"/>
              <a:chOff x="16104" y="7061"/>
              <a:chExt cx="2096" cy="2919"/>
            </a:xfrm>
          </p:grpSpPr>
          <p:sp>
            <p:nvSpPr>
              <p:cNvPr id="519" name="TextShape 4"/>
              <p:cNvSpPr txBox="1"/>
              <p:nvPr/>
            </p:nvSpPr>
            <p:spPr>
              <a:xfrm>
                <a:off x="16706" y="9275"/>
                <a:ext cx="1248" cy="4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fr-FR" sz="1000" b="0" strike="noStrike" spc="-1">
                    <a:solidFill>
                      <a:srgbClr val="000000"/>
                    </a:solidFill>
                    <a:cs typeface="+mn-lt"/>
                  </a:rPr>
                  <a:t>TRIAXIAL</a:t>
                </a:r>
                <a:endParaRPr lang="fr-FR" sz="1000" b="0" strike="noStrike" spc="-1">
                  <a:cs typeface="+mn-lt"/>
                </a:endParaRPr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>
                <a:off x="17386" y="7256"/>
                <a:ext cx="0" cy="435"/>
              </a:xfrm>
              <a:prstGeom prst="straightConnector1">
                <a:avLst/>
              </a:prstGeom>
              <a:ln w="19050"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 rot="5400000">
                <a:off x="17982" y="8311"/>
                <a:ext cx="0" cy="435"/>
              </a:xfrm>
              <a:prstGeom prst="straightConnector1">
                <a:avLst/>
              </a:prstGeom>
              <a:ln w="19050"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 rot="16200000" flipH="1">
                <a:off x="16714" y="8311"/>
                <a:ext cx="0" cy="435"/>
              </a:xfrm>
              <a:prstGeom prst="straightConnector1">
                <a:avLst/>
              </a:prstGeom>
              <a:ln w="19050"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" name="Text Box 12"/>
              <p:cNvSpPr txBox="1"/>
              <p:nvPr/>
            </p:nvSpPr>
            <p:spPr>
              <a:xfrm>
                <a:off x="17381" y="7061"/>
                <a:ext cx="539" cy="3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00">
                    <a:cs typeface="+mn-lt"/>
                    <a:sym typeface="+mn-ea"/>
                  </a:rPr>
                  <a:t> σ</a:t>
                </a:r>
                <a:r>
                  <a:rPr lang="en-US" sz="1000" baseline="-25000">
                    <a:cs typeface="+mn-lt"/>
                    <a:sym typeface="+mn-ea"/>
                  </a:rPr>
                  <a:t>1</a:t>
                </a:r>
                <a:endParaRPr lang="en-US" sz="1000">
                  <a:cs typeface="+mn-lt"/>
                </a:endParaRPr>
              </a:p>
            </p:txBody>
          </p:sp>
          <p:sp>
            <p:nvSpPr>
              <p:cNvPr id="16" name="Text Box 15"/>
              <p:cNvSpPr txBox="1"/>
              <p:nvPr/>
            </p:nvSpPr>
            <p:spPr>
              <a:xfrm>
                <a:off x="16104" y="8030"/>
                <a:ext cx="963" cy="3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00">
                    <a:cs typeface="+mn-lt"/>
                    <a:sym typeface="+mn-ea"/>
                  </a:rPr>
                  <a:t> σ</a:t>
                </a:r>
                <a:r>
                  <a:rPr lang="fr-FR" altLang="en-US" sz="1000" baseline="-25000">
                    <a:cs typeface="+mn-lt"/>
                    <a:sym typeface="+mn-ea"/>
                  </a:rPr>
                  <a:t>2</a:t>
                </a:r>
                <a:r>
                  <a:rPr lang="fr-FR" altLang="en-US" sz="1000">
                    <a:cs typeface="+mn-lt"/>
                    <a:sym typeface="+mn-ea"/>
                  </a:rPr>
                  <a:t> = </a:t>
                </a:r>
                <a:r>
                  <a:rPr lang="en-US" sz="1000">
                    <a:cs typeface="+mn-lt"/>
                    <a:sym typeface="+mn-ea"/>
                  </a:rPr>
                  <a:t>σ</a:t>
                </a:r>
                <a:r>
                  <a:rPr lang="fr-FR" altLang="en-US" sz="1000" baseline="-25000">
                    <a:cs typeface="+mn-lt"/>
                    <a:sym typeface="+mn-ea"/>
                  </a:rPr>
                  <a:t>3</a:t>
                </a:r>
              </a:p>
            </p:txBody>
          </p:sp>
          <p:sp>
            <p:nvSpPr>
              <p:cNvPr id="19" name="Text Box 18"/>
              <p:cNvSpPr txBox="1"/>
              <p:nvPr/>
            </p:nvSpPr>
            <p:spPr>
              <a:xfrm>
                <a:off x="16586" y="9594"/>
                <a:ext cx="1367" cy="3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00">
                    <a:cs typeface="+mn-lt"/>
                    <a:sym typeface="+mn-ea"/>
                  </a:rPr>
                  <a:t> σ</a:t>
                </a:r>
                <a:r>
                  <a:rPr lang="fr-FR" altLang="en-US" sz="1000" baseline="-25000">
                    <a:cs typeface="+mn-lt"/>
                    <a:sym typeface="+mn-ea"/>
                  </a:rPr>
                  <a:t>1 </a:t>
                </a:r>
                <a:r>
                  <a:rPr lang="fr-FR" altLang="en-US" sz="1000">
                    <a:cs typeface="+mn-lt"/>
                    <a:sym typeface="+mn-ea"/>
                  </a:rPr>
                  <a:t>&gt; </a:t>
                </a:r>
                <a:r>
                  <a:rPr lang="en-US" sz="1000">
                    <a:cs typeface="+mn-lt"/>
                    <a:sym typeface="+mn-ea"/>
                  </a:rPr>
                  <a:t>σ</a:t>
                </a:r>
                <a:r>
                  <a:rPr lang="fr-FR" altLang="en-US" sz="1000" baseline="-25000">
                    <a:cs typeface="+mn-lt"/>
                    <a:sym typeface="+mn-ea"/>
                  </a:rPr>
                  <a:t>2</a:t>
                </a:r>
                <a:r>
                  <a:rPr lang="fr-FR" altLang="en-US" sz="1000">
                    <a:cs typeface="+mn-lt"/>
                    <a:sym typeface="+mn-ea"/>
                  </a:rPr>
                  <a:t> = </a:t>
                </a:r>
                <a:r>
                  <a:rPr lang="en-US" sz="1000">
                    <a:cs typeface="+mn-lt"/>
                    <a:sym typeface="+mn-ea"/>
                  </a:rPr>
                  <a:t>σ</a:t>
                </a:r>
                <a:r>
                  <a:rPr lang="fr-FR" altLang="en-US" sz="1000" baseline="-25000">
                    <a:cs typeface="+mn-lt"/>
                    <a:sym typeface="+mn-ea"/>
                  </a:rPr>
                  <a:t>3</a:t>
                </a:r>
              </a:p>
            </p:txBody>
          </p:sp>
        </p:grpSp>
        <p:pic>
          <p:nvPicPr>
            <p:cNvPr id="24" name="Picture 23" descr="1.preparationsyntheticsample"/>
            <p:cNvPicPr>
              <a:picLocks noChangeAspect="1"/>
            </p:cNvPicPr>
            <p:nvPr/>
          </p:nvPicPr>
          <p:blipFill>
            <a:blip r:embed="rId2"/>
            <a:srcRect l="78824" t="9543" r="4423" b="52896"/>
            <a:stretch>
              <a:fillRect/>
            </a:stretch>
          </p:blipFill>
          <p:spPr>
            <a:xfrm>
              <a:off x="17924" y="7183"/>
              <a:ext cx="747" cy="1450"/>
            </a:xfrm>
            <a:prstGeom prst="rect">
              <a:avLst/>
            </a:prstGeom>
          </p:spPr>
        </p:pic>
      </p:grpSp>
      <p:pic>
        <p:nvPicPr>
          <p:cNvPr id="3" name="Picture 2" descr="microstructural_dat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2135" y="991870"/>
            <a:ext cx="7677150" cy="573659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3475673" y="170573"/>
            <a:ext cx="6761480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altLang="en-US" sz="1600" b="1" dirty="0">
                <a:cs typeface="+mn-lt"/>
              </a:rPr>
              <a:t>                                     Grain size distribution</a:t>
            </a:r>
            <a:r>
              <a:rPr lang="fr-FR" altLang="en-US" sz="1600" dirty="0">
                <a:cs typeface="+mn-lt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fr-FR" altLang="en-US" sz="1600" dirty="0">
                <a:cs typeface="+mn-lt"/>
              </a:rPr>
              <a:t>monomodal (Carbillet et al., 2021)                bimodal (</a:t>
            </a:r>
            <a:r>
              <a:rPr lang="fr-FR" altLang="en-US" sz="1600" dirty="0" err="1">
                <a:cs typeface="+mn-lt"/>
              </a:rPr>
              <a:t>this</a:t>
            </a:r>
            <a:r>
              <a:rPr lang="fr-FR" altLang="en-US" sz="1600" dirty="0">
                <a:cs typeface="+mn-lt"/>
              </a:rPr>
              <a:t> </a:t>
            </a:r>
            <a:r>
              <a:rPr lang="fr-FR" altLang="en-US" sz="1600" dirty="0" err="1">
                <a:cs typeface="+mn-lt"/>
              </a:rPr>
              <a:t>study</a:t>
            </a:r>
            <a:r>
              <a:rPr lang="fr-FR" altLang="en-US" sz="1600" dirty="0">
                <a:cs typeface="+mn-lt"/>
              </a:rPr>
              <a:t>)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10646305" y="224437"/>
            <a:ext cx="13019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en-US" sz="1600" b="1" dirty="0" err="1"/>
              <a:t>Experiment</a:t>
            </a:r>
            <a:endParaRPr lang="fr-FR" altLang="en-US" sz="16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TextShape 1"/>
          <p:cNvSpPr txBox="1"/>
          <p:nvPr/>
        </p:nvSpPr>
        <p:spPr>
          <a:xfrm>
            <a:off x="294005" y="252095"/>
            <a:ext cx="10382885" cy="635381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altLang="en-US" sz="1600" b="1" dirty="0" err="1">
                <a:ln>
                  <a:noFill/>
                </a:ln>
                <a:cs typeface="+mn-lt"/>
                <a:sym typeface="+mn-ea"/>
              </a:rPr>
              <a:t>Concluding</a:t>
            </a:r>
            <a:r>
              <a:rPr lang="fr-FR" altLang="en-US" sz="1600" b="1" dirty="0">
                <a:ln>
                  <a:noFill/>
                </a:ln>
                <a:cs typeface="+mn-lt"/>
                <a:sym typeface="+mn-ea"/>
              </a:rPr>
              <a:t> </a:t>
            </a:r>
            <a:r>
              <a:rPr lang="fr-FR" altLang="en-US" sz="1600" b="1" dirty="0" err="1">
                <a:ln>
                  <a:noFill/>
                </a:ln>
                <a:cs typeface="+mn-lt"/>
                <a:sym typeface="+mn-ea"/>
              </a:rPr>
              <a:t>remarks</a:t>
            </a:r>
            <a:endParaRPr lang="fr-FR" altLang="en-US" sz="1600" b="1" dirty="0">
              <a:ln>
                <a:noFill/>
              </a:ln>
              <a:cs typeface="+mn-lt"/>
              <a:sym typeface="+mn-ea"/>
            </a:endParaRPr>
          </a:p>
          <a:p>
            <a:pPr>
              <a:lnSpc>
                <a:spcPct val="100000"/>
              </a:lnSpc>
            </a:pPr>
            <a:endParaRPr lang="fr-FR" altLang="en-US" sz="1600" b="1" dirty="0">
              <a:ln>
                <a:noFill/>
              </a:ln>
              <a:cs typeface="+mn-lt"/>
              <a:sym typeface="+mn-ea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altLang="en-US" sz="1600" dirty="0" err="1">
                <a:ln>
                  <a:noFill/>
                </a:ln>
                <a:cs typeface="+mn-lt"/>
                <a:sym typeface="+mn-ea"/>
              </a:rPr>
              <a:t>We</a:t>
            </a:r>
            <a:r>
              <a:rPr lang="fr-FR" altLang="en-US" sz="1600" dirty="0">
                <a:ln>
                  <a:noFill/>
                </a:ln>
                <a:cs typeface="+mn-lt"/>
                <a:sym typeface="+mn-ea"/>
              </a:rPr>
              <a:t> </a:t>
            </a:r>
            <a:r>
              <a:rPr lang="fr-FR" altLang="en-US" sz="1600" dirty="0" err="1">
                <a:ln>
                  <a:noFill/>
                </a:ln>
                <a:cs typeface="+mn-lt"/>
                <a:sym typeface="+mn-ea"/>
              </a:rPr>
              <a:t>successfully</a:t>
            </a:r>
            <a:r>
              <a:rPr lang="fr-FR" altLang="en-US" sz="1600" dirty="0">
                <a:ln>
                  <a:noFill/>
                </a:ln>
                <a:cs typeface="+mn-lt"/>
                <a:sym typeface="+mn-ea"/>
              </a:rPr>
              <a:t> </a:t>
            </a:r>
            <a:r>
              <a:rPr lang="fr-FR" altLang="en-US" sz="1600" dirty="0" err="1">
                <a:ln>
                  <a:noFill/>
                </a:ln>
                <a:cs typeface="+mn-lt"/>
                <a:sym typeface="+mn-ea"/>
              </a:rPr>
              <a:t>prepared</a:t>
            </a:r>
            <a:r>
              <a:rPr lang="fr-FR" altLang="en-US" sz="1600" dirty="0">
                <a:ln>
                  <a:noFill/>
                </a:ln>
                <a:cs typeface="+mn-lt"/>
                <a:sym typeface="+mn-ea"/>
              </a:rPr>
              <a:t> unit </a:t>
            </a:r>
            <a:r>
              <a:rPr lang="fr-FR" altLang="en-US" sz="1600" dirty="0" err="1">
                <a:ln>
                  <a:noFill/>
                </a:ln>
                <a:cs typeface="+mn-lt"/>
                <a:sym typeface="+mn-ea"/>
              </a:rPr>
              <a:t>synthetic</a:t>
            </a:r>
            <a:r>
              <a:rPr lang="fr-FR" altLang="en-US" sz="1600" dirty="0">
                <a:ln>
                  <a:noFill/>
                </a:ln>
                <a:cs typeface="+mn-lt"/>
                <a:sym typeface="+mn-ea"/>
              </a:rPr>
              <a:t> </a:t>
            </a:r>
            <a:r>
              <a:rPr lang="fr-FR" altLang="en-US" sz="1600" dirty="0" err="1">
                <a:ln>
                  <a:noFill/>
                </a:ln>
                <a:cs typeface="+mn-lt"/>
                <a:sym typeface="+mn-ea"/>
              </a:rPr>
              <a:t>samples</a:t>
            </a:r>
            <a:r>
              <a:rPr lang="fr-FR" altLang="en-US" sz="1600" dirty="0">
                <a:ln>
                  <a:noFill/>
                </a:ln>
                <a:cs typeface="+mn-lt"/>
                <a:sym typeface="+mn-ea"/>
              </a:rPr>
              <a:t> </a:t>
            </a:r>
            <a:r>
              <a:rPr lang="fr-FR" altLang="en-US" sz="1600" dirty="0" err="1">
                <a:ln>
                  <a:noFill/>
                </a:ln>
                <a:cs typeface="+mn-lt"/>
                <a:sym typeface="+mn-ea"/>
              </a:rPr>
              <a:t>with</a:t>
            </a:r>
            <a:r>
              <a:rPr lang="fr-FR" altLang="en-US" sz="1600" dirty="0">
                <a:ln>
                  <a:noFill/>
                </a:ln>
                <a:cs typeface="+mn-lt"/>
                <a:sym typeface="+mn-ea"/>
              </a:rPr>
              <a:t> </a:t>
            </a:r>
            <a:r>
              <a:rPr lang="fr-FR" altLang="en-US" sz="1600" dirty="0" err="1">
                <a:ln>
                  <a:noFill/>
                </a:ln>
                <a:cs typeface="+mn-lt"/>
                <a:sym typeface="+mn-ea"/>
              </a:rPr>
              <a:t>carefully</a:t>
            </a:r>
            <a:r>
              <a:rPr lang="fr-FR" altLang="en-US" sz="1600" dirty="0">
                <a:ln>
                  <a:noFill/>
                </a:ln>
                <a:cs typeface="+mn-lt"/>
                <a:sym typeface="+mn-ea"/>
              </a:rPr>
              <a:t> </a:t>
            </a:r>
            <a:r>
              <a:rPr lang="fr-FR" altLang="en-US" sz="1600" dirty="0" err="1">
                <a:ln>
                  <a:noFill/>
                </a:ln>
                <a:cs typeface="+mn-lt"/>
                <a:sym typeface="+mn-ea"/>
              </a:rPr>
              <a:t>controlled</a:t>
            </a:r>
            <a:r>
              <a:rPr lang="fr-FR" altLang="en-US" sz="1600" dirty="0">
                <a:ln>
                  <a:noFill/>
                </a:ln>
                <a:cs typeface="+mn-lt"/>
                <a:sym typeface="+mn-ea"/>
              </a:rPr>
              <a:t> </a:t>
            </a:r>
            <a:r>
              <a:rPr lang="fr-FR" altLang="en-US" sz="1600" dirty="0" err="1">
                <a:ln>
                  <a:noFill/>
                </a:ln>
                <a:cs typeface="+mn-lt"/>
                <a:sym typeface="+mn-ea"/>
              </a:rPr>
              <a:t>porosity</a:t>
            </a:r>
            <a:r>
              <a:rPr lang="fr-FR" altLang="en-US" sz="1600" dirty="0">
                <a:ln>
                  <a:noFill/>
                </a:ln>
                <a:cs typeface="+mn-lt"/>
                <a:sym typeface="+mn-ea"/>
              </a:rPr>
              <a:t> and bimodal grain size distributions ;</a:t>
            </a:r>
            <a:endParaRPr lang="fr-FR" altLang="en-US" sz="1600" b="1" dirty="0">
              <a:ln>
                <a:noFill/>
              </a:ln>
              <a:cs typeface="+mn-lt"/>
              <a:sym typeface="+mn-ea"/>
            </a:endParaRPr>
          </a:p>
          <a:p>
            <a:pPr>
              <a:lnSpc>
                <a:spcPct val="100000"/>
              </a:lnSpc>
            </a:pPr>
            <a:endParaRPr lang="fr-FR" altLang="en-US" sz="1600" dirty="0">
              <a:ln>
                <a:noFill/>
              </a:ln>
              <a:cs typeface="+mn-lt"/>
              <a:sym typeface="+mn-ea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altLang="en-US" sz="1600" dirty="0" err="1">
                <a:ln>
                  <a:noFill/>
                </a:ln>
                <a:cs typeface="+mn-lt"/>
                <a:sym typeface="+mn-ea"/>
              </a:rPr>
              <a:t>Synthetic</a:t>
            </a:r>
            <a:r>
              <a:rPr lang="fr-FR" altLang="en-US" sz="1600" dirty="0">
                <a:ln>
                  <a:noFill/>
                </a:ln>
                <a:cs typeface="+mn-lt"/>
                <a:sym typeface="+mn-ea"/>
              </a:rPr>
              <a:t> </a:t>
            </a:r>
            <a:r>
              <a:rPr lang="fr-FR" altLang="en-US" sz="1600" dirty="0" err="1">
                <a:ln>
                  <a:noFill/>
                </a:ln>
                <a:cs typeface="+mn-lt"/>
                <a:sym typeface="+mn-ea"/>
              </a:rPr>
              <a:t>samples</a:t>
            </a:r>
            <a:r>
              <a:rPr lang="fr-FR" altLang="en-US" sz="1600" dirty="0">
                <a:ln>
                  <a:noFill/>
                </a:ln>
                <a:cs typeface="+mn-lt"/>
                <a:sym typeface="+mn-ea"/>
              </a:rPr>
              <a:t> </a:t>
            </a:r>
            <a:r>
              <a:rPr lang="fr-FR" altLang="en-US" sz="1600" dirty="0" err="1">
                <a:ln>
                  <a:noFill/>
                </a:ln>
                <a:cs typeface="+mn-lt"/>
                <a:sym typeface="+mn-ea"/>
              </a:rPr>
              <a:t>composed</a:t>
            </a:r>
            <a:r>
              <a:rPr lang="fr-FR" altLang="en-US" sz="1600" dirty="0">
                <a:ln>
                  <a:noFill/>
                </a:ln>
                <a:cs typeface="+mn-lt"/>
                <a:sym typeface="+mn-ea"/>
              </a:rPr>
              <a:t> of variable proportions of </a:t>
            </a:r>
            <a:r>
              <a:rPr lang="fr-FR" altLang="en-US" sz="1600" dirty="0" err="1">
                <a:ln>
                  <a:noFill/>
                </a:ln>
                <a:cs typeface="+mn-lt"/>
                <a:sym typeface="+mn-ea"/>
              </a:rPr>
              <a:t>two</a:t>
            </a:r>
            <a:r>
              <a:rPr lang="fr-FR" altLang="en-US" sz="1600" dirty="0">
                <a:ln>
                  <a:noFill/>
                </a:ln>
                <a:cs typeface="+mn-lt"/>
                <a:sym typeface="+mn-ea"/>
              </a:rPr>
              <a:t> grain sizes are </a:t>
            </a:r>
            <a:r>
              <a:rPr lang="fr-FR" altLang="en-US" sz="1600" dirty="0" err="1">
                <a:ln>
                  <a:noFill/>
                </a:ln>
                <a:cs typeface="+mn-lt"/>
                <a:sym typeface="+mn-ea"/>
              </a:rPr>
              <a:t>weaker</a:t>
            </a:r>
            <a:r>
              <a:rPr lang="fr-FR" altLang="en-US" sz="1600" dirty="0">
                <a:ln>
                  <a:noFill/>
                </a:ln>
                <a:cs typeface="+mn-lt"/>
                <a:sym typeface="+mn-ea"/>
              </a:rPr>
              <a:t> </a:t>
            </a:r>
            <a:r>
              <a:rPr lang="fr-FR" altLang="en-US" sz="1600" dirty="0" err="1">
                <a:ln>
                  <a:noFill/>
                </a:ln>
                <a:cs typeface="+mn-lt"/>
                <a:sym typeface="+mn-ea"/>
              </a:rPr>
              <a:t>than</a:t>
            </a:r>
            <a:r>
              <a:rPr lang="fr-FR" altLang="en-US" sz="1600" dirty="0">
                <a:ln>
                  <a:noFill/>
                </a:ln>
                <a:cs typeface="+mn-lt"/>
                <a:sym typeface="+mn-ea"/>
              </a:rPr>
              <a:t> </a:t>
            </a:r>
            <a:r>
              <a:rPr lang="fr-FR" altLang="en-US" sz="1600" dirty="0" err="1">
                <a:ln>
                  <a:noFill/>
                </a:ln>
                <a:cs typeface="+mn-lt"/>
                <a:sym typeface="+mn-ea"/>
              </a:rPr>
              <a:t>synthetic</a:t>
            </a:r>
            <a:r>
              <a:rPr lang="fr-FR" altLang="en-US" sz="1600" dirty="0">
                <a:ln>
                  <a:noFill/>
                </a:ln>
                <a:cs typeface="+mn-lt"/>
                <a:sym typeface="+mn-ea"/>
              </a:rPr>
              <a:t> </a:t>
            </a:r>
            <a:r>
              <a:rPr lang="fr-FR" altLang="en-US" sz="1600" dirty="0" err="1">
                <a:ln>
                  <a:noFill/>
                </a:ln>
                <a:cs typeface="+mn-lt"/>
                <a:sym typeface="+mn-ea"/>
              </a:rPr>
              <a:t>samples</a:t>
            </a:r>
            <a:r>
              <a:rPr lang="fr-FR" altLang="en-US" sz="1600" dirty="0">
                <a:ln>
                  <a:noFill/>
                </a:ln>
                <a:cs typeface="+mn-lt"/>
                <a:sym typeface="+mn-ea"/>
              </a:rPr>
              <a:t> </a:t>
            </a:r>
            <a:r>
              <a:rPr lang="fr-FR" altLang="en-US" sz="1600" dirty="0" err="1">
                <a:ln>
                  <a:noFill/>
                </a:ln>
                <a:cs typeface="+mn-lt"/>
                <a:sym typeface="+mn-ea"/>
              </a:rPr>
              <a:t>only</a:t>
            </a:r>
            <a:r>
              <a:rPr lang="fr-FR" altLang="en-US" sz="1600" dirty="0">
                <a:ln>
                  <a:noFill/>
                </a:ln>
                <a:cs typeface="+mn-lt"/>
                <a:sym typeface="+mn-ea"/>
              </a:rPr>
              <a:t> made of one or the </a:t>
            </a:r>
            <a:r>
              <a:rPr lang="fr-FR" altLang="en-US" sz="1600" dirty="0" err="1">
                <a:ln>
                  <a:noFill/>
                </a:ln>
                <a:cs typeface="+mn-lt"/>
                <a:sym typeface="+mn-ea"/>
              </a:rPr>
              <a:t>other</a:t>
            </a:r>
            <a:r>
              <a:rPr lang="fr-FR" altLang="en-US" sz="1600" dirty="0">
                <a:ln>
                  <a:noFill/>
                </a:ln>
                <a:cs typeface="+mn-lt"/>
                <a:sym typeface="+mn-ea"/>
              </a:rPr>
              <a:t> grain size ; </a:t>
            </a:r>
          </a:p>
          <a:p>
            <a:pPr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fr-FR" altLang="en-US" sz="1600" b="1" dirty="0">
              <a:ln>
                <a:noFill/>
              </a:ln>
              <a:cs typeface="+mn-lt"/>
              <a:sym typeface="+mn-ea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altLang="en-US" sz="1600" dirty="0">
                <a:ln>
                  <a:noFill/>
                </a:ln>
                <a:cs typeface="+mn-lt"/>
              </a:rPr>
              <a:t>For a </a:t>
            </a:r>
            <a:r>
              <a:rPr lang="fr-FR" altLang="en-US" sz="1600" dirty="0" err="1">
                <a:ln>
                  <a:noFill/>
                </a:ln>
                <a:cs typeface="+mn-lt"/>
              </a:rPr>
              <a:t>given</a:t>
            </a:r>
            <a:r>
              <a:rPr lang="fr-FR" altLang="en-US" sz="1600" dirty="0">
                <a:ln>
                  <a:noFill/>
                </a:ln>
                <a:cs typeface="+mn-lt"/>
              </a:rPr>
              <a:t> </a:t>
            </a:r>
            <a:r>
              <a:rPr lang="fr-FR" altLang="en-US" sz="1600" dirty="0" err="1">
                <a:ln>
                  <a:noFill/>
                </a:ln>
                <a:cs typeface="+mn-lt"/>
              </a:rPr>
              <a:t>porosity</a:t>
            </a:r>
            <a:r>
              <a:rPr lang="fr-FR" altLang="en-US" sz="1600" dirty="0">
                <a:ln>
                  <a:noFill/>
                </a:ln>
                <a:cs typeface="+mn-lt"/>
              </a:rPr>
              <a:t>, </a:t>
            </a:r>
            <a:r>
              <a:rPr lang="fr-FR" altLang="en-US" sz="1600" dirty="0" err="1">
                <a:ln>
                  <a:noFill/>
                </a:ln>
                <a:cs typeface="+mn-lt"/>
              </a:rPr>
              <a:t>increasing</a:t>
            </a:r>
            <a:r>
              <a:rPr lang="fr-FR" altLang="en-US" sz="1600" dirty="0">
                <a:ln>
                  <a:noFill/>
                </a:ln>
                <a:cs typeface="+mn-lt"/>
              </a:rPr>
              <a:t> polydispersivity </a:t>
            </a:r>
            <a:r>
              <a:rPr lang="fr-FR" altLang="en-US" sz="1600" dirty="0" err="1">
                <a:ln>
                  <a:noFill/>
                </a:ln>
                <a:cs typeface="+mn-lt"/>
              </a:rPr>
              <a:t>decreases</a:t>
            </a:r>
            <a:r>
              <a:rPr lang="fr-FR" altLang="en-US" sz="1600" dirty="0">
                <a:ln>
                  <a:noFill/>
                </a:ln>
                <a:cs typeface="+mn-lt"/>
              </a:rPr>
              <a:t> the compactive </a:t>
            </a:r>
            <a:r>
              <a:rPr lang="fr-FR" altLang="en-US" sz="1600" dirty="0" err="1">
                <a:ln>
                  <a:noFill/>
                </a:ln>
                <a:cs typeface="+mn-lt"/>
              </a:rPr>
              <a:t>strength</a:t>
            </a:r>
            <a:r>
              <a:rPr lang="fr-FR" altLang="en-US" sz="1600" dirty="0">
                <a:ln>
                  <a:noFill/>
                </a:ln>
                <a:cs typeface="+mn-lt"/>
              </a:rPr>
              <a:t> ;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altLang="en-US" sz="1600" dirty="0">
              <a:ln>
                <a:noFill/>
              </a:ln>
              <a:cs typeface="+mn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altLang="en-US" sz="1600" dirty="0">
                <a:ln>
                  <a:noFill/>
                </a:ln>
                <a:cs typeface="+mn-lt"/>
              </a:rPr>
              <a:t>Under triaxial compression in the </a:t>
            </a:r>
            <a:r>
              <a:rPr lang="fr-FR" altLang="en-US" sz="1600" dirty="0" err="1">
                <a:ln>
                  <a:noFill/>
                </a:ln>
                <a:cs typeface="+mn-lt"/>
              </a:rPr>
              <a:t>regime</a:t>
            </a:r>
            <a:r>
              <a:rPr lang="fr-FR" altLang="en-US" sz="1600" dirty="0">
                <a:ln>
                  <a:noFill/>
                </a:ln>
                <a:cs typeface="+mn-lt"/>
              </a:rPr>
              <a:t> of </a:t>
            </a:r>
            <a:r>
              <a:rPr lang="fr-FR" altLang="en-US" sz="1600" dirty="0" err="1">
                <a:ln>
                  <a:noFill/>
                </a:ln>
                <a:cs typeface="+mn-lt"/>
              </a:rPr>
              <a:t>shear-enhanced</a:t>
            </a:r>
            <a:r>
              <a:rPr lang="fr-FR" altLang="en-US" sz="1600" dirty="0">
                <a:ln>
                  <a:noFill/>
                </a:ln>
                <a:cs typeface="+mn-lt"/>
              </a:rPr>
              <a:t> compaction, the </a:t>
            </a:r>
            <a:r>
              <a:rPr lang="fr-FR" altLang="en-US" sz="1600" dirty="0" err="1">
                <a:ln>
                  <a:noFill/>
                </a:ln>
                <a:cs typeface="+mn-lt"/>
              </a:rPr>
              <a:t>small</a:t>
            </a:r>
            <a:r>
              <a:rPr lang="fr-FR" altLang="en-US" sz="1600" dirty="0">
                <a:ln>
                  <a:noFill/>
                </a:ln>
                <a:cs typeface="+mn-lt"/>
              </a:rPr>
              <a:t> grains in </a:t>
            </a:r>
            <a:r>
              <a:rPr lang="fr-FR" altLang="en-US" sz="1600" dirty="0" err="1">
                <a:ln>
                  <a:noFill/>
                </a:ln>
                <a:cs typeface="+mn-lt"/>
              </a:rPr>
              <a:t>between</a:t>
            </a:r>
            <a:r>
              <a:rPr lang="fr-FR" altLang="en-US" sz="1600" dirty="0">
                <a:ln>
                  <a:noFill/>
                </a:ln>
                <a:cs typeface="+mn-lt"/>
              </a:rPr>
              <a:t> the big </a:t>
            </a:r>
            <a:r>
              <a:rPr lang="fr-FR" altLang="en-US" sz="1600" dirty="0" err="1">
                <a:ln>
                  <a:noFill/>
                </a:ln>
                <a:cs typeface="+mn-lt"/>
              </a:rPr>
              <a:t>ones</a:t>
            </a:r>
            <a:r>
              <a:rPr lang="fr-FR" altLang="en-US" sz="1600" dirty="0">
                <a:ln>
                  <a:noFill/>
                </a:ln>
                <a:cs typeface="+mn-lt"/>
              </a:rPr>
              <a:t> </a:t>
            </a:r>
            <a:r>
              <a:rPr lang="fr-FR" altLang="en-US" sz="1600" dirty="0" err="1">
                <a:ln>
                  <a:noFill/>
                </a:ln>
                <a:cs typeface="+mn-lt"/>
              </a:rPr>
              <a:t>concentrate</a:t>
            </a:r>
            <a:r>
              <a:rPr lang="fr-FR" altLang="en-US" sz="1600" dirty="0">
                <a:ln>
                  <a:noFill/>
                </a:ln>
                <a:cs typeface="+mn-lt"/>
              </a:rPr>
              <a:t> </a:t>
            </a:r>
            <a:r>
              <a:rPr lang="fr-FR" altLang="en-US" sz="1600" dirty="0" err="1">
                <a:ln>
                  <a:noFill/>
                </a:ln>
                <a:cs typeface="+mn-lt"/>
              </a:rPr>
              <a:t>strain</a:t>
            </a:r>
            <a:r>
              <a:rPr lang="fr-FR" altLang="en-US" sz="1600" dirty="0">
                <a:ln>
                  <a:noFill/>
                </a:ln>
                <a:cs typeface="+mn-lt"/>
              </a:rPr>
              <a:t>, </a:t>
            </a:r>
            <a:r>
              <a:rPr lang="fr-FR" altLang="en-US" sz="1600" dirty="0" err="1">
                <a:ln>
                  <a:noFill/>
                </a:ln>
                <a:cs typeface="+mn-lt"/>
              </a:rPr>
              <a:t>so</a:t>
            </a:r>
            <a:r>
              <a:rPr lang="fr-FR" altLang="en-US" sz="1600" dirty="0">
                <a:ln>
                  <a:noFill/>
                </a:ln>
                <a:cs typeface="+mn-lt"/>
              </a:rPr>
              <a:t> </a:t>
            </a:r>
            <a:r>
              <a:rPr lang="fr-FR" altLang="en-US" sz="1600" dirty="0" err="1">
                <a:ln>
                  <a:noFill/>
                </a:ln>
                <a:cs typeface="+mn-lt"/>
              </a:rPr>
              <a:t>that</a:t>
            </a:r>
            <a:r>
              <a:rPr lang="fr-FR" altLang="en-US" sz="1600" dirty="0">
                <a:ln>
                  <a:noFill/>
                </a:ln>
                <a:cs typeface="+mn-lt"/>
              </a:rPr>
              <a:t> </a:t>
            </a:r>
            <a:r>
              <a:rPr lang="fr-FR" altLang="en-US" sz="1600" dirty="0" err="1">
                <a:ln>
                  <a:noFill/>
                </a:ln>
                <a:cs typeface="+mn-lt"/>
              </a:rPr>
              <a:t>bigger</a:t>
            </a:r>
            <a:r>
              <a:rPr lang="fr-FR" altLang="en-US" sz="1600" dirty="0">
                <a:ln>
                  <a:noFill/>
                </a:ln>
                <a:cs typeface="+mn-lt"/>
              </a:rPr>
              <a:t> grains </a:t>
            </a:r>
            <a:r>
              <a:rPr lang="fr-FR" altLang="en-US" sz="1600" dirty="0" err="1">
                <a:ln>
                  <a:noFill/>
                </a:ln>
                <a:cs typeface="+mn-lt"/>
              </a:rPr>
              <a:t>remain</a:t>
            </a:r>
            <a:r>
              <a:rPr lang="fr-FR" altLang="en-US" sz="1600" dirty="0">
                <a:ln>
                  <a:noFill/>
                </a:ln>
                <a:cs typeface="+mn-lt"/>
              </a:rPr>
              <a:t> intact and compaction localisation </a:t>
            </a:r>
            <a:r>
              <a:rPr lang="fr-FR" altLang="en-US" sz="1600" dirty="0" err="1">
                <a:ln>
                  <a:noFill/>
                </a:ln>
                <a:cs typeface="+mn-lt"/>
              </a:rPr>
              <a:t>does</a:t>
            </a:r>
            <a:r>
              <a:rPr lang="fr-FR" altLang="en-US" sz="1600" dirty="0">
                <a:ln>
                  <a:noFill/>
                </a:ln>
                <a:cs typeface="+mn-lt"/>
              </a:rPr>
              <a:t> not </a:t>
            </a:r>
            <a:r>
              <a:rPr lang="fr-FR" altLang="en-US" sz="1600" dirty="0" err="1">
                <a:ln>
                  <a:noFill/>
                </a:ln>
                <a:cs typeface="+mn-lt"/>
              </a:rPr>
              <a:t>take</a:t>
            </a:r>
            <a:r>
              <a:rPr lang="fr-FR" altLang="en-US" sz="1600" dirty="0">
                <a:ln>
                  <a:noFill/>
                </a:ln>
                <a:cs typeface="+mn-lt"/>
              </a:rPr>
              <a:t> place. 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altLang="en-US" sz="1600" dirty="0">
              <a:ln>
                <a:noFill/>
              </a:ln>
              <a:cs typeface="+mn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altLang="en-US" sz="1600" dirty="0">
              <a:ln>
                <a:noFill/>
              </a:ln>
              <a:cs typeface="+mn-lt"/>
            </a:endParaRPr>
          </a:p>
          <a:p>
            <a:pPr lvl="6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fr-FR" altLang="en-US" sz="1600" dirty="0" err="1">
                <a:ln>
                  <a:noFill/>
                </a:ln>
                <a:cs typeface="+mn-lt"/>
              </a:rPr>
              <a:t>Thank</a:t>
            </a:r>
            <a:r>
              <a:rPr lang="fr-FR" altLang="en-US" sz="1600" dirty="0">
                <a:ln>
                  <a:noFill/>
                </a:ln>
                <a:cs typeface="+mn-lt"/>
              </a:rPr>
              <a:t> </a:t>
            </a:r>
            <a:r>
              <a:rPr lang="fr-FR" altLang="en-US" sz="1600" dirty="0" err="1">
                <a:ln>
                  <a:noFill/>
                </a:ln>
                <a:cs typeface="+mn-lt"/>
              </a:rPr>
              <a:t>you</a:t>
            </a:r>
            <a:r>
              <a:rPr lang="fr-FR" altLang="en-US" sz="1600" dirty="0">
                <a:ln>
                  <a:noFill/>
                </a:ln>
                <a:cs typeface="+mn-lt"/>
              </a:rPr>
              <a:t> for </a:t>
            </a:r>
            <a:r>
              <a:rPr lang="fr-FR" altLang="en-US" sz="1600" dirty="0" err="1">
                <a:ln>
                  <a:noFill/>
                </a:ln>
                <a:cs typeface="+mn-lt"/>
              </a:rPr>
              <a:t>your</a:t>
            </a:r>
            <a:r>
              <a:rPr lang="fr-FR" altLang="en-US" sz="1600" dirty="0">
                <a:ln>
                  <a:noFill/>
                </a:ln>
                <a:cs typeface="+mn-lt"/>
              </a:rPr>
              <a:t> attention !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altLang="en-US" sz="1600" dirty="0">
              <a:ln>
                <a:noFill/>
              </a:ln>
              <a:cs typeface="+mn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altLang="en-US" sz="1600" dirty="0">
              <a:ln>
                <a:noFill/>
              </a:ln>
              <a:cs typeface="+mn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altLang="en-US" sz="1600" dirty="0">
              <a:ln>
                <a:noFill/>
              </a:ln>
              <a:cs typeface="+mn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altLang="en-US" sz="1600" dirty="0">
              <a:ln>
                <a:noFill/>
              </a:ln>
              <a:cs typeface="+mn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altLang="en-US" sz="1600" dirty="0">
              <a:ln>
                <a:noFill/>
              </a:ln>
              <a:cs typeface="+mn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altLang="en-US" sz="1600" b="1" dirty="0">
              <a:ln>
                <a:noFill/>
              </a:ln>
              <a:cs typeface="+mn-lt"/>
            </a:endParaRPr>
          </a:p>
          <a:p>
            <a:pPr>
              <a:lnSpc>
                <a:spcPct val="100000"/>
              </a:lnSpc>
            </a:pPr>
            <a:r>
              <a:rPr lang="fr-FR" sz="1600" b="0" strike="noStrike" spc="-1" dirty="0">
                <a:solidFill>
                  <a:srgbClr val="000000"/>
                </a:solidFill>
                <a:cs typeface="+mn-lt"/>
              </a:rPr>
              <a:t> </a:t>
            </a:r>
            <a:endParaRPr lang="fr-FR" sz="1600" b="0" strike="noStrike" spc="-1" dirty="0">
              <a:cs typeface="+mn-lt"/>
            </a:endParaRPr>
          </a:p>
        </p:txBody>
      </p:sp>
      <p:pic>
        <p:nvPicPr>
          <p:cNvPr id="2" name="Picture 1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1170" y="5617845"/>
            <a:ext cx="3990975" cy="11049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510915" y="4784090"/>
            <a:ext cx="2722880" cy="5835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altLang="en-US" sz="1600" b="1">
                <a:cs typeface="+mn-lt"/>
              </a:rPr>
              <a:t>email </a:t>
            </a:r>
            <a:r>
              <a:rPr lang="fr-FR" altLang="en-US" sz="1600">
                <a:cs typeface="+mn-lt"/>
              </a:rPr>
              <a:t>  lcarbillet@unistra.fr</a:t>
            </a:r>
          </a:p>
          <a:p>
            <a:r>
              <a:rPr lang="fr-FR" altLang="en-US" sz="1600" b="1">
                <a:cs typeface="+mn-lt"/>
              </a:rPr>
              <a:t>twitter</a:t>
            </a:r>
            <a:r>
              <a:rPr lang="fr-FR" altLang="en-US" sz="1600">
                <a:cs typeface="+mn-lt"/>
              </a:rPr>
              <a:t>  @lucillecbt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444</Words>
  <Application>Microsoft Office PowerPoint</Application>
  <PresentationFormat>Grand écran</PresentationFormat>
  <Paragraphs>62</Paragraphs>
  <Slides>5</Slides>
  <Notes>2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12</vt:i4>
      </vt:variant>
      <vt:variant>
        <vt:lpstr>Titres des diapositives</vt:lpstr>
      </vt:variant>
      <vt:variant>
        <vt:i4>5</vt:i4>
      </vt:variant>
    </vt:vector>
  </HeadingPairs>
  <TitlesOfParts>
    <vt:vector size="24" baseType="lpstr">
      <vt:lpstr>Arial</vt:lpstr>
      <vt:lpstr>Calibri</vt:lpstr>
      <vt:lpstr>Calibri Light</vt:lpstr>
      <vt:lpstr>FreeSans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 From monodisperse to polydisperse: the influence of grain size  distribution on the mechanical behavior of porous synthetic rocks Lucille Carbillet, Michael J. Heap, Fabian B. Wadsworth, Patrick Baud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Lucille Carbillet</dc:creator>
  <cp:lastModifiedBy>Lucille Carbillet</cp:lastModifiedBy>
  <cp:revision>33</cp:revision>
  <dcterms:created xsi:type="dcterms:W3CDTF">2021-04-23T15:22:47Z</dcterms:created>
  <dcterms:modified xsi:type="dcterms:W3CDTF">2021-04-28T08:31:11Z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1033-11.1.0.9719</vt:lpwstr>
  </property>
</Properties>
</file>