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0"/>
  </p:notesMasterIdLst>
  <p:handoutMasterIdLst>
    <p:handoutMasterId r:id="rId11"/>
  </p:handoutMasterIdLst>
  <p:sldIdLst>
    <p:sldId id="275" r:id="rId3"/>
    <p:sldId id="269" r:id="rId4"/>
    <p:sldId id="277" r:id="rId5"/>
    <p:sldId id="276" r:id="rId6"/>
    <p:sldId id="260" r:id="rId7"/>
    <p:sldId id="270" r:id="rId8"/>
    <p:sldId id="27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12"/>
    <a:srgbClr val="8DBD6B"/>
    <a:srgbClr val="6E88B6"/>
    <a:srgbClr val="F4AF80"/>
    <a:srgbClr val="A178C1"/>
    <a:srgbClr val="000000"/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115" d="100"/>
          <a:sy n="115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E609-A5BE-4BAF-9042-4C9E03B866E1}" type="datetime1">
              <a:rPr lang="nl-BE" smtClean="0"/>
              <a:t>1/09/2021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4A66-BEDC-49C5-AE58-2463DDB2A554}" type="datetime1">
              <a:rPr lang="nl-BE" smtClean="0"/>
              <a:t>1/09/2021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778-C3D8-479D-9BDB-D514377B45D5}" type="datetime1">
              <a:rPr lang="nl-BE" smtClean="0"/>
              <a:t>1/09/2021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1CDC-8E35-45BA-B8DC-DCECA88B8B19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3FF9-E385-4EE4-93B8-C0A2F38F1456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B3EE-8F4E-4CA5-8856-65A6E240E839}" type="datetime1">
              <a:rPr lang="nl-BE" smtClean="0"/>
              <a:t>1/09/2021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2E93-5074-4CBB-9D99-B8F11A02B16F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E38C-DABA-4FA5-9686-AA4C73E8A223}" type="datetime1">
              <a:rPr lang="nl-BE" smtClean="0"/>
              <a:t>1/09/2021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04E5-A3E0-451D-915D-BDC73592F85F}" type="datetime1">
              <a:rPr lang="nl-BE" smtClean="0"/>
              <a:t>1/09/2021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CB68-BC8F-4DFE-BA46-DE699A5DC218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Department of Earth and Environmental Sciences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E4DE2D6-6F45-42B5-9B6E-041CB2ADB132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Faculty of Science, Department of Earth and Environmental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6D2C005-1E5B-42EA-86BF-309A6F8C8C4E}" type="datetime1">
              <a:rPr lang="nl-BE" smtClean="0"/>
              <a:t>1/09/2021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Faculty of Science, Department of Earth and Environmental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523B47-3AEB-42B2-81A6-708570288775}"/>
              </a:ext>
            </a:extLst>
          </p:cNvPr>
          <p:cNvSpPr/>
          <p:nvPr/>
        </p:nvSpPr>
        <p:spPr>
          <a:xfrm>
            <a:off x="-1" y="6210000"/>
            <a:ext cx="7115029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C7C67CA-D869-42B0-AA92-F37E8D4F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C88CF9-64DA-48E9-85EC-6E2FFDC7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-70316"/>
            <a:ext cx="11694253" cy="1345871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stable oxygen isotope record of weather-timescale variability in the Eocene greenhouse world, using the giant marine gastropod </a:t>
            </a:r>
            <a:r>
              <a:rPr lang="en-US" sz="22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Campanile </a:t>
            </a:r>
            <a:r>
              <a:rPr lang="en-US" sz="2200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giganteum</a:t>
            </a: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6A57E4-B036-4BE7-B105-173841687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9449" y="820998"/>
            <a:ext cx="73452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 Van Horebeek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Johan Vellekoop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Alexander J. Clark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Niels J. de Winter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Yannick Stroobandt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and Robert P. Speijer</a:t>
            </a:r>
            <a:r>
              <a:rPr kumimoji="0" lang="nl-BE" altLang="nl-BE" sz="11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nl-BE" altLang="nl-BE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91953DA-C5D0-40B9-9D8D-E125F0C3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52" y="1265199"/>
            <a:ext cx="39533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37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56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75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5943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131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32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509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nl-BE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BE" sz="1000" dirty="0">
                <a:latin typeface="Calibri" panose="020F0502020204030204" pitchFamily="34" charset="0"/>
                <a:cs typeface="Calibri" panose="020F0502020204030204" pitchFamily="34" charset="0"/>
              </a:rPr>
              <a:t>Department of Earth and </a:t>
            </a:r>
            <a:r>
              <a:rPr lang="nl-B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BE" sz="1000" dirty="0">
                <a:latin typeface="Calibri" panose="020F0502020204030204" pitchFamily="34" charset="0"/>
                <a:cs typeface="Calibri" panose="020F0502020204030204" pitchFamily="34" charset="0"/>
              </a:rPr>
              <a:t> Sciences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KU Leuven</a:t>
            </a:r>
            <a:endParaRPr lang="nl-BE" sz="1000" b="0" i="0" dirty="0">
              <a:effectLst/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r>
              <a:rPr lang="nl-BE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BE" sz="1000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l-BE" sz="1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Chemistry, Vrije Universiteit</a:t>
            </a:r>
            <a:r>
              <a:rPr lang="nl-BE" sz="1000" dirty="0">
                <a:latin typeface="Calibri" panose="020F0502020204030204" pitchFamily="34" charset="0"/>
                <a:cs typeface="Calibri" panose="020F0502020204030204" pitchFamily="34" charset="0"/>
              </a:rPr>
              <a:t> Brussel</a:t>
            </a:r>
            <a:endParaRPr lang="nl-BE" sz="1000" b="0" i="0" dirty="0">
              <a:effectLst/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l"/>
            <a:r>
              <a:rPr lang="nl-BE" sz="10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Department of </a:t>
            </a:r>
            <a:r>
              <a:rPr lang="nl-BE" sz="1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Geosciences</a:t>
            </a:r>
            <a:r>
              <a:rPr lang="nl-BE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Universiteit Utrecht</a:t>
            </a:r>
            <a:endParaRPr lang="nl-BE" sz="1000" b="0" i="0" dirty="0">
              <a:effectLst/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AC4F02A-8794-40EE-B3F8-CCE87348F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7" y="1075049"/>
            <a:ext cx="7115030" cy="5867262"/>
          </a:xfrm>
          <a:prstGeom prst="rect">
            <a:avLst/>
          </a:prstGeom>
        </p:spPr>
      </p:pic>
      <p:sp>
        <p:nvSpPr>
          <p:cNvPr id="10" name="Tijdelijke aanduiding voor voettekst 1">
            <a:extLst>
              <a:ext uri="{FF2B5EF4-FFF2-40B4-BE49-F238E27FC236}">
                <a16:creationId xmlns:a16="http://schemas.microsoft.com/office/drawing/2014/main" id="{64A67F36-823D-489C-9CE1-761F954EA6EB}"/>
              </a:ext>
            </a:extLst>
          </p:cNvPr>
          <p:cNvSpPr txBox="1">
            <a:spLocks/>
          </p:cNvSpPr>
          <p:nvPr/>
        </p:nvSpPr>
        <p:spPr>
          <a:xfrm>
            <a:off x="5268130" y="618543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Tierney et al. 2020, Science</a:t>
            </a:r>
          </a:p>
        </p:txBody>
      </p:sp>
    </p:spTree>
    <p:extLst>
      <p:ext uri="{BB962C8B-B14F-4D97-AF65-F5344CB8AC3E}">
        <p14:creationId xmlns:p14="http://schemas.microsoft.com/office/powerpoint/2010/main" val="83649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donker&#10;&#10;Automatisch gegenereerde beschrijving">
            <a:extLst>
              <a:ext uri="{FF2B5EF4-FFF2-40B4-BE49-F238E27FC236}">
                <a16:creationId xmlns:a16="http://schemas.microsoft.com/office/drawing/2014/main" id="{28C75C48-1AEA-4EA6-A714-CEBE0180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83061">
            <a:off x="7424634" y="968035"/>
            <a:ext cx="6263931" cy="4175954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2FE159-3D16-4609-8E4E-217BF7E2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9" y="1656000"/>
            <a:ext cx="11041200" cy="44640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5E9A1D-7FAF-4F13-B4EA-4AACF249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868A183-5BDB-45D3-B899-4A0DCDDA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What </a:t>
            </a:r>
            <a:r>
              <a:rPr lang="nl-BE" sz="3600" dirty="0" err="1"/>
              <a:t>makes</a:t>
            </a:r>
            <a:r>
              <a:rPr lang="nl-BE" sz="3600" dirty="0"/>
              <a:t> </a:t>
            </a:r>
            <a:r>
              <a:rPr lang="nl-BE" sz="3600" i="1" dirty="0"/>
              <a:t>Campanile </a:t>
            </a:r>
            <a:r>
              <a:rPr lang="nl-BE" sz="3600" i="1" dirty="0" err="1"/>
              <a:t>giganteum</a:t>
            </a:r>
            <a:r>
              <a:rPr lang="nl-BE" sz="3600" i="1" dirty="0"/>
              <a:t> </a:t>
            </a:r>
            <a:r>
              <a:rPr lang="nl-BE" sz="3600" dirty="0"/>
              <a:t>special?</a:t>
            </a:r>
            <a:endParaRPr lang="en-GB" sz="36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F57453-390D-40F5-B7F5-D260E8BD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533"/>
            <a:ext cx="6561181" cy="4232243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D139708E-C3CE-4EB2-9699-D50FE242A610}"/>
              </a:ext>
            </a:extLst>
          </p:cNvPr>
          <p:cNvSpPr/>
          <p:nvPr/>
        </p:nvSpPr>
        <p:spPr>
          <a:xfrm>
            <a:off x="6330807" y="3056011"/>
            <a:ext cx="788762" cy="372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D58E382-C0A4-4C61-8324-856C59EF2F91}"/>
              </a:ext>
            </a:extLst>
          </p:cNvPr>
          <p:cNvSpPr txBox="1"/>
          <p:nvPr/>
        </p:nvSpPr>
        <p:spPr>
          <a:xfrm>
            <a:off x="7336711" y="3056010"/>
            <a:ext cx="321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Exceptionally</a:t>
            </a:r>
            <a:r>
              <a:rPr lang="nl-BE" dirty="0"/>
              <a:t> high </a:t>
            </a:r>
            <a:r>
              <a:rPr lang="nl-BE" dirty="0" err="1"/>
              <a:t>resolution</a:t>
            </a:r>
            <a:r>
              <a:rPr lang="nl-BE" dirty="0"/>
              <a:t> 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75FD1F3-D1CA-44EE-B592-5A8F95E3956E}"/>
              </a:ext>
            </a:extLst>
          </p:cNvPr>
          <p:cNvCxnSpPr>
            <a:cxnSpLocks/>
          </p:cNvCxnSpPr>
          <p:nvPr/>
        </p:nvCxnSpPr>
        <p:spPr>
          <a:xfrm>
            <a:off x="11617200" y="5274021"/>
            <a:ext cx="0" cy="252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394BDE7B-E766-401B-83A0-2002018CC7CC}"/>
              </a:ext>
            </a:extLst>
          </p:cNvPr>
          <p:cNvSpPr txBox="1"/>
          <p:nvPr/>
        </p:nvSpPr>
        <p:spPr>
          <a:xfrm>
            <a:off x="11617200" y="5279332"/>
            <a:ext cx="473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/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3152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hirt&#10;&#10;Automatisch gegenereerde beschrijving">
            <a:extLst>
              <a:ext uri="{FF2B5EF4-FFF2-40B4-BE49-F238E27FC236}">
                <a16:creationId xmlns:a16="http://schemas.microsoft.com/office/drawing/2014/main" id="{6363F215-C077-425A-BF52-AD1E4CE3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691" y="1752483"/>
            <a:ext cx="2263788" cy="368013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4D69ADB-5EB9-4F11-8EA1-40F672B3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832EAA-A760-4659-A37D-1161FCB0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664F3D-4560-4006-8722-242413F81806}"/>
              </a:ext>
            </a:extLst>
          </p:cNvPr>
          <p:cNvSpPr txBox="1"/>
          <p:nvPr/>
        </p:nvSpPr>
        <p:spPr>
          <a:xfrm>
            <a:off x="3853364" y="5268953"/>
            <a:ext cx="264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Dominici</a:t>
            </a:r>
            <a:r>
              <a:rPr lang="nl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nl-B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Zuschin</a:t>
            </a:r>
            <a:r>
              <a:rPr lang="nl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2016)</a:t>
            </a: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106C14C-0704-406D-8706-245F6CBB5681}"/>
              </a:ext>
            </a:extLst>
          </p:cNvPr>
          <p:cNvCxnSpPr>
            <a:cxnSpLocks/>
          </p:cNvCxnSpPr>
          <p:nvPr/>
        </p:nvCxnSpPr>
        <p:spPr>
          <a:xfrm flipH="1">
            <a:off x="5414929" y="3163319"/>
            <a:ext cx="29726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242CCC79-354E-400A-BC31-21A4AB4508CB}"/>
              </a:ext>
            </a:extLst>
          </p:cNvPr>
          <p:cNvSpPr txBox="1"/>
          <p:nvPr/>
        </p:nvSpPr>
        <p:spPr>
          <a:xfrm>
            <a:off x="5757466" y="3055719"/>
            <a:ext cx="2647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Campanile </a:t>
            </a:r>
            <a:r>
              <a:rPr lang="nl-BE" sz="900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giganteum</a:t>
            </a:r>
            <a:r>
              <a:rPr lang="nl-BE" sz="9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900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CB679F5-4FBC-48AD-80C5-C9B8D4AE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7" y="1359036"/>
            <a:ext cx="3042524" cy="3879218"/>
          </a:xfrm>
          <a:prstGeom prst="rect">
            <a:avLst/>
          </a:prstGeom>
        </p:spPr>
      </p:pic>
      <p:pic>
        <p:nvPicPr>
          <p:cNvPr id="13" name="Afbeelding 12" descr="Afbeelding met buiten, gras, person, jong&#10;&#10;Automatisch gegenereerde beschrijving">
            <a:extLst>
              <a:ext uri="{FF2B5EF4-FFF2-40B4-BE49-F238E27FC236}">
                <a16:creationId xmlns:a16="http://schemas.microsoft.com/office/drawing/2014/main" id="{3A317CD3-9946-4B06-9526-F6CC0ADA35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471" y="3298645"/>
            <a:ext cx="4969616" cy="2414616"/>
          </a:xfrm>
          <a:prstGeom prst="rect">
            <a:avLst/>
          </a:prstGeom>
        </p:spPr>
      </p:pic>
      <p:pic>
        <p:nvPicPr>
          <p:cNvPr id="14" name="Afbeelding 13" descr="Afbeelding met buiten, person, kind, jong&#10;&#10;Automatisch gegenereerde beschrijving">
            <a:extLst>
              <a:ext uri="{FF2B5EF4-FFF2-40B4-BE49-F238E27FC236}">
                <a16:creationId xmlns:a16="http://schemas.microsoft.com/office/drawing/2014/main" id="{1B75CFD8-1F76-4ECF-AEE0-222BD19BDF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472" y="699776"/>
            <a:ext cx="4969615" cy="241461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C8CD4DF-5B39-4429-81B2-730379898239}"/>
              </a:ext>
            </a:extLst>
          </p:cNvPr>
          <p:cNvSpPr txBox="1"/>
          <p:nvPr/>
        </p:nvSpPr>
        <p:spPr>
          <a:xfrm>
            <a:off x="420721" y="5294121"/>
            <a:ext cx="264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latin typeface="Calibri" panose="020F0502020204030204" pitchFamily="34" charset="0"/>
                <a:cs typeface="Calibri" panose="020F0502020204030204" pitchFamily="34" charset="0"/>
              </a:rPr>
              <a:t>(de Winter et al. 2020)</a:t>
            </a: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DB7CEB1D-4981-4B93-AAA0-8F32234DC8FE}"/>
              </a:ext>
            </a:extLst>
          </p:cNvPr>
          <p:cNvSpPr/>
          <p:nvPr/>
        </p:nvSpPr>
        <p:spPr>
          <a:xfrm>
            <a:off x="4354717" y="3114392"/>
            <a:ext cx="787651" cy="144856"/>
          </a:xfrm>
          <a:custGeom>
            <a:avLst/>
            <a:gdLst>
              <a:gd name="connsiteX0" fmla="*/ 0 w 787651"/>
              <a:gd name="connsiteY0" fmla="*/ 0 h 144856"/>
              <a:gd name="connsiteX1" fmla="*/ 688063 w 787651"/>
              <a:gd name="connsiteY1" fmla="*/ 0 h 144856"/>
              <a:gd name="connsiteX2" fmla="*/ 706170 w 787651"/>
              <a:gd name="connsiteY2" fmla="*/ 36214 h 144856"/>
              <a:gd name="connsiteX3" fmla="*/ 733331 w 787651"/>
              <a:gd name="connsiteY3" fmla="*/ 90535 h 144856"/>
              <a:gd name="connsiteX4" fmla="*/ 787651 w 787651"/>
              <a:gd name="connsiteY4" fmla="*/ 135802 h 144856"/>
              <a:gd name="connsiteX5" fmla="*/ 0 w 787651"/>
              <a:gd name="connsiteY5" fmla="*/ 144856 h 144856"/>
              <a:gd name="connsiteX6" fmla="*/ 0 w 787651"/>
              <a:gd name="connsiteY6" fmla="*/ 0 h 1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651" h="144856">
                <a:moveTo>
                  <a:pt x="0" y="0"/>
                </a:moveTo>
                <a:lnTo>
                  <a:pt x="688063" y="0"/>
                </a:lnTo>
                <a:lnTo>
                  <a:pt x="706170" y="36214"/>
                </a:lnTo>
                <a:lnTo>
                  <a:pt x="733331" y="90535"/>
                </a:lnTo>
                <a:lnTo>
                  <a:pt x="787651" y="135802"/>
                </a:lnTo>
                <a:lnTo>
                  <a:pt x="0" y="1448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9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2FE159-3D16-4609-8E4E-217BF7E21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rial"/>
                <a:cs typeface="Arial"/>
              </a:rPr>
              <a:t>Sampling density: 3-6 mm + growth impairments</a:t>
            </a:r>
          </a:p>
          <a:p>
            <a:pPr marL="0" indent="0">
              <a:buNone/>
            </a:pPr>
            <a:r>
              <a:rPr lang="en-GB" sz="1600" dirty="0"/>
              <a:t>Drill bit: 0.5 mm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5E9A1D-7FAF-4F13-B4EA-4AACF249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868A183-5BDB-45D3-B899-4A0DCDDA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34F891-AC05-4DB0-AF25-DB10269B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6667" y="2676952"/>
            <a:ext cx="3291981" cy="3231975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0851BF5-FFDB-482C-8B0C-6E020C3E307E}"/>
              </a:ext>
            </a:extLst>
          </p:cNvPr>
          <p:cNvCxnSpPr>
            <a:cxnSpLocks/>
          </p:cNvCxnSpPr>
          <p:nvPr/>
        </p:nvCxnSpPr>
        <p:spPr>
          <a:xfrm flipH="1">
            <a:off x="2160380" y="3808602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C1A0432-1FED-44F9-B00E-F1331C42C229}"/>
              </a:ext>
            </a:extLst>
          </p:cNvPr>
          <p:cNvCxnSpPr>
            <a:cxnSpLocks/>
          </p:cNvCxnSpPr>
          <p:nvPr/>
        </p:nvCxnSpPr>
        <p:spPr>
          <a:xfrm flipH="1">
            <a:off x="2184364" y="4099933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E3B8B19-466D-4519-82A6-A92209AEFD32}"/>
              </a:ext>
            </a:extLst>
          </p:cNvPr>
          <p:cNvCxnSpPr>
            <a:cxnSpLocks/>
          </p:cNvCxnSpPr>
          <p:nvPr/>
        </p:nvCxnSpPr>
        <p:spPr>
          <a:xfrm flipH="1">
            <a:off x="2209531" y="4418202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5F9E2B0-969B-49F5-B057-962A45D0EBE3}"/>
              </a:ext>
            </a:extLst>
          </p:cNvPr>
          <p:cNvCxnSpPr>
            <a:cxnSpLocks/>
          </p:cNvCxnSpPr>
          <p:nvPr/>
        </p:nvCxnSpPr>
        <p:spPr>
          <a:xfrm flipH="1">
            <a:off x="2226309" y="4570602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5DF8D7B-8E7B-4763-B5A0-230D9FCF12AC}"/>
              </a:ext>
            </a:extLst>
          </p:cNvPr>
          <p:cNvCxnSpPr>
            <a:cxnSpLocks/>
          </p:cNvCxnSpPr>
          <p:nvPr/>
        </p:nvCxnSpPr>
        <p:spPr>
          <a:xfrm flipH="1">
            <a:off x="2234583" y="4735073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2B94519-0941-49E1-BBEF-5D37671517BA}"/>
              </a:ext>
            </a:extLst>
          </p:cNvPr>
          <p:cNvCxnSpPr>
            <a:cxnSpLocks/>
          </p:cNvCxnSpPr>
          <p:nvPr/>
        </p:nvCxnSpPr>
        <p:spPr>
          <a:xfrm flipH="1">
            <a:off x="2252658" y="5032329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6001E76-8094-4B5D-A6E1-A7FDB9BBD565}"/>
              </a:ext>
            </a:extLst>
          </p:cNvPr>
          <p:cNvCxnSpPr>
            <a:cxnSpLocks/>
          </p:cNvCxnSpPr>
          <p:nvPr/>
        </p:nvCxnSpPr>
        <p:spPr>
          <a:xfrm flipH="1">
            <a:off x="3306003" y="4001854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D5E79149-3863-4D64-8F05-AD9B5BB3D515}"/>
              </a:ext>
            </a:extLst>
          </p:cNvPr>
          <p:cNvCxnSpPr>
            <a:cxnSpLocks/>
          </p:cNvCxnSpPr>
          <p:nvPr/>
        </p:nvCxnSpPr>
        <p:spPr>
          <a:xfrm flipH="1">
            <a:off x="3253530" y="3742210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35D7725-C03E-4CE3-BF73-4881651B152A}"/>
              </a:ext>
            </a:extLst>
          </p:cNvPr>
          <p:cNvCxnSpPr>
            <a:cxnSpLocks/>
          </p:cNvCxnSpPr>
          <p:nvPr/>
        </p:nvCxnSpPr>
        <p:spPr>
          <a:xfrm flipH="1">
            <a:off x="3324891" y="4292939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F7CA0525-613F-41BF-940F-95A81A559917}"/>
              </a:ext>
            </a:extLst>
          </p:cNvPr>
          <p:cNvCxnSpPr>
            <a:cxnSpLocks/>
          </p:cNvCxnSpPr>
          <p:nvPr/>
        </p:nvCxnSpPr>
        <p:spPr>
          <a:xfrm flipH="1">
            <a:off x="3352896" y="4653592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9AE3342F-9326-44C0-835D-B7D44366285E}"/>
              </a:ext>
            </a:extLst>
          </p:cNvPr>
          <p:cNvCxnSpPr>
            <a:cxnSpLocks/>
          </p:cNvCxnSpPr>
          <p:nvPr/>
        </p:nvCxnSpPr>
        <p:spPr>
          <a:xfrm flipH="1">
            <a:off x="3374295" y="4950847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41BD81BD-A687-4D92-941B-2355CD279789}"/>
              </a:ext>
            </a:extLst>
          </p:cNvPr>
          <p:cNvSpPr txBox="1"/>
          <p:nvPr/>
        </p:nvSpPr>
        <p:spPr>
          <a:xfrm>
            <a:off x="709650" y="5492864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>
                <a:solidFill>
                  <a:schemeClr val="bg1"/>
                </a:solidFill>
              </a:rPr>
              <a:t>5 cm</a:t>
            </a:r>
            <a:endParaRPr lang="en-GB" sz="1100" b="1" dirty="0">
              <a:solidFill>
                <a:schemeClr val="bg1"/>
              </a:solidFill>
            </a:endParaRP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CAF1A37F-1D07-4FB7-AB91-692D6840A7BD}"/>
              </a:ext>
            </a:extLst>
          </p:cNvPr>
          <p:cNvCxnSpPr>
            <a:cxnSpLocks/>
          </p:cNvCxnSpPr>
          <p:nvPr/>
        </p:nvCxnSpPr>
        <p:spPr>
          <a:xfrm>
            <a:off x="755162" y="5754474"/>
            <a:ext cx="81108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1296D1A-BD5B-457F-8732-F85CE8DA90C9}"/>
              </a:ext>
            </a:extLst>
          </p:cNvPr>
          <p:cNvCxnSpPr>
            <a:cxnSpLocks/>
          </p:cNvCxnSpPr>
          <p:nvPr/>
        </p:nvCxnSpPr>
        <p:spPr>
          <a:xfrm flipH="1">
            <a:off x="2268844" y="5251841"/>
            <a:ext cx="272427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0E21B6B-83DC-4730-861A-D6A49CA7CD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42" y="1"/>
            <a:ext cx="5025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4FD5B31-50E9-4CD7-9CC6-72861193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" y="1099938"/>
            <a:ext cx="12100354" cy="309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E6C479-103A-4DC0-A092-4205EE64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18B3AD-064B-4E5F-BF15-F1A26E9C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9CFE96-F2A2-45F2-86C4-9B64A1E5DA7E}"/>
              </a:ext>
            </a:extLst>
          </p:cNvPr>
          <p:cNvSpPr txBox="1"/>
          <p:nvPr/>
        </p:nvSpPr>
        <p:spPr>
          <a:xfrm>
            <a:off x="10490483" y="1123570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F9359A-4736-46F5-A626-398D6E7CB026}"/>
              </a:ext>
            </a:extLst>
          </p:cNvPr>
          <p:cNvSpPr txBox="1"/>
          <p:nvPr/>
        </p:nvSpPr>
        <p:spPr>
          <a:xfrm>
            <a:off x="6441183" y="1123570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812EC7E-8A47-4BD7-8F60-3A0A02D8B1AE}"/>
              </a:ext>
            </a:extLst>
          </p:cNvPr>
          <p:cNvSpPr txBox="1"/>
          <p:nvPr/>
        </p:nvSpPr>
        <p:spPr>
          <a:xfrm>
            <a:off x="1470077" y="1131913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FA206C8-AB96-4E21-9774-7CFB87D43560}"/>
              </a:ext>
            </a:extLst>
          </p:cNvPr>
          <p:cNvSpPr txBox="1"/>
          <p:nvPr/>
        </p:nvSpPr>
        <p:spPr>
          <a:xfrm>
            <a:off x="8611510" y="1123570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E852EDC-E7F4-47CA-9474-6635D4C681CC}"/>
              </a:ext>
            </a:extLst>
          </p:cNvPr>
          <p:cNvSpPr txBox="1"/>
          <p:nvPr/>
        </p:nvSpPr>
        <p:spPr>
          <a:xfrm>
            <a:off x="3747024" y="1131913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3" name="Linkeraccolade 12">
            <a:extLst>
              <a:ext uri="{FF2B5EF4-FFF2-40B4-BE49-F238E27FC236}">
                <a16:creationId xmlns:a16="http://schemas.microsoft.com/office/drawing/2014/main" id="{2D6EC4DB-F35A-4432-A1D5-EE49B77A4214}"/>
              </a:ext>
            </a:extLst>
          </p:cNvPr>
          <p:cNvSpPr/>
          <p:nvPr/>
        </p:nvSpPr>
        <p:spPr>
          <a:xfrm rot="7155103">
            <a:off x="6011448" y="1941011"/>
            <a:ext cx="45719" cy="1054649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14" name="Linkeraccolade 13">
            <a:extLst>
              <a:ext uri="{FF2B5EF4-FFF2-40B4-BE49-F238E27FC236}">
                <a16:creationId xmlns:a16="http://schemas.microsoft.com/office/drawing/2014/main" id="{593A2730-B22F-45C8-8FB5-3D9D95C00BA3}"/>
              </a:ext>
            </a:extLst>
          </p:cNvPr>
          <p:cNvSpPr/>
          <p:nvPr/>
        </p:nvSpPr>
        <p:spPr>
          <a:xfrm rot="4165930">
            <a:off x="6991429" y="2009681"/>
            <a:ext cx="45719" cy="1047114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jdelijke aanduiding voor voettekst 1">
            <a:extLst>
              <a:ext uri="{FF2B5EF4-FFF2-40B4-BE49-F238E27FC236}">
                <a16:creationId xmlns:a16="http://schemas.microsoft.com/office/drawing/2014/main" id="{3AAD4F60-9DA7-47A6-BED6-E7965B8D46E0}"/>
              </a:ext>
            </a:extLst>
          </p:cNvPr>
          <p:cNvSpPr txBox="1">
            <a:spLocks/>
          </p:cNvSpPr>
          <p:nvPr/>
        </p:nvSpPr>
        <p:spPr>
          <a:xfrm>
            <a:off x="5908200" y="618543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Van Horebeek et al. in prep.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AEB1190-71BB-4760-81DC-BB1A2799F9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765" y="-1"/>
            <a:ext cx="555570" cy="777799"/>
          </a:xfrm>
          <a:prstGeom prst="rect">
            <a:avLst/>
          </a:prstGeom>
        </p:spPr>
      </p:pic>
      <p:pic>
        <p:nvPicPr>
          <p:cNvPr id="7" name="Afbeelding 6" descr="Afbeelding met tekst, teken, buiten, illustratie&#10;&#10;Automatisch gegenereerde beschrijving">
            <a:extLst>
              <a:ext uri="{FF2B5EF4-FFF2-40B4-BE49-F238E27FC236}">
                <a16:creationId xmlns:a16="http://schemas.microsoft.com/office/drawing/2014/main" id="{C819E689-2494-492C-A86B-DE70669C0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284" y="25474"/>
            <a:ext cx="509938" cy="510474"/>
          </a:xfrm>
          <a:prstGeom prst="rect">
            <a:avLst/>
          </a:prstGeom>
        </p:spPr>
      </p:pic>
      <p:sp>
        <p:nvSpPr>
          <p:cNvPr id="17" name="Linkeraccolade 16">
            <a:extLst>
              <a:ext uri="{FF2B5EF4-FFF2-40B4-BE49-F238E27FC236}">
                <a16:creationId xmlns:a16="http://schemas.microsoft.com/office/drawing/2014/main" id="{73F4F26D-2726-47FE-8DAD-4FF67DCA17B3}"/>
              </a:ext>
            </a:extLst>
          </p:cNvPr>
          <p:cNvSpPr/>
          <p:nvPr/>
        </p:nvSpPr>
        <p:spPr>
          <a:xfrm rot="7155103">
            <a:off x="8372973" y="2083746"/>
            <a:ext cx="45719" cy="547675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18" name="Linkeraccolade 17">
            <a:extLst>
              <a:ext uri="{FF2B5EF4-FFF2-40B4-BE49-F238E27FC236}">
                <a16:creationId xmlns:a16="http://schemas.microsoft.com/office/drawing/2014/main" id="{692D8A22-69A8-40C3-93A9-1BCDC67193EB}"/>
              </a:ext>
            </a:extLst>
          </p:cNvPr>
          <p:cNvSpPr/>
          <p:nvPr/>
        </p:nvSpPr>
        <p:spPr>
          <a:xfrm rot="5166618">
            <a:off x="9023024" y="2044744"/>
            <a:ext cx="45719" cy="82525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inkeraccolade 18">
            <a:extLst>
              <a:ext uri="{FF2B5EF4-FFF2-40B4-BE49-F238E27FC236}">
                <a16:creationId xmlns:a16="http://schemas.microsoft.com/office/drawing/2014/main" id="{8230F6D2-D1B9-4576-B995-23C504AB047B}"/>
              </a:ext>
            </a:extLst>
          </p:cNvPr>
          <p:cNvSpPr/>
          <p:nvPr/>
        </p:nvSpPr>
        <p:spPr>
          <a:xfrm rot="4384023">
            <a:off x="10993494" y="2048730"/>
            <a:ext cx="45719" cy="1047629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inkeraccolade 19">
            <a:extLst>
              <a:ext uri="{FF2B5EF4-FFF2-40B4-BE49-F238E27FC236}">
                <a16:creationId xmlns:a16="http://schemas.microsoft.com/office/drawing/2014/main" id="{1873D9AF-4558-4164-BC1D-BC21E4EC0F73}"/>
              </a:ext>
            </a:extLst>
          </p:cNvPr>
          <p:cNvSpPr/>
          <p:nvPr/>
        </p:nvSpPr>
        <p:spPr>
          <a:xfrm rot="7889614">
            <a:off x="10206559" y="2089795"/>
            <a:ext cx="45719" cy="733730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997EA63-69B2-459C-BEF5-B9AA6265F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68263"/>
            <a:ext cx="12192000" cy="10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2D9ED8CD-971E-430E-B98B-42CFDF4650C6}"/>
              </a:ext>
            </a:extLst>
          </p:cNvPr>
          <p:cNvSpPr/>
          <p:nvPr/>
        </p:nvSpPr>
        <p:spPr>
          <a:xfrm>
            <a:off x="-8350" y="6210000"/>
            <a:ext cx="12192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5E9A1D-7FAF-4F13-B4EA-4AACF249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868A183-5BDB-45D3-B899-4A0DCDDA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age model</a:t>
            </a:r>
          </a:p>
        </p:txBody>
      </p:sp>
      <p:sp>
        <p:nvSpPr>
          <p:cNvPr id="17" name="Tijdelijke aanduiding voor voettekst 1">
            <a:extLst>
              <a:ext uri="{FF2B5EF4-FFF2-40B4-BE49-F238E27FC236}">
                <a16:creationId xmlns:a16="http://schemas.microsoft.com/office/drawing/2014/main" id="{3F3591A7-1AA8-4F94-8F0F-4C189FAAF8B3}"/>
              </a:ext>
            </a:extLst>
          </p:cNvPr>
          <p:cNvSpPr txBox="1">
            <a:spLocks/>
          </p:cNvSpPr>
          <p:nvPr/>
        </p:nvSpPr>
        <p:spPr>
          <a:xfrm>
            <a:off x="7363031" y="6413067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Van Horebeek et al. in prep.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4B6AAA7-435A-47CA-A1A8-06E6FA678A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765" y="-1"/>
            <a:ext cx="555570" cy="777799"/>
          </a:xfrm>
          <a:prstGeom prst="rect">
            <a:avLst/>
          </a:prstGeom>
        </p:spPr>
      </p:pic>
      <p:pic>
        <p:nvPicPr>
          <p:cNvPr id="19" name="Afbeelding 18" descr="Afbeelding met tekst, teken, buiten, illustratie&#10;&#10;Automatisch gegenereerde beschrijving">
            <a:extLst>
              <a:ext uri="{FF2B5EF4-FFF2-40B4-BE49-F238E27FC236}">
                <a16:creationId xmlns:a16="http://schemas.microsoft.com/office/drawing/2014/main" id="{BB5A05DF-B1E3-4D92-9F3B-3B821E06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84" y="25474"/>
            <a:ext cx="509938" cy="510474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F14BD9FB-AEA0-49AF-9899-DBB573F6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" y="2596182"/>
            <a:ext cx="12192000" cy="3077726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C87665BE-A773-4370-BDA8-55ABDA6E43DC}"/>
              </a:ext>
            </a:extLst>
          </p:cNvPr>
          <p:cNvSpPr/>
          <p:nvPr/>
        </p:nvSpPr>
        <p:spPr>
          <a:xfrm>
            <a:off x="-8350" y="6210000"/>
            <a:ext cx="12192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jdelijke aanduiding voor dianummer 3">
            <a:extLst>
              <a:ext uri="{FF2B5EF4-FFF2-40B4-BE49-F238E27FC236}">
                <a16:creationId xmlns:a16="http://schemas.microsoft.com/office/drawing/2014/main" id="{DE8E04F2-36F7-4665-94D0-734457942E6B}"/>
              </a:ext>
            </a:extLst>
          </p:cNvPr>
          <p:cNvSpPr txBox="1">
            <a:spLocks/>
          </p:cNvSpPr>
          <p:nvPr/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942B2FCD-77F8-41AE-8D19-308ED2D4BC19}"/>
              </a:ext>
            </a:extLst>
          </p:cNvPr>
          <p:cNvSpPr txBox="1"/>
          <p:nvPr/>
        </p:nvSpPr>
        <p:spPr>
          <a:xfrm>
            <a:off x="4026124" y="1982977"/>
            <a:ext cx="460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Modelled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δ18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values with Judd et al. 2018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FB691A7-33FB-4D0B-A790-744711C320A4}"/>
              </a:ext>
            </a:extLst>
          </p:cNvPr>
          <p:cNvSpPr txBox="1"/>
          <p:nvPr/>
        </p:nvSpPr>
        <p:spPr>
          <a:xfrm>
            <a:off x="9991228" y="2571409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6BE7AE4C-A2C4-46DB-A12B-FAB644BEEB10}"/>
              </a:ext>
            </a:extLst>
          </p:cNvPr>
          <p:cNvSpPr txBox="1"/>
          <p:nvPr/>
        </p:nvSpPr>
        <p:spPr>
          <a:xfrm>
            <a:off x="5778831" y="2563066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E3E24BA3-516E-4C5E-A87F-D9B9CDD5C8DC}"/>
              </a:ext>
            </a:extLst>
          </p:cNvPr>
          <p:cNvSpPr txBox="1"/>
          <p:nvPr/>
        </p:nvSpPr>
        <p:spPr>
          <a:xfrm>
            <a:off x="1533646" y="2571409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9608208-490A-48D6-A94B-D38AB855C652}"/>
              </a:ext>
            </a:extLst>
          </p:cNvPr>
          <p:cNvSpPr txBox="1"/>
          <p:nvPr/>
        </p:nvSpPr>
        <p:spPr>
          <a:xfrm>
            <a:off x="7898266" y="2571409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B4170153-0544-43C9-8BD1-8B4992396355}"/>
              </a:ext>
            </a:extLst>
          </p:cNvPr>
          <p:cNvSpPr txBox="1"/>
          <p:nvPr/>
        </p:nvSpPr>
        <p:spPr>
          <a:xfrm>
            <a:off x="3685867" y="2563066"/>
            <a:ext cx="70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C4DE804-52FB-44A8-9004-404EEBECA87C}"/>
              </a:ext>
            </a:extLst>
          </p:cNvPr>
          <p:cNvSpPr txBox="1"/>
          <p:nvPr/>
        </p:nvSpPr>
        <p:spPr>
          <a:xfrm>
            <a:off x="11018196" y="2298448"/>
            <a:ext cx="771912" cy="430887"/>
          </a:xfrm>
          <a:prstGeom prst="rect">
            <a:avLst/>
          </a:prstGeom>
          <a:noFill/>
          <a:ln w="12700">
            <a:solidFill>
              <a:srgbClr val="312712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8DBD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</a:t>
            </a:r>
            <a:endParaRPr lang="en-GB" sz="1100" b="1" dirty="0">
              <a:solidFill>
                <a:srgbClr val="A178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00" b="1" dirty="0">
                <a:solidFill>
                  <a:srgbClr val="6E88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E1687403-9085-4FB9-9D72-34E13F2DE3E5}"/>
              </a:ext>
            </a:extLst>
          </p:cNvPr>
          <p:cNvSpPr/>
          <p:nvPr/>
        </p:nvSpPr>
        <p:spPr>
          <a:xfrm>
            <a:off x="4629149" y="2940741"/>
            <a:ext cx="522000" cy="235515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FCEE41AB-A50D-46DC-9A35-47952C035A6F}"/>
              </a:ext>
            </a:extLst>
          </p:cNvPr>
          <p:cNvSpPr/>
          <p:nvPr/>
        </p:nvSpPr>
        <p:spPr>
          <a:xfrm>
            <a:off x="8857522" y="2940741"/>
            <a:ext cx="522000" cy="235515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B1BBC2B0-538B-4A0B-B13F-B98E3A792623}"/>
              </a:ext>
            </a:extLst>
          </p:cNvPr>
          <p:cNvSpPr/>
          <p:nvPr/>
        </p:nvSpPr>
        <p:spPr>
          <a:xfrm>
            <a:off x="2507680" y="2946703"/>
            <a:ext cx="522000" cy="235515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70BC2444-589A-43A7-876E-C037AE2E1058}"/>
              </a:ext>
            </a:extLst>
          </p:cNvPr>
          <p:cNvSpPr/>
          <p:nvPr/>
        </p:nvSpPr>
        <p:spPr>
          <a:xfrm>
            <a:off x="6736053" y="2949091"/>
            <a:ext cx="522000" cy="235515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4AA3E354-76AF-43CE-807C-737EA82A81BB}"/>
              </a:ext>
            </a:extLst>
          </p:cNvPr>
          <p:cNvSpPr/>
          <p:nvPr/>
        </p:nvSpPr>
        <p:spPr>
          <a:xfrm>
            <a:off x="7796787" y="2936935"/>
            <a:ext cx="522000" cy="2355159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6F9748B7-5B66-46B9-848B-123796FC3DD1}"/>
              </a:ext>
            </a:extLst>
          </p:cNvPr>
          <p:cNvSpPr/>
          <p:nvPr/>
        </p:nvSpPr>
        <p:spPr>
          <a:xfrm>
            <a:off x="5675319" y="2953573"/>
            <a:ext cx="522000" cy="2355159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BBBA602E-B00B-45D8-9738-33E8607F5B43}"/>
              </a:ext>
            </a:extLst>
          </p:cNvPr>
          <p:cNvSpPr/>
          <p:nvPr/>
        </p:nvSpPr>
        <p:spPr>
          <a:xfrm>
            <a:off x="9918255" y="2930268"/>
            <a:ext cx="522000" cy="2355159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9F89ADB-4B46-4969-977E-A4220F8B9CBE}"/>
              </a:ext>
            </a:extLst>
          </p:cNvPr>
          <p:cNvSpPr/>
          <p:nvPr/>
        </p:nvSpPr>
        <p:spPr>
          <a:xfrm>
            <a:off x="1460322" y="2930267"/>
            <a:ext cx="522000" cy="2355159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797342C2-20A1-4D4F-A4D8-142C79A02A0E}"/>
              </a:ext>
            </a:extLst>
          </p:cNvPr>
          <p:cNvSpPr/>
          <p:nvPr/>
        </p:nvSpPr>
        <p:spPr>
          <a:xfrm>
            <a:off x="3558396" y="2946703"/>
            <a:ext cx="522000" cy="2355159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7645014C-61AF-45D6-A6FC-5949AED10A4A}"/>
              </a:ext>
            </a:extLst>
          </p:cNvPr>
          <p:cNvSpPr/>
          <p:nvPr/>
        </p:nvSpPr>
        <p:spPr>
          <a:xfrm>
            <a:off x="10978988" y="2948411"/>
            <a:ext cx="522000" cy="235515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25D246BF-C4DF-4B96-9CAA-DBD0FE81BB9E}"/>
              </a:ext>
            </a:extLst>
          </p:cNvPr>
          <p:cNvSpPr txBox="1"/>
          <p:nvPr/>
        </p:nvSpPr>
        <p:spPr>
          <a:xfrm>
            <a:off x="415941" y="6403195"/>
            <a:ext cx="808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312712"/>
                </a:solidFill>
              </a:rPr>
              <a:t>8</a:t>
            </a:r>
            <a:endParaRPr lang="en-GB" sz="1100" dirty="0">
              <a:solidFill>
                <a:srgbClr val="3127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398539-EC83-458B-BAF0-F1CAC9B4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95274"/>
            <a:ext cx="11353145" cy="446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Increase sample density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Clumped isotopes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Calibri"/>
                <a:cs typeface="Calibri"/>
              </a:rPr>
              <a:t>Lower </a:t>
            </a:r>
            <a:r>
              <a:rPr lang="el-GR" sz="1800" dirty="0">
                <a:latin typeface="Calibri"/>
                <a:cs typeface="Calibri"/>
              </a:rPr>
              <a:t>δ</a:t>
            </a:r>
            <a:r>
              <a:rPr lang="el-GR" sz="1800" baseline="30000" dirty="0">
                <a:latin typeface="Calibri"/>
                <a:cs typeface="Calibri"/>
              </a:rPr>
              <a:t>18</a:t>
            </a:r>
            <a:r>
              <a:rPr lang="en-GB" sz="1800" dirty="0">
                <a:latin typeface="Calibri"/>
                <a:cs typeface="Calibri"/>
              </a:rPr>
              <a:t>O variations in spring and autumn</a:t>
            </a:r>
            <a:r>
              <a:rPr lang="nl-BE" sz="1800" dirty="0">
                <a:latin typeface="Calibri"/>
                <a:cs typeface="Calibri"/>
              </a:rPr>
              <a:t>. </a:t>
            </a:r>
            <a:r>
              <a:rPr lang="en-GB" sz="1800" dirty="0">
                <a:latin typeface="Calibri"/>
                <a:cs typeface="Calibri"/>
              </a:rPr>
              <a:t>The variation in </a:t>
            </a:r>
            <a:r>
              <a:rPr lang="el-GR" sz="1800" dirty="0">
                <a:latin typeface="Calibri"/>
                <a:cs typeface="Calibri"/>
              </a:rPr>
              <a:t>δ</a:t>
            </a:r>
            <a:r>
              <a:rPr lang="el-GR" sz="1800" baseline="30000" dirty="0">
                <a:latin typeface="Calibri"/>
                <a:cs typeface="Calibri"/>
              </a:rPr>
              <a:t>18</a:t>
            </a:r>
            <a:r>
              <a:rPr lang="en-GB" sz="1800" dirty="0">
                <a:latin typeface="Calibri"/>
                <a:cs typeface="Calibri"/>
              </a:rPr>
              <a:t>O is largest in summer. </a:t>
            </a:r>
          </a:p>
          <a:p>
            <a:r>
              <a:rPr lang="en-GB" sz="1800" dirty="0">
                <a:latin typeface="Calibri"/>
                <a:cs typeface="Calibri"/>
              </a:rPr>
              <a:t>Extremely high temporal resolution.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902C11-930D-4075-B5DB-1213A29A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176F89-C085-499C-AB04-AE795AD9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00" y="2232346"/>
            <a:ext cx="11041200" cy="1152000"/>
          </a:xfrm>
        </p:spPr>
        <p:txBody>
          <a:bodyPr>
            <a:normAutofit/>
          </a:bodyPr>
          <a:lstStyle/>
          <a:p>
            <a:r>
              <a:rPr lang="en-GB" sz="3200" dirty="0"/>
              <a:t>Conclusion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A00B6827-EE2D-4562-9700-DFF3F372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17313"/>
              </p:ext>
            </p:extLst>
          </p:nvPr>
        </p:nvGraphicFramePr>
        <p:xfrm>
          <a:off x="900000" y="4479114"/>
          <a:ext cx="326636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187">
                  <a:extLst>
                    <a:ext uri="{9D8B030D-6E8A-4147-A177-3AD203B41FA5}">
                      <a16:colId xmlns:a16="http://schemas.microsoft.com/office/drawing/2014/main" val="53643533"/>
                    </a:ext>
                  </a:extLst>
                </a:gridCol>
                <a:gridCol w="1690175">
                  <a:extLst>
                    <a:ext uri="{9D8B030D-6E8A-4147-A177-3AD203B41FA5}">
                      <a16:colId xmlns:a16="http://schemas.microsoft.com/office/drawing/2014/main" val="228451100"/>
                    </a:ext>
                  </a:extLst>
                </a:gridCol>
              </a:tblGrid>
              <a:tr h="135146">
                <a:tc>
                  <a:txBody>
                    <a:bodyPr/>
                    <a:lstStyle/>
                    <a:p>
                      <a:endParaRPr lang="en-GB" sz="15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 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90965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601449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/>
                          <a:cs typeface="Calibri"/>
                        </a:rPr>
                        <a:t>Spring + Autumn</a:t>
                      </a:r>
                      <a:endParaRPr lang="en-GB" sz="15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 – 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87717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20451"/>
                  </a:ext>
                </a:extLst>
              </a:tr>
            </a:tbl>
          </a:graphicData>
        </a:graphic>
      </p:graphicFrame>
      <p:sp>
        <p:nvSpPr>
          <p:cNvPr id="6" name="Titel 3">
            <a:extLst>
              <a:ext uri="{FF2B5EF4-FFF2-40B4-BE49-F238E27FC236}">
                <a16:creationId xmlns:a16="http://schemas.microsoft.com/office/drawing/2014/main" id="{39C698B3-41D3-420F-B29C-FFE6DA6BE824}"/>
              </a:ext>
            </a:extLst>
          </p:cNvPr>
          <p:cNvSpPr txBox="1">
            <a:spLocks/>
          </p:cNvSpPr>
          <p:nvPr/>
        </p:nvSpPr>
        <p:spPr>
          <a:xfrm>
            <a:off x="5748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76006881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239</Words>
  <Application>Microsoft Office PowerPoint</Application>
  <PresentationFormat>Breedbeeld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KU Leuven</vt:lpstr>
      <vt:lpstr>KU Leuven Sedes</vt:lpstr>
      <vt:lpstr>              A stable oxygen isotope record of weather-timescale variability in the Eocene greenhouse world, using the giant marine gastropod Campanile giganteum </vt:lpstr>
      <vt:lpstr>What makes Campanile giganteum special?</vt:lpstr>
      <vt:lpstr>Setting</vt:lpstr>
      <vt:lpstr>Methods</vt:lpstr>
      <vt:lpstr>Results</vt:lpstr>
      <vt:lpstr>Results age model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stable oxygen isotope record of weather-timescale variability in the Eocene greenhouse world, using the giant marine gastropod Campanile giganteum</dc:title>
  <dc:creator/>
  <cp:lastModifiedBy/>
  <cp:revision>41</cp:revision>
  <dcterms:created xsi:type="dcterms:W3CDTF">2017-09-13T11:47:32Z</dcterms:created>
  <dcterms:modified xsi:type="dcterms:W3CDTF">2021-09-01T17:05:31Z</dcterms:modified>
</cp:coreProperties>
</file>