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9" r:id="rId2"/>
    <p:sldId id="298" r:id="rId3"/>
    <p:sldId id="314" r:id="rId4"/>
    <p:sldId id="318" r:id="rId5"/>
    <p:sldId id="303" r:id="rId6"/>
    <p:sldId id="296" r:id="rId7"/>
    <p:sldId id="274" r:id="rId8"/>
    <p:sldId id="332" r:id="rId9"/>
    <p:sldId id="327" r:id="rId10"/>
    <p:sldId id="330" r:id="rId11"/>
    <p:sldId id="33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9B9"/>
    <a:srgbClr val="DA84A2"/>
    <a:srgbClr val="FFFFFF"/>
    <a:srgbClr val="D26998"/>
    <a:srgbClr val="B42B78"/>
    <a:srgbClr val="C73B80"/>
    <a:srgbClr val="C35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71859" autoAdjust="0"/>
  </p:normalViewPr>
  <p:slideViewPr>
    <p:cSldViewPr snapToGrid="0">
      <p:cViewPr varScale="1">
        <p:scale>
          <a:sx n="59" d="100"/>
          <a:sy n="59" d="100"/>
        </p:scale>
        <p:origin x="1632" y="6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23:31:00.644"/>
    </inkml:context>
    <inkml:brush xml:id="br0">
      <inkml:brushProperty name="width" value="0.05" units="cm"/>
      <inkml:brushProperty name="height" value="0.05" units="cm"/>
      <inkml:brushProperty name="color" value="#33CC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23:31:00.644"/>
    </inkml:context>
    <inkml:brush xml:id="br0">
      <inkml:brushProperty name="width" value="0.05" units="cm"/>
      <inkml:brushProperty name="height" value="0.05" units="cm"/>
      <inkml:brushProperty name="color" value="#33CC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DFD81-2871-4EF7-B146-6854093F698F}"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D7F40-A0AA-49CF-A1B3-B98152FD8733}" type="slidenum">
              <a:rPr lang="en-US" smtClean="0"/>
              <a:t>‹#›</a:t>
            </a:fld>
            <a:endParaRPr lang="en-US"/>
          </a:p>
        </p:txBody>
      </p:sp>
    </p:spTree>
    <p:extLst>
      <p:ext uri="{BB962C8B-B14F-4D97-AF65-F5344CB8AC3E}">
        <p14:creationId xmlns:p14="http://schemas.microsoft.com/office/powerpoint/2010/main" val="73584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10.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7.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8.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D7F40-A0AA-49CF-A1B3-B98152FD8733}" type="slidenum">
              <a:rPr lang="en-US" smtClean="0"/>
              <a:t>1</a:t>
            </a:fld>
            <a:endParaRPr lang="en-US"/>
          </a:p>
        </p:txBody>
      </p:sp>
    </p:spTree>
    <p:extLst>
      <p:ext uri="{BB962C8B-B14F-4D97-AF65-F5344CB8AC3E}">
        <p14:creationId xmlns:p14="http://schemas.microsoft.com/office/powerpoint/2010/main" val="423634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10</a:t>
            </a:fld>
            <a:endParaRPr lang="en-GB"/>
          </a:p>
        </p:txBody>
      </p:sp>
    </p:spTree>
    <p:extLst>
      <p:ext uri="{BB962C8B-B14F-4D97-AF65-F5344CB8AC3E}">
        <p14:creationId xmlns:p14="http://schemas.microsoft.com/office/powerpoint/2010/main" val="219581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D7F40-A0AA-49CF-A1B3-B98152FD8733}" type="slidenum">
              <a:rPr lang="en-US" smtClean="0"/>
              <a:t>11</a:t>
            </a:fld>
            <a:endParaRPr lang="en-US"/>
          </a:p>
        </p:txBody>
      </p:sp>
    </p:spTree>
    <p:extLst>
      <p:ext uri="{BB962C8B-B14F-4D97-AF65-F5344CB8AC3E}">
        <p14:creationId xmlns:p14="http://schemas.microsoft.com/office/powerpoint/2010/main" val="421033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0E212-3BA5-4741-B38E-F892DE992E3B}" type="slidenum">
              <a:rPr lang="en-GB" smtClean="0"/>
              <a:t>2</a:t>
            </a:fld>
            <a:endParaRPr lang="en-GB"/>
          </a:p>
        </p:txBody>
      </p:sp>
    </p:spTree>
    <p:extLst>
      <p:ext uri="{BB962C8B-B14F-4D97-AF65-F5344CB8AC3E}">
        <p14:creationId xmlns:p14="http://schemas.microsoft.com/office/powerpoint/2010/main" val="24081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3</a:t>
            </a:fld>
            <a:endParaRPr lang="en-GB"/>
          </a:p>
        </p:txBody>
      </p:sp>
    </p:spTree>
    <p:extLst>
      <p:ext uri="{BB962C8B-B14F-4D97-AF65-F5344CB8AC3E}">
        <p14:creationId xmlns:p14="http://schemas.microsoft.com/office/powerpoint/2010/main" val="95054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4</a:t>
            </a:fld>
            <a:endParaRPr lang="en-GB"/>
          </a:p>
        </p:txBody>
      </p:sp>
    </p:spTree>
    <p:extLst>
      <p:ext uri="{BB962C8B-B14F-4D97-AF65-F5344CB8AC3E}">
        <p14:creationId xmlns:p14="http://schemas.microsoft.com/office/powerpoint/2010/main" val="38336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5</a:t>
            </a:fld>
            <a:endParaRPr lang="en-GB"/>
          </a:p>
        </p:txBody>
      </p:sp>
    </p:spTree>
    <p:extLst>
      <p:ext uri="{BB962C8B-B14F-4D97-AF65-F5344CB8AC3E}">
        <p14:creationId xmlns:p14="http://schemas.microsoft.com/office/powerpoint/2010/main" val="357608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6</a:t>
            </a:fld>
            <a:endParaRPr lang="en-GB"/>
          </a:p>
        </p:txBody>
      </p:sp>
    </p:spTree>
    <p:extLst>
      <p:ext uri="{BB962C8B-B14F-4D97-AF65-F5344CB8AC3E}">
        <p14:creationId xmlns:p14="http://schemas.microsoft.com/office/powerpoint/2010/main" val="30631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7</a:t>
            </a:fld>
            <a:endParaRPr lang="en-GB"/>
          </a:p>
        </p:txBody>
      </p:sp>
    </p:spTree>
    <p:extLst>
      <p:ext uri="{BB962C8B-B14F-4D97-AF65-F5344CB8AC3E}">
        <p14:creationId xmlns:p14="http://schemas.microsoft.com/office/powerpoint/2010/main" val="209941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8</a:t>
            </a:fld>
            <a:endParaRPr lang="en-GB"/>
          </a:p>
        </p:txBody>
      </p:sp>
    </p:spTree>
    <p:extLst>
      <p:ext uri="{BB962C8B-B14F-4D97-AF65-F5344CB8AC3E}">
        <p14:creationId xmlns:p14="http://schemas.microsoft.com/office/powerpoint/2010/main" val="120037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9</a:t>
            </a:fld>
            <a:endParaRPr lang="en-GB"/>
          </a:p>
        </p:txBody>
      </p:sp>
    </p:spTree>
    <p:extLst>
      <p:ext uri="{BB962C8B-B14F-4D97-AF65-F5344CB8AC3E}">
        <p14:creationId xmlns:p14="http://schemas.microsoft.com/office/powerpoint/2010/main" val="69422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DB93-5D43-21A8-D1C7-A7D256640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19723A-DD1B-3550-1BD1-D2D5AFEB5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90F8B-07C8-1E81-99BB-B739383402C2}"/>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3743BE9D-4404-A544-66DF-F2E54A804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ADA6E-12B9-776B-1006-2B46F77775E9}"/>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43368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2E89-4678-4F1E-F4DE-574D6BB3BA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22A46A-0022-0DB9-B006-E658AE42A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3D9A0F-305B-8B80-7FA5-7F1CB8D70727}"/>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BC0B992F-E301-88C4-56F7-0FD204B50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AEEED-B122-1D15-A493-7604378F75C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93460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EEC26-FABA-9695-C81A-879B080A2C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BF2DBD-0F6B-950C-9062-67167B8E1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B214F-EDB2-0C73-4708-086CFABFE1A3}"/>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629896A9-588A-EA2D-88D2-9EBE3274CE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A39DA7-1694-45D5-A1E5-613DCEF479FC}"/>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85203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C3F0-731B-6C6F-775C-5EE386ABED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E99C22-BC53-6389-C121-2324A172B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CD9B1F-6913-4DF5-BD67-DF5BAB8622FB}"/>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2F49968D-6AB9-F440-A246-517FC94CDF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CCE4EB-AC60-7267-D068-0EBB1A14AA97}"/>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67797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D15A-98D6-870B-DA3A-559FE65F5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CE6922-3F96-A61E-90D8-E1B438833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2290B-81CE-39E7-E416-1042ACA27C6F}"/>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104D0CF0-CE07-F179-E1E5-898C5049E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2CA6A-5599-3E5B-1345-563B0ED942F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56647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9425-3512-D112-8454-2AA807DD9B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65C87-C644-BCD6-3861-D140CC60E1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D809D3-52F3-31F1-62A4-56595AABA1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43A5F4-2EC5-C7A2-AF0A-A631ADFCEC1E}"/>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6" name="Footer Placeholder 5">
            <a:extLst>
              <a:ext uri="{FF2B5EF4-FFF2-40B4-BE49-F238E27FC236}">
                <a16:creationId xmlns:a16="http://schemas.microsoft.com/office/drawing/2014/main" id="{BD9A4089-8915-97A7-5985-F066B743F8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1C5AC3-4563-E399-1A79-165F37A0B9B0}"/>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92607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1503-56FE-F9BD-0CBA-D65F4523F3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F912B2-B3BE-1354-8A52-778526E6A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4C5B09-21A3-D68E-4285-4041B764B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08ACEC-881A-CE4E-3F18-B6279D7A4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1879EE-2451-5B2B-8126-A635FB2D6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A8204C-9FCB-D8F0-87FA-0B2649DDBABA}"/>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8" name="Footer Placeholder 7">
            <a:extLst>
              <a:ext uri="{FF2B5EF4-FFF2-40B4-BE49-F238E27FC236}">
                <a16:creationId xmlns:a16="http://schemas.microsoft.com/office/drawing/2014/main" id="{072D7507-5914-5CA1-8D1B-B825404C1C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DAC713-869F-BB46-66E0-FD5577874C57}"/>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76943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0610-AAA1-BE09-0F59-0F814E89B0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C74A8E-579F-BE62-28AA-E3A830BB9F2C}"/>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4" name="Footer Placeholder 3">
            <a:extLst>
              <a:ext uri="{FF2B5EF4-FFF2-40B4-BE49-F238E27FC236}">
                <a16:creationId xmlns:a16="http://schemas.microsoft.com/office/drawing/2014/main" id="{42E749BA-53FB-11AB-CF61-1A3A22F6DF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BAECB28-9B68-6435-F878-61CE5D6EC58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401124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8EB66-54FD-D65B-E233-AC80DB4A2F5B}"/>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3" name="Footer Placeholder 2">
            <a:extLst>
              <a:ext uri="{FF2B5EF4-FFF2-40B4-BE49-F238E27FC236}">
                <a16:creationId xmlns:a16="http://schemas.microsoft.com/office/drawing/2014/main" id="{E936AC1D-BD0D-5B96-65E3-EE7E8F40FF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42F6DF-B124-3387-3D95-E4AE280A42C6}"/>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56881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A460-FE1E-2308-CD6B-DD7FCA095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479A54-DFE1-F389-1257-AA05C233CF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D3FD51-EEB1-0A35-8E55-12B572038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EE650-674A-8961-E48A-08D8563F94E1}"/>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6" name="Footer Placeholder 5">
            <a:extLst>
              <a:ext uri="{FF2B5EF4-FFF2-40B4-BE49-F238E27FC236}">
                <a16:creationId xmlns:a16="http://schemas.microsoft.com/office/drawing/2014/main" id="{F863097F-1D13-D507-F242-88ECCB010D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1A36E7-97CF-AB23-AA3E-D71387D1C7BD}"/>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23407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6F71-7410-D746-6DA8-C2CE09F076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870D38-A79C-8C60-F00D-1B39A124A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63344F-6394-3FD0-8763-BD491DF19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5058E-D9A7-E811-CDF5-D7E53B3C587B}"/>
              </a:ext>
            </a:extLst>
          </p:cNvPr>
          <p:cNvSpPr>
            <a:spLocks noGrp="1"/>
          </p:cNvSpPr>
          <p:nvPr>
            <p:ph type="dt" sz="half" idx="10"/>
          </p:nvPr>
        </p:nvSpPr>
        <p:spPr/>
        <p:txBody>
          <a:bodyPr/>
          <a:lstStyle/>
          <a:p>
            <a:fld id="{BC7BF110-98D4-49C7-B9D7-E9D276B3C432}" type="datetimeFigureOut">
              <a:rPr lang="en-GB" smtClean="0"/>
              <a:t>30/08/2022</a:t>
            </a:fld>
            <a:endParaRPr lang="en-GB"/>
          </a:p>
        </p:txBody>
      </p:sp>
      <p:sp>
        <p:nvSpPr>
          <p:cNvPr id="6" name="Footer Placeholder 5">
            <a:extLst>
              <a:ext uri="{FF2B5EF4-FFF2-40B4-BE49-F238E27FC236}">
                <a16:creationId xmlns:a16="http://schemas.microsoft.com/office/drawing/2014/main" id="{BCE3D020-DF96-548F-A47E-6A7A79EC82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1396DB-EBDC-76CE-40C8-17DD07AD7915}"/>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20900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DEBA6D-7C78-AC10-EC4A-F64DDC38B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1D4424-B548-1F29-43B7-39EF0F776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08707-91C4-2DB1-78DB-A4B8A44FE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BF110-98D4-49C7-B9D7-E9D276B3C432}" type="datetimeFigureOut">
              <a:rPr lang="en-GB" smtClean="0"/>
              <a:t>30/08/2022</a:t>
            </a:fld>
            <a:endParaRPr lang="en-GB"/>
          </a:p>
        </p:txBody>
      </p:sp>
      <p:sp>
        <p:nvSpPr>
          <p:cNvPr id="5" name="Footer Placeholder 4">
            <a:extLst>
              <a:ext uri="{FF2B5EF4-FFF2-40B4-BE49-F238E27FC236}">
                <a16:creationId xmlns:a16="http://schemas.microsoft.com/office/drawing/2014/main" id="{08B4B08E-2123-5969-4BA4-285B9E450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7F52A4-4BAE-A635-68EA-26D8F9CAF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D060B-15A3-4981-B61C-3B21D1679215}" type="slidenum">
              <a:rPr lang="en-GB" smtClean="0"/>
              <a:t>‹#›</a:t>
            </a:fld>
            <a:endParaRPr lang="en-GB"/>
          </a:p>
        </p:txBody>
      </p:sp>
    </p:spTree>
    <p:extLst>
      <p:ext uri="{BB962C8B-B14F-4D97-AF65-F5344CB8AC3E}">
        <p14:creationId xmlns:p14="http://schemas.microsoft.com/office/powerpoint/2010/main" val="183756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with low confidence">
            <a:extLst>
              <a:ext uri="{FF2B5EF4-FFF2-40B4-BE49-F238E27FC236}">
                <a16:creationId xmlns:a16="http://schemas.microsoft.com/office/drawing/2014/main" id="{09395191-474E-E463-EC2A-C4F25415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684851" cy="6935822"/>
          </a:xfrm>
          <a:prstGeom prst="rect">
            <a:avLst/>
          </a:prstGeom>
        </p:spPr>
      </p:pic>
      <p:sp>
        <p:nvSpPr>
          <p:cNvPr id="6" name="Rectangle 5">
            <a:extLst>
              <a:ext uri="{FF2B5EF4-FFF2-40B4-BE49-F238E27FC236}">
                <a16:creationId xmlns:a16="http://schemas.microsoft.com/office/drawing/2014/main" id="{B7F9C812-0A03-1F1A-C46F-110009ADA358}"/>
              </a:ext>
            </a:extLst>
          </p:cNvPr>
          <p:cNvSpPr/>
          <p:nvPr/>
        </p:nvSpPr>
        <p:spPr>
          <a:xfrm>
            <a:off x="7256834" y="0"/>
            <a:ext cx="493516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6BCC29F-715B-EE2F-1C90-50C87BAC6CB7}"/>
              </a:ext>
            </a:extLst>
          </p:cNvPr>
          <p:cNvSpPr>
            <a:spLocks noGrp="1"/>
          </p:cNvSpPr>
          <p:nvPr>
            <p:ph type="subTitle" idx="1"/>
          </p:nvPr>
        </p:nvSpPr>
        <p:spPr>
          <a:xfrm>
            <a:off x="4372205" y="3444117"/>
            <a:ext cx="7684851" cy="1655762"/>
          </a:xfrm>
        </p:spPr>
        <p:txBody>
          <a:bodyPr>
            <a:normAutofit/>
          </a:bodyPr>
          <a:lstStyle/>
          <a:p>
            <a:r>
              <a:rPr lang="en-GB" sz="2000" b="1" dirty="0">
                <a:effectLst/>
                <a:latin typeface="Myriad Pro" panose="020B0503030403020204"/>
                <a:ea typeface="Calibri" panose="020F0502020204030204" pitchFamily="34" charset="0"/>
              </a:rPr>
              <a:t>Kira </a:t>
            </a:r>
            <a:r>
              <a:rPr lang="en-GB" sz="2000" b="1" dirty="0" err="1">
                <a:effectLst/>
                <a:latin typeface="Myriad Pro" panose="020B0503030403020204"/>
                <a:ea typeface="Calibri" panose="020F0502020204030204" pitchFamily="34" charset="0"/>
              </a:rPr>
              <a:t>Musiyachenko</a:t>
            </a:r>
            <a:r>
              <a:rPr lang="en-GB" sz="2000" dirty="0">
                <a:effectLst/>
                <a:latin typeface="Myriad Pro" panose="020B0503030403020204"/>
                <a:ea typeface="Calibri" panose="020F0502020204030204" pitchFamily="34" charset="0"/>
              </a:rPr>
              <a:t>, Matthijs A. Smit, Summer Caton, Robert B. Emo, Melanie </a:t>
            </a:r>
            <a:r>
              <a:rPr lang="en-GB" sz="2000" dirty="0" err="1">
                <a:effectLst/>
                <a:latin typeface="Myriad Pro" panose="020B0503030403020204"/>
                <a:ea typeface="Calibri" panose="020F0502020204030204" pitchFamily="34" charset="0"/>
              </a:rPr>
              <a:t>Kielman</a:t>
            </a:r>
            <a:r>
              <a:rPr lang="en-GB" sz="2000" dirty="0">
                <a:effectLst/>
                <a:latin typeface="Myriad Pro" panose="020B0503030403020204"/>
                <a:ea typeface="Calibri" panose="020F0502020204030204" pitchFamily="34" charset="0"/>
              </a:rPr>
              <a:t>-Schmitt, Ellen </a:t>
            </a:r>
            <a:r>
              <a:rPr lang="en-GB" sz="2000" dirty="0" err="1">
                <a:effectLst/>
                <a:latin typeface="Myriad Pro" panose="020B0503030403020204"/>
                <a:ea typeface="Calibri" panose="020F0502020204030204" pitchFamily="34" charset="0"/>
              </a:rPr>
              <a:t>Kooijman</a:t>
            </a:r>
            <a:r>
              <a:rPr lang="en-GB" sz="2000" dirty="0">
                <a:effectLst/>
                <a:latin typeface="Myriad Pro" panose="020B0503030403020204"/>
                <a:ea typeface="Calibri" panose="020F0502020204030204" pitchFamily="34" charset="0"/>
              </a:rPr>
              <a:t>, Anders </a:t>
            </a:r>
            <a:r>
              <a:rPr lang="en-GB" sz="2000" dirty="0" err="1">
                <a:effectLst/>
                <a:latin typeface="Myriad Pro" panose="020B0503030403020204"/>
                <a:ea typeface="Calibri" panose="020F0502020204030204" pitchFamily="34" charset="0"/>
              </a:rPr>
              <a:t>Scherstén</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Jaana</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Halla</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Wouter</a:t>
            </a:r>
            <a:r>
              <a:rPr lang="en-GB" sz="2000" dirty="0">
                <a:effectLst/>
                <a:latin typeface="Myriad Pro" panose="020B0503030403020204"/>
                <a:ea typeface="Calibri" panose="020F0502020204030204" pitchFamily="34" charset="0"/>
              </a:rPr>
              <a:t> Bleeker, J. Elis Hoffmann, Om Prakash Pandey, </a:t>
            </a:r>
            <a:r>
              <a:rPr lang="en-GB" sz="2000" dirty="0" err="1">
                <a:effectLst/>
                <a:latin typeface="Myriad Pro" panose="020B0503030403020204"/>
                <a:ea typeface="Calibri" panose="020F0502020204030204" pitchFamily="34" charset="0"/>
              </a:rPr>
              <a:t>Arathy</a:t>
            </a:r>
            <a:r>
              <a:rPr lang="en-GB" sz="2000" dirty="0">
                <a:effectLst/>
                <a:latin typeface="Myriad Pro" panose="020B0503030403020204"/>
                <a:ea typeface="Calibri" panose="020F0502020204030204" pitchFamily="34" charset="0"/>
              </a:rPr>
              <a:t> Ravindran, Alessandro Maltese, Klaus </a:t>
            </a:r>
            <a:r>
              <a:rPr lang="en-GB" sz="2000" dirty="0" err="1">
                <a:effectLst/>
                <a:latin typeface="Myriad Pro" panose="020B0503030403020204"/>
                <a:ea typeface="Calibri" panose="020F0502020204030204" pitchFamily="34" charset="0"/>
              </a:rPr>
              <a:t>Mezger</a:t>
            </a:r>
            <a:endParaRPr lang="en-US" sz="2000" dirty="0">
              <a:latin typeface="Myriad Pro" panose="020B0503030403020204"/>
            </a:endParaRPr>
          </a:p>
        </p:txBody>
      </p:sp>
      <p:pic>
        <p:nvPicPr>
          <p:cNvPr id="1028" name="Picture 4" descr="PCIGR | The Pacific Centre for Isotopic and Geochemical Research">
            <a:extLst>
              <a:ext uri="{FF2B5EF4-FFF2-40B4-BE49-F238E27FC236}">
                <a16:creationId xmlns:a16="http://schemas.microsoft.com/office/drawing/2014/main" id="{4F2C7083-ABB4-68DC-04A4-E9CDF9CED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504" y="5947424"/>
            <a:ext cx="2209423" cy="768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BC Logos | UBC Brand">
            <a:extLst>
              <a:ext uri="{FF2B5EF4-FFF2-40B4-BE49-F238E27FC236}">
                <a16:creationId xmlns:a16="http://schemas.microsoft.com/office/drawing/2014/main" id="{35817ADF-7D1E-2095-C270-53E1B5465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504" y="5059783"/>
            <a:ext cx="3838784" cy="794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GU General Assembly 2022 – International GNSS Service">
            <a:extLst>
              <a:ext uri="{FF2B5EF4-FFF2-40B4-BE49-F238E27FC236}">
                <a16:creationId xmlns:a16="http://schemas.microsoft.com/office/drawing/2014/main" id="{2270AF18-167F-CF5E-716A-BDC0C3A98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0089" y="5971824"/>
            <a:ext cx="2475961" cy="846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21BB1CB-174F-9503-16DD-68F799828E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7479" y="4780923"/>
            <a:ext cx="1559250" cy="2077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DB2720-42E3-245A-BC35-6C2DACD5805A}"/>
              </a:ext>
            </a:extLst>
          </p:cNvPr>
          <p:cNvSpPr>
            <a:spLocks noGrp="1"/>
          </p:cNvSpPr>
          <p:nvPr>
            <p:ph type="ctrTitle"/>
          </p:nvPr>
        </p:nvSpPr>
        <p:spPr>
          <a:xfrm>
            <a:off x="4981574" y="1003469"/>
            <a:ext cx="6743701" cy="2057083"/>
          </a:xfrm>
        </p:spPr>
        <p:txBody>
          <a:bodyPr>
            <a:noAutofit/>
          </a:bodyPr>
          <a:lstStyle/>
          <a:p>
            <a:pPr marL="0" marR="0">
              <a:lnSpc>
                <a:spcPct val="107000"/>
              </a:lnSpc>
              <a:spcBef>
                <a:spcPts val="0"/>
              </a:spcBef>
              <a:spcAft>
                <a:spcPts val="0"/>
              </a:spcAft>
            </a:pPr>
            <a:r>
              <a:rPr lang="en-GB" sz="3600" dirty="0">
                <a:effectLst/>
                <a:latin typeface="Myriad Pro" panose="020B0503030403020204"/>
                <a:ea typeface="Calibri" panose="020F0502020204030204" pitchFamily="34" charset="0"/>
              </a:rPr>
              <a:t>Secular change in the age of TTG sources during the Archean from in-situ Sr and Hf isotope analysis by LA-MC-ICPMS </a:t>
            </a:r>
            <a:endParaRPr lang="en-US" sz="8800" dirty="0">
              <a:latin typeface="Myriad Pro" panose="020B0503030403020204"/>
            </a:endParaRPr>
          </a:p>
        </p:txBody>
      </p:sp>
    </p:spTree>
    <p:extLst>
      <p:ext uri="{BB962C8B-B14F-4D97-AF65-F5344CB8AC3E}">
        <p14:creationId xmlns:p14="http://schemas.microsoft.com/office/powerpoint/2010/main" val="153126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Compiled database </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Hf isotopes in zircons from TTGs</a:t>
            </a:r>
          </a:p>
        </p:txBody>
      </p:sp>
      <p:pic>
        <p:nvPicPr>
          <p:cNvPr id="7" name="Picture 6" descr="Graphical user interface&#10;&#10;Description automatically generated">
            <a:extLst>
              <a:ext uri="{FF2B5EF4-FFF2-40B4-BE49-F238E27FC236}">
                <a16:creationId xmlns:a16="http://schemas.microsoft.com/office/drawing/2014/main" id="{B1BD0D45-CC0A-AE22-5B32-D59F9C52EEC2}"/>
              </a:ext>
            </a:extLst>
          </p:cNvPr>
          <p:cNvPicPr>
            <a:picLocks noChangeAspect="1"/>
          </p:cNvPicPr>
          <p:nvPr/>
        </p:nvPicPr>
        <p:blipFill rotWithShape="1">
          <a:blip r:embed="rId3">
            <a:extLst>
              <a:ext uri="{28A0092B-C50C-407E-A947-70E740481C1C}">
                <a14:useLocalDpi xmlns:a14="http://schemas.microsoft.com/office/drawing/2010/main" val="0"/>
              </a:ext>
            </a:extLst>
          </a:blip>
          <a:srcRect r="44566"/>
          <a:stretch/>
        </p:blipFill>
        <p:spPr>
          <a:xfrm>
            <a:off x="139804" y="835296"/>
            <a:ext cx="8384955" cy="5471139"/>
          </a:xfrm>
          <a:prstGeom prst="rect">
            <a:avLst/>
          </a:prstGeom>
        </p:spPr>
      </p:pic>
      <p:pic>
        <p:nvPicPr>
          <p:cNvPr id="8" name="Picture 7">
            <a:extLst>
              <a:ext uri="{FF2B5EF4-FFF2-40B4-BE49-F238E27FC236}">
                <a16:creationId xmlns:a16="http://schemas.microsoft.com/office/drawing/2014/main" id="{F62F3752-EB77-93E8-48DE-AB02069DE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9" y="835296"/>
            <a:ext cx="6840757" cy="5471139"/>
          </a:xfrm>
          <a:prstGeom prst="rect">
            <a:avLst/>
          </a:prstGeom>
        </p:spPr>
      </p:pic>
    </p:spTree>
    <p:extLst>
      <p:ext uri="{BB962C8B-B14F-4D97-AF65-F5344CB8AC3E}">
        <p14:creationId xmlns:p14="http://schemas.microsoft.com/office/powerpoint/2010/main" val="18942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61567-42E0-0A6D-1BD6-3E0AE98F22E0}"/>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Implications</a:t>
            </a:r>
          </a:p>
        </p:txBody>
      </p:sp>
      <p:sp>
        <p:nvSpPr>
          <p:cNvPr id="3" name="TextBox 2">
            <a:extLst>
              <a:ext uri="{FF2B5EF4-FFF2-40B4-BE49-F238E27FC236}">
                <a16:creationId xmlns:a16="http://schemas.microsoft.com/office/drawing/2014/main" id="{9DE7AD7B-1777-F512-75A0-EF193A088527}"/>
              </a:ext>
            </a:extLst>
          </p:cNvPr>
          <p:cNvSpPr txBox="1"/>
          <p:nvPr/>
        </p:nvSpPr>
        <p:spPr>
          <a:xfrm>
            <a:off x="122548" y="1206631"/>
            <a:ext cx="7903852" cy="954107"/>
          </a:xfrm>
          <a:prstGeom prst="rect">
            <a:avLst/>
          </a:prstGeom>
          <a:noFill/>
        </p:spPr>
        <p:txBody>
          <a:bodyPr wrap="square" rtlCol="0">
            <a:spAutoFit/>
          </a:bodyPr>
          <a:lstStyle/>
          <a:p>
            <a:r>
              <a:rPr lang="en-US" sz="2800" dirty="0">
                <a:latin typeface="Myriad Pro" panose="020B0503030403020204"/>
              </a:rPr>
              <a:t>Change of geodynamic setting</a:t>
            </a:r>
            <a:r>
              <a:rPr lang="it-IT" sz="2800" dirty="0">
                <a:latin typeface="Myriad Pro" panose="020B0503030403020204"/>
              </a:rPr>
              <a:t>? </a:t>
            </a:r>
          </a:p>
          <a:p>
            <a:r>
              <a:rPr lang="it-IT" sz="2800" dirty="0">
                <a:latin typeface="Myriad Pro" panose="020B0503030403020204"/>
              </a:rPr>
              <a:t>Or efficiency/frequency of the same process?</a:t>
            </a:r>
            <a:endParaRPr lang="en-US" sz="2800" dirty="0">
              <a:latin typeface="Myriad Pro" panose="020B0503030403020204"/>
            </a:endParaRPr>
          </a:p>
        </p:txBody>
      </p:sp>
      <p:sp>
        <p:nvSpPr>
          <p:cNvPr id="4" name="TextBox 3">
            <a:extLst>
              <a:ext uri="{FF2B5EF4-FFF2-40B4-BE49-F238E27FC236}">
                <a16:creationId xmlns:a16="http://schemas.microsoft.com/office/drawing/2014/main" id="{6646D9E6-D1C0-F4AE-965C-B633C4CFC9A5}"/>
              </a:ext>
            </a:extLst>
          </p:cNvPr>
          <p:cNvSpPr txBox="1"/>
          <p:nvPr/>
        </p:nvSpPr>
        <p:spPr>
          <a:xfrm>
            <a:off x="703869" y="2739157"/>
            <a:ext cx="3637534" cy="1938992"/>
          </a:xfrm>
          <a:prstGeom prst="rect">
            <a:avLst/>
          </a:prstGeom>
          <a:noFill/>
        </p:spPr>
        <p:txBody>
          <a:bodyPr wrap="none" rtlCol="0">
            <a:spAutoFit/>
          </a:bodyPr>
          <a:lstStyle/>
          <a:p>
            <a:r>
              <a:rPr lang="it-IT" sz="2400" dirty="0">
                <a:latin typeface="Myriad Pro" panose="020B0503030403020204"/>
              </a:rPr>
              <a:t>Ongoing study:</a:t>
            </a:r>
            <a:br>
              <a:rPr lang="it-IT" sz="2400" dirty="0">
                <a:latin typeface="Myriad Pro" panose="020B0503030403020204"/>
              </a:rPr>
            </a:br>
            <a:endParaRPr lang="it-IT" sz="2400" dirty="0">
              <a:latin typeface="Myriad Pro" panose="020B0503030403020204"/>
            </a:endParaRPr>
          </a:p>
          <a:p>
            <a:pPr marL="285750" indent="-285750">
              <a:buFont typeface="Arial" panose="020B0604020202020204" pitchFamily="34" charset="0"/>
              <a:buChar char="•"/>
            </a:pPr>
            <a:r>
              <a:rPr lang="it-IT" sz="2400" dirty="0">
                <a:latin typeface="Myriad Pro" panose="020B0503030403020204"/>
              </a:rPr>
              <a:t>Hf isotopes in zircons</a:t>
            </a:r>
          </a:p>
          <a:p>
            <a:pPr marL="285750" indent="-285750">
              <a:buFont typeface="Arial" panose="020B0604020202020204" pitchFamily="34" charset="0"/>
              <a:buChar char="•"/>
            </a:pPr>
            <a:r>
              <a:rPr lang="it-IT" sz="2400" dirty="0">
                <a:latin typeface="Myriad Pro" panose="020B0503030403020204"/>
              </a:rPr>
              <a:t>B isotopes </a:t>
            </a:r>
          </a:p>
          <a:p>
            <a:pPr marL="285750" indent="-285750">
              <a:buFont typeface="Arial" panose="020B0604020202020204" pitchFamily="34" charset="0"/>
              <a:buChar char="•"/>
            </a:pPr>
            <a:r>
              <a:rPr lang="it-IT" sz="2400" dirty="0">
                <a:latin typeface="Myriad Pro" panose="020B0503030403020204"/>
              </a:rPr>
              <a:t>REE and trace elements</a:t>
            </a:r>
            <a:endParaRPr lang="en-US" sz="2400" dirty="0">
              <a:latin typeface="Myriad Pro" panose="020B0503030403020204"/>
            </a:endParaRPr>
          </a:p>
        </p:txBody>
      </p:sp>
      <p:pic>
        <p:nvPicPr>
          <p:cNvPr id="7" name="Picture 6" descr="Graphical user interface&#10;&#10;Description automatically generated">
            <a:extLst>
              <a:ext uri="{FF2B5EF4-FFF2-40B4-BE49-F238E27FC236}">
                <a16:creationId xmlns:a16="http://schemas.microsoft.com/office/drawing/2014/main" id="{88C5160D-5288-4EDA-3593-CE8DE0C7550D}"/>
              </a:ext>
            </a:extLst>
          </p:cNvPr>
          <p:cNvPicPr>
            <a:picLocks noChangeAspect="1"/>
          </p:cNvPicPr>
          <p:nvPr/>
        </p:nvPicPr>
        <p:blipFill rotWithShape="1">
          <a:blip r:embed="rId3">
            <a:extLst>
              <a:ext uri="{28A0092B-C50C-407E-A947-70E740481C1C}">
                <a14:useLocalDpi xmlns:a14="http://schemas.microsoft.com/office/drawing/2010/main" val="0"/>
              </a:ext>
            </a:extLst>
          </a:blip>
          <a:srcRect l="80287" t="45387" r="1655" b="17717"/>
          <a:stretch/>
        </p:blipFill>
        <p:spPr>
          <a:xfrm>
            <a:off x="7600645" y="883454"/>
            <a:ext cx="3183118" cy="2352454"/>
          </a:xfrm>
          <a:prstGeom prst="rect">
            <a:avLst/>
          </a:prstGeom>
          <a:ln w="19050">
            <a:solidFill>
              <a:schemeClr val="tx1"/>
            </a:solidFill>
          </a:ln>
        </p:spPr>
      </p:pic>
      <p:pic>
        <p:nvPicPr>
          <p:cNvPr id="8" name="Picture 2">
            <a:extLst>
              <a:ext uri="{FF2B5EF4-FFF2-40B4-BE49-F238E27FC236}">
                <a16:creationId xmlns:a16="http://schemas.microsoft.com/office/drawing/2014/main" id="{0FD60C96-9707-5FC3-3CE4-E11B90362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006" y="3635599"/>
            <a:ext cx="2327514" cy="3100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1CD468DF-E6D0-C55F-60AC-8141E8841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696" y="4825162"/>
            <a:ext cx="1910919" cy="1910919"/>
          </a:xfrm>
          <a:prstGeom prst="rect">
            <a:avLst/>
          </a:prstGeom>
        </p:spPr>
      </p:pic>
    </p:spTree>
    <p:extLst>
      <p:ext uri="{BB962C8B-B14F-4D97-AF65-F5344CB8AC3E}">
        <p14:creationId xmlns:p14="http://schemas.microsoft.com/office/powerpoint/2010/main" val="219353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7360B6-2CC1-504E-5DC2-DAC5A20E5E32}"/>
              </a:ext>
            </a:extLst>
          </p:cNvPr>
          <p:cNvSpPr txBox="1"/>
          <p:nvPr/>
        </p:nvSpPr>
        <p:spPr>
          <a:xfrm>
            <a:off x="0" y="-5091"/>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rPr>
              <a:t>What are </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TTG</a:t>
            </a:r>
            <a:r>
              <a:rPr lang="en-GB"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rPr>
              <a:t>s</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endParaRPr lang="en-US"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05EDC74-4721-E336-55D7-7D647D74E044}"/>
              </a:ext>
            </a:extLst>
          </p:cNvPr>
          <p:cNvSpPr txBox="1"/>
          <p:nvPr/>
        </p:nvSpPr>
        <p:spPr>
          <a:xfrm>
            <a:off x="50104" y="6203819"/>
            <a:ext cx="12091792" cy="436338"/>
          </a:xfrm>
          <a:prstGeom prst="rect">
            <a:avLst/>
          </a:prstGeom>
          <a:solidFill>
            <a:schemeClr val="bg2"/>
          </a:solidFill>
        </p:spPr>
        <p:txBody>
          <a:bodyPr wrap="square">
            <a:spAutoFit/>
          </a:bodyPr>
          <a:lstStyle/>
          <a:p>
            <a:pPr algn="just">
              <a:lnSpc>
                <a:spcPct val="107000"/>
              </a:lnSpc>
              <a:spcAft>
                <a:spcPts val="800"/>
              </a:spcAft>
            </a:pPr>
            <a:r>
              <a:rPr lang="en-GB" sz="2200" dirty="0">
                <a:solidFill>
                  <a:srgbClr val="2E2E2E"/>
                </a:solidFill>
                <a:latin typeface="Myriad Pro" panose="020B0503030403020204" pitchFamily="34" charset="0"/>
              </a:rPr>
              <a:t>Their initial radiogenic isotope composition is a function of age and P/D ratio of the source rocks</a:t>
            </a:r>
            <a:endParaRPr lang="en-US" sz="2200" dirty="0"/>
          </a:p>
        </p:txBody>
      </p:sp>
      <p:grpSp>
        <p:nvGrpSpPr>
          <p:cNvPr id="5" name="Group 4">
            <a:extLst>
              <a:ext uri="{FF2B5EF4-FFF2-40B4-BE49-F238E27FC236}">
                <a16:creationId xmlns:a16="http://schemas.microsoft.com/office/drawing/2014/main" id="{2C3B5EDE-AC36-42AF-E19B-5D4074F71B21}"/>
              </a:ext>
            </a:extLst>
          </p:cNvPr>
          <p:cNvGrpSpPr/>
          <p:nvPr/>
        </p:nvGrpSpPr>
        <p:grpSpPr>
          <a:xfrm>
            <a:off x="735329" y="826717"/>
            <a:ext cx="11051663" cy="5162603"/>
            <a:chOff x="735329" y="402041"/>
            <a:chExt cx="11151871" cy="5587280"/>
          </a:xfrm>
        </p:grpSpPr>
        <p:pic>
          <p:nvPicPr>
            <p:cNvPr id="1026" name="Picture 2" descr="SPINEL LHERZOLITE Here's a sample of mantle rock. This spinel lherzolite is  a xenolith nodule in basalt lava that was erupted from the Mt. Leura  Volcano in Victoria, Australia. The rock was plucked from deep wall rocks  during the ascent of basaltic magma ...">
              <a:extLst>
                <a:ext uri="{FF2B5EF4-FFF2-40B4-BE49-F238E27FC236}">
                  <a16:creationId xmlns:a16="http://schemas.microsoft.com/office/drawing/2014/main" id="{EFAD92FC-6818-80AB-5974-D48671B75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02" t="31858" r="20617" b="23771"/>
            <a:stretch/>
          </p:blipFill>
          <p:spPr bwMode="auto">
            <a:xfrm>
              <a:off x="4198780" y="4420013"/>
              <a:ext cx="3322159" cy="1569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rnet Amphibolite, Southern Norway | rmk2112 | Flickr">
              <a:extLst>
                <a:ext uri="{FF2B5EF4-FFF2-40B4-BE49-F238E27FC236}">
                  <a16:creationId xmlns:a16="http://schemas.microsoft.com/office/drawing/2014/main" id="{DC346BC6-1A00-A37D-DFA6-803ABFBD3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61" t="32500" r="23364" b="24334"/>
            <a:stretch/>
          </p:blipFill>
          <p:spPr bwMode="auto">
            <a:xfrm>
              <a:off x="4198780" y="2410340"/>
              <a:ext cx="3322159" cy="1557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09AEA0-AC43-D316-C663-D7A0A073E54B}"/>
                </a:ext>
              </a:extLst>
            </p:cNvPr>
            <p:cNvPicPr>
              <a:picLocks noChangeAspect="1"/>
            </p:cNvPicPr>
            <p:nvPr/>
          </p:nvPicPr>
          <p:blipFill rotWithShape="1">
            <a:blip r:embed="rId5"/>
            <a:srcRect l="81937" t="66994" r="5969" b="18967"/>
            <a:stretch/>
          </p:blipFill>
          <p:spPr>
            <a:xfrm>
              <a:off x="4198780" y="402041"/>
              <a:ext cx="3322159" cy="1557878"/>
            </a:xfrm>
            <a:prstGeom prst="rect">
              <a:avLst/>
            </a:prstGeom>
          </p:spPr>
        </p:pic>
        <p:cxnSp>
          <p:nvCxnSpPr>
            <p:cNvPr id="9" name="Straight Arrow Connector 8">
              <a:extLst>
                <a:ext uri="{FF2B5EF4-FFF2-40B4-BE49-F238E27FC236}">
                  <a16:creationId xmlns:a16="http://schemas.microsoft.com/office/drawing/2014/main" id="{A3DC4E17-2AFF-B819-F045-2D43BC6E79CB}"/>
                </a:ext>
              </a:extLst>
            </p:cNvPr>
            <p:cNvCxnSpPr>
              <a:cxnSpLocks/>
              <a:stCxn id="1026" idx="0"/>
              <a:endCxn id="1028" idx="2"/>
            </p:cNvCxnSpPr>
            <p:nvPr/>
          </p:nvCxnSpPr>
          <p:spPr>
            <a:xfrm flipV="1">
              <a:off x="5859860" y="3968218"/>
              <a:ext cx="0" cy="451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40DCF0-0E3F-3A7D-569C-F0EF0A2F9BE0}"/>
                </a:ext>
              </a:extLst>
            </p:cNvPr>
            <p:cNvCxnSpPr>
              <a:cxnSpLocks/>
              <a:stCxn id="1028" idx="0"/>
              <a:endCxn id="7" idx="2"/>
            </p:cNvCxnSpPr>
            <p:nvPr/>
          </p:nvCxnSpPr>
          <p:spPr>
            <a:xfrm flipV="1">
              <a:off x="5859860" y="1959919"/>
              <a:ext cx="0" cy="4504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3D8396-6030-D299-6164-7E2A521365C7}"/>
                </a:ext>
              </a:extLst>
            </p:cNvPr>
            <p:cNvSpPr txBox="1"/>
            <p:nvPr/>
          </p:nvSpPr>
          <p:spPr>
            <a:xfrm>
              <a:off x="6570232" y="3942924"/>
              <a:ext cx="3260508" cy="461665"/>
            </a:xfrm>
            <a:prstGeom prst="rect">
              <a:avLst/>
            </a:prstGeom>
            <a:noFill/>
          </p:spPr>
          <p:txBody>
            <a:bodyPr wrap="none" rtlCol="0">
              <a:spAutoFit/>
            </a:bodyPr>
            <a:lstStyle/>
            <a:p>
              <a:r>
                <a:rPr lang="it-IT" sz="2400" dirty="0">
                  <a:latin typeface="Myriad Pro" panose="020B0503030403020204"/>
                </a:rPr>
                <a:t>Stage 1 partial melting</a:t>
              </a:r>
              <a:endParaRPr lang="en-US" sz="2400" dirty="0">
                <a:latin typeface="Myriad Pro" panose="020B0503030403020204"/>
              </a:endParaRPr>
            </a:p>
          </p:txBody>
        </p:sp>
        <p:sp>
          <p:nvSpPr>
            <p:cNvPr id="21" name="TextBox 20">
              <a:extLst>
                <a:ext uri="{FF2B5EF4-FFF2-40B4-BE49-F238E27FC236}">
                  <a16:creationId xmlns:a16="http://schemas.microsoft.com/office/drawing/2014/main" id="{0D28FE46-24F0-E7A7-9732-A79CF813CD1B}"/>
                </a:ext>
              </a:extLst>
            </p:cNvPr>
            <p:cNvSpPr txBox="1"/>
            <p:nvPr/>
          </p:nvSpPr>
          <p:spPr>
            <a:xfrm>
              <a:off x="6570232" y="1942027"/>
              <a:ext cx="3260508" cy="461665"/>
            </a:xfrm>
            <a:prstGeom prst="rect">
              <a:avLst/>
            </a:prstGeom>
            <a:noFill/>
          </p:spPr>
          <p:txBody>
            <a:bodyPr wrap="none" rtlCol="0">
              <a:spAutoFit/>
            </a:bodyPr>
            <a:lstStyle/>
            <a:p>
              <a:r>
                <a:rPr lang="it-IT" sz="2400" dirty="0">
                  <a:latin typeface="Myriad Pro" panose="020B0503030403020204"/>
                </a:rPr>
                <a:t>Stage 2 partial melting</a:t>
              </a:r>
              <a:endParaRPr lang="en-US" sz="2400" dirty="0">
                <a:latin typeface="Myriad Pro" panose="020B0503030403020204"/>
              </a:endParaRPr>
            </a:p>
          </p:txBody>
        </p:sp>
        <p:sp>
          <p:nvSpPr>
            <p:cNvPr id="22" name="TextBox 21">
              <a:extLst>
                <a:ext uri="{FF2B5EF4-FFF2-40B4-BE49-F238E27FC236}">
                  <a16:creationId xmlns:a16="http://schemas.microsoft.com/office/drawing/2014/main" id="{ADF14FE8-7F2A-8F78-E821-62EC6D26D167}"/>
                </a:ext>
              </a:extLst>
            </p:cNvPr>
            <p:cNvSpPr txBox="1"/>
            <p:nvPr/>
          </p:nvSpPr>
          <p:spPr>
            <a:xfrm>
              <a:off x="735329" y="4921490"/>
              <a:ext cx="2700355" cy="461665"/>
            </a:xfrm>
            <a:prstGeom prst="rect">
              <a:avLst/>
            </a:prstGeom>
            <a:noFill/>
          </p:spPr>
          <p:txBody>
            <a:bodyPr wrap="none" rtlCol="0">
              <a:spAutoFit/>
            </a:bodyPr>
            <a:lstStyle/>
            <a:p>
              <a:r>
                <a:rPr lang="it-IT" sz="2400" dirty="0">
                  <a:latin typeface="Myriad Pro" panose="020B0503030403020204"/>
                </a:rPr>
                <a:t>Peridotite (mantle)</a:t>
              </a:r>
              <a:endParaRPr lang="en-US" sz="2400" dirty="0">
                <a:latin typeface="Myriad Pro" panose="020B0503030403020204"/>
              </a:endParaRPr>
            </a:p>
          </p:txBody>
        </p:sp>
        <p:sp>
          <p:nvSpPr>
            <p:cNvPr id="23" name="TextBox 22">
              <a:extLst>
                <a:ext uri="{FF2B5EF4-FFF2-40B4-BE49-F238E27FC236}">
                  <a16:creationId xmlns:a16="http://schemas.microsoft.com/office/drawing/2014/main" id="{E5FE6FFA-903A-E4AC-C15C-4E20741690CD}"/>
                </a:ext>
              </a:extLst>
            </p:cNvPr>
            <p:cNvSpPr txBox="1"/>
            <p:nvPr/>
          </p:nvSpPr>
          <p:spPr>
            <a:xfrm>
              <a:off x="735329" y="2891790"/>
              <a:ext cx="2783904" cy="461665"/>
            </a:xfrm>
            <a:prstGeom prst="rect">
              <a:avLst/>
            </a:prstGeom>
            <a:noFill/>
          </p:spPr>
          <p:txBody>
            <a:bodyPr wrap="none" rtlCol="0">
              <a:spAutoFit/>
            </a:bodyPr>
            <a:lstStyle/>
            <a:p>
              <a:r>
                <a:rPr lang="it-IT" sz="2400" dirty="0">
                  <a:latin typeface="Myriad Pro" panose="020B0503030403020204"/>
                </a:rPr>
                <a:t>Amphibolite (crust)</a:t>
              </a:r>
              <a:endParaRPr lang="en-US" sz="2400" dirty="0">
                <a:latin typeface="Myriad Pro" panose="020B0503030403020204"/>
              </a:endParaRPr>
            </a:p>
          </p:txBody>
        </p:sp>
        <p:sp>
          <p:nvSpPr>
            <p:cNvPr id="24" name="TextBox 23">
              <a:extLst>
                <a:ext uri="{FF2B5EF4-FFF2-40B4-BE49-F238E27FC236}">
                  <a16:creationId xmlns:a16="http://schemas.microsoft.com/office/drawing/2014/main" id="{5B108E0E-2B29-E971-9EE7-7598D4211DC8}"/>
                </a:ext>
              </a:extLst>
            </p:cNvPr>
            <p:cNvSpPr txBox="1"/>
            <p:nvPr/>
          </p:nvSpPr>
          <p:spPr>
            <a:xfrm>
              <a:off x="2723630" y="950147"/>
              <a:ext cx="712054" cy="461665"/>
            </a:xfrm>
            <a:prstGeom prst="rect">
              <a:avLst/>
            </a:prstGeom>
            <a:noFill/>
          </p:spPr>
          <p:txBody>
            <a:bodyPr wrap="none" rtlCol="0">
              <a:spAutoFit/>
            </a:bodyPr>
            <a:lstStyle/>
            <a:p>
              <a:r>
                <a:rPr lang="it-IT" sz="2400" dirty="0">
                  <a:latin typeface="Myriad Pro" panose="020B0503030403020204"/>
                </a:rPr>
                <a:t>TTG</a:t>
              </a:r>
              <a:endParaRPr lang="en-US" sz="2400" dirty="0">
                <a:latin typeface="Myriad Pro" panose="020B0503030403020204"/>
              </a:endParaRPr>
            </a:p>
          </p:txBody>
        </p:sp>
        <p:sp>
          <p:nvSpPr>
            <p:cNvPr id="2" name="Right Brace 1">
              <a:extLst>
                <a:ext uri="{FF2B5EF4-FFF2-40B4-BE49-F238E27FC236}">
                  <a16:creationId xmlns:a16="http://schemas.microsoft.com/office/drawing/2014/main" id="{D4A14BB9-8E14-033A-7006-9D5EADC679EA}"/>
                </a:ext>
              </a:extLst>
            </p:cNvPr>
            <p:cNvSpPr/>
            <p:nvPr/>
          </p:nvSpPr>
          <p:spPr>
            <a:xfrm>
              <a:off x="9820405" y="2331947"/>
              <a:ext cx="155447" cy="1682020"/>
            </a:xfrm>
            <a:prstGeom prst="rightBrace">
              <a:avLst/>
            </a:prstGeom>
            <a:ln w="28575">
              <a:solidFill>
                <a:schemeClr val="tx1"/>
              </a:solidFill>
              <a:extLst>
                <a:ext uri="{C807C97D-BFC1-408E-A445-0C87EB9F89A2}">
                  <ask:lineSketchStyleProps xmlns:ask="http://schemas.microsoft.com/office/drawing/2018/sketchyshapes" sd="3901520005">
                    <a:custGeom>
                      <a:avLst/>
                      <a:gdLst>
                        <a:gd name="connsiteX0" fmla="*/ 0 w 155447"/>
                        <a:gd name="connsiteY0" fmla="*/ 0 h 1682020"/>
                        <a:gd name="connsiteX1" fmla="*/ 77724 w 155447"/>
                        <a:gd name="connsiteY1" fmla="*/ 12953 h 1682020"/>
                        <a:gd name="connsiteX2" fmla="*/ 77724 w 155447"/>
                        <a:gd name="connsiteY2" fmla="*/ 828057 h 1682020"/>
                        <a:gd name="connsiteX3" fmla="*/ 155448 w 155447"/>
                        <a:gd name="connsiteY3" fmla="*/ 841010 h 1682020"/>
                        <a:gd name="connsiteX4" fmla="*/ 77724 w 155447"/>
                        <a:gd name="connsiteY4" fmla="*/ 853963 h 1682020"/>
                        <a:gd name="connsiteX5" fmla="*/ 77724 w 155447"/>
                        <a:gd name="connsiteY5" fmla="*/ 1669067 h 1682020"/>
                        <a:gd name="connsiteX6" fmla="*/ 0 w 155447"/>
                        <a:gd name="connsiteY6" fmla="*/ 1682020 h 1682020"/>
                        <a:gd name="connsiteX7" fmla="*/ 0 w 155447"/>
                        <a:gd name="connsiteY7" fmla="*/ 0 h 1682020"/>
                        <a:gd name="connsiteX0" fmla="*/ 0 w 155447"/>
                        <a:gd name="connsiteY0" fmla="*/ 0 h 1682020"/>
                        <a:gd name="connsiteX1" fmla="*/ 77724 w 155447"/>
                        <a:gd name="connsiteY1" fmla="*/ 12953 h 1682020"/>
                        <a:gd name="connsiteX2" fmla="*/ 77724 w 155447"/>
                        <a:gd name="connsiteY2" fmla="*/ 828057 h 1682020"/>
                        <a:gd name="connsiteX3" fmla="*/ 155448 w 155447"/>
                        <a:gd name="connsiteY3" fmla="*/ 841010 h 1682020"/>
                        <a:gd name="connsiteX4" fmla="*/ 77724 w 155447"/>
                        <a:gd name="connsiteY4" fmla="*/ 853963 h 1682020"/>
                        <a:gd name="connsiteX5" fmla="*/ 77724 w 155447"/>
                        <a:gd name="connsiteY5" fmla="*/ 1669067 h 1682020"/>
                        <a:gd name="connsiteX6" fmla="*/ 0 w 155447"/>
                        <a:gd name="connsiteY6" fmla="*/ 1682020 h 168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47" h="1682020" stroke="0" extrusionOk="0">
                          <a:moveTo>
                            <a:pt x="0" y="0"/>
                          </a:moveTo>
                          <a:cubicBezTo>
                            <a:pt x="43401" y="-773"/>
                            <a:pt x="77773" y="5684"/>
                            <a:pt x="77724" y="12953"/>
                          </a:cubicBezTo>
                          <a:cubicBezTo>
                            <a:pt x="118508" y="298740"/>
                            <a:pt x="141396" y="436596"/>
                            <a:pt x="77724" y="828057"/>
                          </a:cubicBezTo>
                          <a:cubicBezTo>
                            <a:pt x="78467" y="834901"/>
                            <a:pt x="112458" y="843031"/>
                            <a:pt x="155448" y="841010"/>
                          </a:cubicBezTo>
                          <a:cubicBezTo>
                            <a:pt x="111339" y="840842"/>
                            <a:pt x="77256" y="846533"/>
                            <a:pt x="77724" y="853963"/>
                          </a:cubicBezTo>
                          <a:cubicBezTo>
                            <a:pt x="86465" y="1036316"/>
                            <a:pt x="65152" y="1518392"/>
                            <a:pt x="77724" y="1669067"/>
                          </a:cubicBezTo>
                          <a:cubicBezTo>
                            <a:pt x="80258" y="1677313"/>
                            <a:pt x="39387" y="1686858"/>
                            <a:pt x="0" y="1682020"/>
                          </a:cubicBezTo>
                          <a:cubicBezTo>
                            <a:pt x="-145645" y="1208961"/>
                            <a:pt x="-117630" y="513916"/>
                            <a:pt x="0" y="0"/>
                          </a:cubicBezTo>
                          <a:close/>
                        </a:path>
                        <a:path w="155447" h="1682020" fill="none" extrusionOk="0">
                          <a:moveTo>
                            <a:pt x="0" y="0"/>
                          </a:moveTo>
                          <a:cubicBezTo>
                            <a:pt x="42581" y="7"/>
                            <a:pt x="77619" y="6704"/>
                            <a:pt x="77724" y="12953"/>
                          </a:cubicBezTo>
                          <a:cubicBezTo>
                            <a:pt x="11959" y="284980"/>
                            <a:pt x="85001" y="740070"/>
                            <a:pt x="77724" y="828057"/>
                          </a:cubicBezTo>
                          <a:cubicBezTo>
                            <a:pt x="82144" y="831463"/>
                            <a:pt x="116199" y="837950"/>
                            <a:pt x="155448" y="841010"/>
                          </a:cubicBezTo>
                          <a:cubicBezTo>
                            <a:pt x="113581" y="840936"/>
                            <a:pt x="78319" y="847053"/>
                            <a:pt x="77724" y="853963"/>
                          </a:cubicBezTo>
                          <a:cubicBezTo>
                            <a:pt x="45899" y="1121956"/>
                            <a:pt x="132176" y="1466403"/>
                            <a:pt x="77724" y="1669067"/>
                          </a:cubicBezTo>
                          <a:cubicBezTo>
                            <a:pt x="77673" y="1677998"/>
                            <a:pt x="44001" y="1677277"/>
                            <a:pt x="0" y="16820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36A5482-57F5-F792-1DB4-5A0B6C2BA65A}"/>
                </a:ext>
              </a:extLst>
            </p:cNvPr>
            <p:cNvSpPr txBox="1"/>
            <p:nvPr/>
          </p:nvSpPr>
          <p:spPr>
            <a:xfrm>
              <a:off x="9975852" y="2757458"/>
              <a:ext cx="1911348" cy="830997"/>
            </a:xfrm>
            <a:prstGeom prst="rect">
              <a:avLst/>
            </a:prstGeom>
            <a:noFill/>
          </p:spPr>
          <p:txBody>
            <a:bodyPr wrap="square" rtlCol="0">
              <a:spAutoFit/>
            </a:bodyPr>
            <a:lstStyle/>
            <a:p>
              <a:r>
                <a:rPr lang="en-US" sz="2400" dirty="0">
                  <a:latin typeface="Myriad Pro" panose="020B0503030403020204"/>
                </a:rPr>
                <a:t>Age of the source</a:t>
              </a:r>
            </a:p>
          </p:txBody>
        </p:sp>
      </p:grpSp>
    </p:spTree>
    <p:extLst>
      <p:ext uri="{BB962C8B-B14F-4D97-AF65-F5344CB8AC3E}">
        <p14:creationId xmlns:p14="http://schemas.microsoft.com/office/powerpoint/2010/main" val="204225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65DB69-FF0F-CD02-6C44-3ADDA027B485}"/>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Radiogenic isotopes (Rb</a:t>
            </a:r>
            <a:r>
              <a:rPr lang="it-IT"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Sr and Lu-Hf)</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2F3B36C-E5F7-4E00-F888-292EA26F350A}"/>
              </a:ext>
            </a:extLst>
          </p:cNvPr>
          <p:cNvSpPr txBox="1"/>
          <p:nvPr/>
        </p:nvSpPr>
        <p:spPr>
          <a:xfrm>
            <a:off x="8159898" y="3851570"/>
            <a:ext cx="3014133" cy="1200329"/>
          </a:xfrm>
          <a:prstGeom prst="rect">
            <a:avLst/>
          </a:prstGeom>
          <a:noFill/>
        </p:spPr>
        <p:txBody>
          <a:bodyPr wrap="square" rtlCol="0">
            <a:spAutoFit/>
          </a:bodyPr>
          <a:lstStyle/>
          <a:p>
            <a:r>
              <a:rPr lang="en-US" dirty="0"/>
              <a:t>Link with pending questions</a:t>
            </a:r>
          </a:p>
          <a:p>
            <a:endParaRPr lang="en-US" dirty="0"/>
          </a:p>
          <a:p>
            <a:endParaRPr lang="en-US" dirty="0"/>
          </a:p>
          <a:p>
            <a:r>
              <a:rPr lang="en-US" dirty="0"/>
              <a:t>crust mantle plots (simple)</a:t>
            </a:r>
          </a:p>
        </p:txBody>
      </p:sp>
      <p:sp>
        <p:nvSpPr>
          <p:cNvPr id="6" name="TextBox 5">
            <a:extLst>
              <a:ext uri="{FF2B5EF4-FFF2-40B4-BE49-F238E27FC236}">
                <a16:creationId xmlns:a16="http://schemas.microsoft.com/office/drawing/2014/main" id="{56B15B5A-1613-3C71-61E1-63D457234052}"/>
              </a:ext>
            </a:extLst>
          </p:cNvPr>
          <p:cNvSpPr txBox="1"/>
          <p:nvPr/>
        </p:nvSpPr>
        <p:spPr>
          <a:xfrm>
            <a:off x="8466768" y="1108466"/>
            <a:ext cx="3742012" cy="923330"/>
          </a:xfrm>
          <a:prstGeom prst="rect">
            <a:avLst/>
          </a:prstGeom>
          <a:noFill/>
        </p:spPr>
        <p:txBody>
          <a:bodyPr wrap="square">
            <a:spAutoFit/>
          </a:bodyPr>
          <a:lstStyle/>
          <a:p>
            <a:pPr marL="285750" indent="-285750" algn="l">
              <a:buFont typeface="Arial" panose="020B0604020202020204" pitchFamily="34" charset="0"/>
              <a:buChar char="•"/>
            </a:pPr>
            <a:r>
              <a:rPr lang="en-GB" b="0" i="0" dirty="0">
                <a:solidFill>
                  <a:srgbClr val="505050"/>
                </a:solidFill>
                <a:effectLst/>
                <a:latin typeface="NexusSerif"/>
              </a:rPr>
              <a:t>The source of TTG magmas</a:t>
            </a:r>
          </a:p>
          <a:p>
            <a:pPr marL="285750" indent="-285750">
              <a:buFont typeface="Arial" panose="020B0604020202020204" pitchFamily="34" charset="0"/>
              <a:buChar char="•"/>
            </a:pPr>
            <a:r>
              <a:rPr lang="en-GB" dirty="0">
                <a:solidFill>
                  <a:srgbClr val="505050"/>
                </a:solidFill>
                <a:latin typeface="NexusSerif"/>
              </a:rPr>
              <a:t>C</a:t>
            </a:r>
            <a:r>
              <a:rPr lang="en-GB" b="0" i="0" dirty="0">
                <a:solidFill>
                  <a:srgbClr val="505050"/>
                </a:solidFill>
                <a:effectLst/>
                <a:latin typeface="NexusSerif"/>
              </a:rPr>
              <a:t>rustal residence</a:t>
            </a:r>
            <a:r>
              <a:rPr lang="en-GB" dirty="0">
                <a:solidFill>
                  <a:srgbClr val="505050"/>
                </a:solidFill>
                <a:latin typeface="NexusSerif"/>
              </a:rPr>
              <a:t> time for TTGs</a:t>
            </a:r>
            <a:endParaRPr lang="en-GB" b="0" i="0" dirty="0">
              <a:solidFill>
                <a:srgbClr val="505050"/>
              </a:solidFill>
              <a:effectLst/>
              <a:latin typeface="NexusSerif"/>
            </a:endParaRPr>
          </a:p>
          <a:p>
            <a:pPr algn="l"/>
            <a:endParaRPr lang="en-GB" b="0" i="0" dirty="0">
              <a:solidFill>
                <a:srgbClr val="505050"/>
              </a:solidFill>
              <a:effectLst/>
              <a:latin typeface="NexusSerif"/>
            </a:endParaRPr>
          </a:p>
        </p:txBody>
      </p:sp>
      <p:pic>
        <p:nvPicPr>
          <p:cNvPr id="10" name="Picture 9" descr="Chart, line chart&#10;&#10;Description automatically generated">
            <a:extLst>
              <a:ext uri="{FF2B5EF4-FFF2-40B4-BE49-F238E27FC236}">
                <a16:creationId xmlns:a16="http://schemas.microsoft.com/office/drawing/2014/main" id="{39CE6858-77DB-A9F2-1A5C-7B768BD3FDEB}"/>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08466"/>
            <a:ext cx="12192000" cy="5749534"/>
          </a:xfrm>
          <a:prstGeom prst="rect">
            <a:avLst/>
          </a:prstGeom>
        </p:spPr>
      </p:pic>
      <p:sp>
        <p:nvSpPr>
          <p:cNvPr id="7" name="TextBox 6">
            <a:extLst>
              <a:ext uri="{FF2B5EF4-FFF2-40B4-BE49-F238E27FC236}">
                <a16:creationId xmlns:a16="http://schemas.microsoft.com/office/drawing/2014/main" id="{492AFB74-C60F-0F89-2743-AA35A614EEAE}"/>
              </a:ext>
            </a:extLst>
          </p:cNvPr>
          <p:cNvSpPr txBox="1"/>
          <p:nvPr/>
        </p:nvSpPr>
        <p:spPr>
          <a:xfrm>
            <a:off x="7142628" y="731180"/>
            <a:ext cx="3803502" cy="523220"/>
          </a:xfrm>
          <a:prstGeom prst="rect">
            <a:avLst/>
          </a:prstGeom>
          <a:noFill/>
        </p:spPr>
        <p:txBody>
          <a:bodyPr wrap="square" rtlCol="0">
            <a:spAutoFit/>
          </a:bodyPr>
          <a:lstStyle/>
          <a:p>
            <a:r>
              <a:rPr lang="en-US" sz="2800" dirty="0"/>
              <a:t>Source</a:t>
            </a:r>
          </a:p>
        </p:txBody>
      </p:sp>
      <p:sp>
        <p:nvSpPr>
          <p:cNvPr id="8" name="TextBox 7">
            <a:extLst>
              <a:ext uri="{FF2B5EF4-FFF2-40B4-BE49-F238E27FC236}">
                <a16:creationId xmlns:a16="http://schemas.microsoft.com/office/drawing/2014/main" id="{88B9434A-A420-67D5-1E30-7E06F6938674}"/>
              </a:ext>
            </a:extLst>
          </p:cNvPr>
          <p:cNvSpPr txBox="1"/>
          <p:nvPr/>
        </p:nvSpPr>
        <p:spPr>
          <a:xfrm>
            <a:off x="5661212" y="1423130"/>
            <a:ext cx="941294" cy="461665"/>
          </a:xfrm>
          <a:prstGeom prst="rect">
            <a:avLst/>
          </a:prstGeom>
          <a:noFill/>
        </p:spPr>
        <p:txBody>
          <a:bodyPr wrap="square">
            <a:spAutoFit/>
          </a:bodyPr>
          <a:lstStyle/>
          <a:p>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Rb</a:t>
            </a:r>
            <a:r>
              <a:rPr lang="it-IT" sz="24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Sr </a:t>
            </a:r>
            <a:endParaRPr lang="en-US" sz="2400" dirty="0"/>
          </a:p>
        </p:txBody>
      </p:sp>
    </p:spTree>
    <p:extLst>
      <p:ext uri="{BB962C8B-B14F-4D97-AF65-F5344CB8AC3E}">
        <p14:creationId xmlns:p14="http://schemas.microsoft.com/office/powerpoint/2010/main" val="36459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line chart&#10;&#10;Description automatically generated">
            <a:extLst>
              <a:ext uri="{FF2B5EF4-FFF2-40B4-BE49-F238E27FC236}">
                <a16:creationId xmlns:a16="http://schemas.microsoft.com/office/drawing/2014/main" id="{30528470-A00C-302E-37F5-CFE31233C0C0}"/>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12449"/>
            <a:ext cx="12192000" cy="5749534"/>
          </a:xfrm>
          <a:prstGeom prst="rect">
            <a:avLst/>
          </a:prstGeom>
        </p:spPr>
      </p:pic>
      <p:pic>
        <p:nvPicPr>
          <p:cNvPr id="10" name="Picture 9" descr="Chart, line chart&#10;&#10;Description automatically generated">
            <a:extLst>
              <a:ext uri="{FF2B5EF4-FFF2-40B4-BE49-F238E27FC236}">
                <a16:creationId xmlns:a16="http://schemas.microsoft.com/office/drawing/2014/main" id="{39CE6858-77DB-A9F2-1A5C-7B768BD3FDEB}"/>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11179"/>
            <a:ext cx="12192000" cy="5749534"/>
          </a:xfrm>
          <a:prstGeom prst="rect">
            <a:avLst/>
          </a:prstGeom>
          <a:solidFill>
            <a:schemeClr val="accent1">
              <a:alpha val="30000"/>
            </a:schemeClr>
          </a:solidFill>
        </p:spPr>
      </p:pic>
      <p:sp>
        <p:nvSpPr>
          <p:cNvPr id="2" name="Rectangle 1">
            <a:extLst>
              <a:ext uri="{FF2B5EF4-FFF2-40B4-BE49-F238E27FC236}">
                <a16:creationId xmlns:a16="http://schemas.microsoft.com/office/drawing/2014/main" id="{CD0B2A28-C693-5416-E24D-93FA96B1932F}"/>
              </a:ext>
            </a:extLst>
          </p:cNvPr>
          <p:cNvSpPr/>
          <p:nvPr/>
        </p:nvSpPr>
        <p:spPr>
          <a:xfrm>
            <a:off x="7063740" y="1200150"/>
            <a:ext cx="3360420" cy="258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F3B36C-E5F7-4E00-F888-292EA26F350A}"/>
              </a:ext>
            </a:extLst>
          </p:cNvPr>
          <p:cNvSpPr txBox="1"/>
          <p:nvPr/>
        </p:nvSpPr>
        <p:spPr>
          <a:xfrm>
            <a:off x="8388498" y="1234100"/>
            <a:ext cx="4192122" cy="1200329"/>
          </a:xfrm>
          <a:prstGeom prst="rect">
            <a:avLst/>
          </a:prstGeom>
          <a:noFill/>
        </p:spPr>
        <p:txBody>
          <a:bodyPr wrap="square" rtlCol="0">
            <a:spAutoFit/>
          </a:bodyPr>
          <a:lstStyle/>
          <a:p>
            <a:r>
              <a:rPr lang="en-US" sz="2400" dirty="0">
                <a:latin typeface="Myriad Pro" panose="020B0503030403020204"/>
              </a:rPr>
              <a:t>Reworking </a:t>
            </a:r>
          </a:p>
          <a:p>
            <a:endParaRPr lang="en-US" sz="2400" dirty="0">
              <a:latin typeface="Myriad Pro" panose="020B0503030403020204"/>
            </a:endParaRPr>
          </a:p>
          <a:p>
            <a:r>
              <a:rPr lang="en-US" sz="2400" dirty="0">
                <a:latin typeface="Myriad Pro" panose="020B0503030403020204"/>
              </a:rPr>
              <a:t>Introducing juvenile source</a:t>
            </a:r>
          </a:p>
        </p:txBody>
      </p:sp>
      <p:cxnSp>
        <p:nvCxnSpPr>
          <p:cNvPr id="4" name="Straight Arrow Connector 3">
            <a:extLst>
              <a:ext uri="{FF2B5EF4-FFF2-40B4-BE49-F238E27FC236}">
                <a16:creationId xmlns:a16="http://schemas.microsoft.com/office/drawing/2014/main" id="{BD9E7EB0-4E61-9F22-6431-30EC228E305C}"/>
              </a:ext>
            </a:extLst>
          </p:cNvPr>
          <p:cNvCxnSpPr>
            <a:cxnSpLocks/>
          </p:cNvCxnSpPr>
          <p:nvPr/>
        </p:nvCxnSpPr>
        <p:spPr>
          <a:xfrm flipH="1" flipV="1">
            <a:off x="3006090" y="3509010"/>
            <a:ext cx="1360170" cy="1062990"/>
          </a:xfrm>
          <a:prstGeom prst="straightConnector1">
            <a:avLst/>
          </a:prstGeom>
          <a:ln w="76200">
            <a:solidFill>
              <a:srgbClr val="84ACE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9D241E-B796-7C0E-E61F-1E96CAAC5AC3}"/>
              </a:ext>
            </a:extLst>
          </p:cNvPr>
          <p:cNvCxnSpPr>
            <a:cxnSpLocks/>
          </p:cNvCxnSpPr>
          <p:nvPr/>
        </p:nvCxnSpPr>
        <p:spPr>
          <a:xfrm flipH="1">
            <a:off x="2297430" y="3851570"/>
            <a:ext cx="967619" cy="609024"/>
          </a:xfrm>
          <a:prstGeom prst="straightConnector1">
            <a:avLst/>
          </a:prstGeom>
          <a:ln w="76200">
            <a:solidFill>
              <a:srgbClr val="14799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184B48-244D-0E41-1DE2-FFE515AF8EBC}"/>
              </a:ext>
            </a:extLst>
          </p:cNvPr>
          <p:cNvCxnSpPr>
            <a:cxnSpLocks/>
          </p:cNvCxnSpPr>
          <p:nvPr/>
        </p:nvCxnSpPr>
        <p:spPr>
          <a:xfrm flipH="1" flipV="1">
            <a:off x="967619" y="2183130"/>
            <a:ext cx="697258" cy="4038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76EB49-C2AB-C053-CFB1-5D667A9A6C19}"/>
              </a:ext>
            </a:extLst>
          </p:cNvPr>
          <p:cNvCxnSpPr>
            <a:cxnSpLocks/>
          </p:cNvCxnSpPr>
          <p:nvPr/>
        </p:nvCxnSpPr>
        <p:spPr>
          <a:xfrm flipH="1">
            <a:off x="578999" y="2586990"/>
            <a:ext cx="777240" cy="457200"/>
          </a:xfrm>
          <a:prstGeom prst="straightConnector1">
            <a:avLst/>
          </a:prstGeom>
          <a:ln w="76200">
            <a:solidFill>
              <a:srgbClr val="F26E6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16C136-27BD-12EC-2F82-CD1C53197BE1}"/>
              </a:ext>
            </a:extLst>
          </p:cNvPr>
          <p:cNvCxnSpPr>
            <a:cxnSpLocks/>
          </p:cNvCxnSpPr>
          <p:nvPr/>
        </p:nvCxnSpPr>
        <p:spPr>
          <a:xfrm>
            <a:off x="7282469" y="1570131"/>
            <a:ext cx="1014984" cy="0"/>
          </a:xfrm>
          <a:prstGeom prst="straightConnector1">
            <a:avLst/>
          </a:prstGeom>
          <a:ln w="76200">
            <a:solidFill>
              <a:srgbClr val="84ACE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3413CD-2572-8489-776B-BDD026D54BFB}"/>
              </a:ext>
            </a:extLst>
          </p:cNvPr>
          <p:cNvCxnSpPr>
            <a:cxnSpLocks/>
          </p:cNvCxnSpPr>
          <p:nvPr/>
        </p:nvCxnSpPr>
        <p:spPr>
          <a:xfrm flipV="1">
            <a:off x="7282469" y="2240106"/>
            <a:ext cx="1014984" cy="16048"/>
          </a:xfrm>
          <a:prstGeom prst="straightConnector1">
            <a:avLst/>
          </a:prstGeom>
          <a:ln w="76200">
            <a:solidFill>
              <a:srgbClr val="14799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41C265-34A7-2564-2B1D-3039F45AF0A1}"/>
              </a:ext>
            </a:extLst>
          </p:cNvPr>
          <p:cNvCxnSpPr>
            <a:cxnSpLocks/>
          </p:cNvCxnSpPr>
          <p:nvPr/>
        </p:nvCxnSpPr>
        <p:spPr>
          <a:xfrm flipV="1">
            <a:off x="7283962" y="2903220"/>
            <a:ext cx="1011999" cy="229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88E6FA-708E-3FB6-6089-51AA0F2A24E5}"/>
              </a:ext>
            </a:extLst>
          </p:cNvPr>
          <p:cNvCxnSpPr>
            <a:cxnSpLocks/>
          </p:cNvCxnSpPr>
          <p:nvPr/>
        </p:nvCxnSpPr>
        <p:spPr>
          <a:xfrm>
            <a:off x="7282469" y="3623310"/>
            <a:ext cx="1014984" cy="0"/>
          </a:xfrm>
          <a:prstGeom prst="straightConnector1">
            <a:avLst/>
          </a:prstGeom>
          <a:ln w="76200">
            <a:solidFill>
              <a:srgbClr val="F26E6E"/>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709DF7D-5848-C314-40EC-B4B700CA058A}"/>
              </a:ext>
            </a:extLst>
          </p:cNvPr>
          <p:cNvSpPr txBox="1"/>
          <p:nvPr/>
        </p:nvSpPr>
        <p:spPr>
          <a:xfrm>
            <a:off x="8392308" y="2643800"/>
            <a:ext cx="4508352" cy="1200329"/>
          </a:xfrm>
          <a:prstGeom prst="rect">
            <a:avLst/>
          </a:prstGeom>
          <a:noFill/>
        </p:spPr>
        <p:txBody>
          <a:bodyPr wrap="square" rtlCol="0">
            <a:spAutoFit/>
          </a:bodyPr>
          <a:lstStyle/>
          <a:p>
            <a:r>
              <a:rPr lang="en-US" sz="2400" dirty="0">
                <a:latin typeface="Myriad Pro" panose="020B0503030403020204"/>
              </a:rPr>
              <a:t>Reworking </a:t>
            </a:r>
          </a:p>
          <a:p>
            <a:endParaRPr lang="en-US" sz="2400" dirty="0">
              <a:latin typeface="Myriad Pro" panose="020B0503030403020204"/>
            </a:endParaRPr>
          </a:p>
          <a:p>
            <a:r>
              <a:rPr lang="en-US" sz="2400" dirty="0">
                <a:latin typeface="Myriad Pro" panose="020B0503030403020204"/>
              </a:rPr>
              <a:t>Introducing juvenile source</a:t>
            </a:r>
          </a:p>
        </p:txBody>
      </p:sp>
      <p:sp>
        <p:nvSpPr>
          <p:cNvPr id="18" name="TextBox 17">
            <a:extLst>
              <a:ext uri="{FF2B5EF4-FFF2-40B4-BE49-F238E27FC236}">
                <a16:creationId xmlns:a16="http://schemas.microsoft.com/office/drawing/2014/main" id="{8AFF882E-5BED-8544-086C-F04A70EBB305}"/>
              </a:ext>
            </a:extLst>
          </p:cNvPr>
          <p:cNvSpPr txBox="1"/>
          <p:nvPr/>
        </p:nvSpPr>
        <p:spPr>
          <a:xfrm>
            <a:off x="7472616" y="5158323"/>
            <a:ext cx="3701415" cy="798617"/>
          </a:xfrm>
          <a:prstGeom prst="rect">
            <a:avLst/>
          </a:prstGeom>
          <a:noFill/>
        </p:spPr>
        <p:txBody>
          <a:bodyPr wrap="square">
            <a:spAutoFit/>
          </a:bodyPr>
          <a:lstStyle/>
          <a:p>
            <a:pPr algn="just">
              <a:lnSpc>
                <a:spcPct val="107000"/>
              </a:lnSpc>
              <a:spcAft>
                <a:spcPts val="800"/>
              </a:spcAft>
            </a:pPr>
            <a:r>
              <a:rPr lang="en-GB" sz="2200" dirty="0">
                <a:solidFill>
                  <a:srgbClr val="2E2E2E"/>
                </a:solidFill>
                <a:latin typeface="Myriad Pro" panose="020B0503030403020204" pitchFamily="34" charset="0"/>
              </a:rPr>
              <a:t>“function of age and P/D ratio of the source”</a:t>
            </a:r>
            <a:endParaRPr lang="en-US" sz="2200" dirty="0"/>
          </a:p>
        </p:txBody>
      </p:sp>
      <p:sp>
        <p:nvSpPr>
          <p:cNvPr id="19" name="TextBox 18">
            <a:extLst>
              <a:ext uri="{FF2B5EF4-FFF2-40B4-BE49-F238E27FC236}">
                <a16:creationId xmlns:a16="http://schemas.microsoft.com/office/drawing/2014/main" id="{359F3360-17C3-DE0B-E786-745605E3E88D}"/>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Radiogenic isotopes (Rb</a:t>
            </a:r>
            <a:r>
              <a:rPr lang="it-IT"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Sr and Lu-Hf)</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1F4952C-A0C1-A0ED-7182-1DFCF02A8BCE}"/>
              </a:ext>
            </a:extLst>
          </p:cNvPr>
          <p:cNvSpPr txBox="1"/>
          <p:nvPr/>
        </p:nvSpPr>
        <p:spPr>
          <a:xfrm>
            <a:off x="5661212" y="1423130"/>
            <a:ext cx="941294" cy="461665"/>
          </a:xfrm>
          <a:prstGeom prst="rect">
            <a:avLst/>
          </a:prstGeom>
          <a:noFill/>
        </p:spPr>
        <p:txBody>
          <a:bodyPr wrap="square">
            <a:spAutoFit/>
          </a:bodyPr>
          <a:lstStyle/>
          <a:p>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Rb</a:t>
            </a:r>
            <a:r>
              <a:rPr lang="it-IT" sz="24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Sr </a:t>
            </a:r>
            <a:endParaRPr lang="en-US" sz="2400" dirty="0"/>
          </a:p>
        </p:txBody>
      </p:sp>
    </p:spTree>
    <p:extLst>
      <p:ext uri="{BB962C8B-B14F-4D97-AF65-F5344CB8AC3E}">
        <p14:creationId xmlns:p14="http://schemas.microsoft.com/office/powerpoint/2010/main" val="289007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Slides to help.ppt">
            <a:extLst>
              <a:ext uri="{FF2B5EF4-FFF2-40B4-BE49-F238E27FC236}">
                <a16:creationId xmlns:a16="http://schemas.microsoft.com/office/drawing/2014/main" id="{AF62BBB7-C59A-DC69-90C7-3B4BF453CD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Diagram, engineering drawing&#10;&#10;Description automatically generated">
            <a:extLst>
              <a:ext uri="{FF2B5EF4-FFF2-40B4-BE49-F238E27FC236}">
                <a16:creationId xmlns:a16="http://schemas.microsoft.com/office/drawing/2014/main" id="{60C2E663-6D8D-2C2B-0C9D-6607AFDA65C8}"/>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15040" r="16370" b="5888"/>
          <a:stretch/>
        </p:blipFill>
        <p:spPr>
          <a:xfrm>
            <a:off x="2201250" y="661796"/>
            <a:ext cx="7789500" cy="5048312"/>
          </a:xfrm>
          <a:prstGeom prst="rect">
            <a:avLst/>
          </a:prstGeom>
        </p:spPr>
      </p:pic>
      <p:grpSp>
        <p:nvGrpSpPr>
          <p:cNvPr id="8" name="Group 7">
            <a:extLst>
              <a:ext uri="{FF2B5EF4-FFF2-40B4-BE49-F238E27FC236}">
                <a16:creationId xmlns:a16="http://schemas.microsoft.com/office/drawing/2014/main" id="{6852E80E-C200-B47C-68D6-BE27FC37D171}"/>
              </a:ext>
            </a:extLst>
          </p:cNvPr>
          <p:cNvGrpSpPr/>
          <p:nvPr/>
        </p:nvGrpSpPr>
        <p:grpSpPr>
          <a:xfrm>
            <a:off x="1127760" y="5739030"/>
            <a:ext cx="9936480" cy="1024546"/>
            <a:chOff x="1934082" y="4904516"/>
            <a:chExt cx="9151804" cy="1477825"/>
          </a:xfrm>
        </p:grpSpPr>
        <p:cxnSp>
          <p:nvCxnSpPr>
            <p:cNvPr id="9" name="Straight Connector 8">
              <a:extLst>
                <a:ext uri="{FF2B5EF4-FFF2-40B4-BE49-F238E27FC236}">
                  <a16:creationId xmlns:a16="http://schemas.microsoft.com/office/drawing/2014/main" id="{EE9F81C3-A3BA-8E64-B782-37634108F026}"/>
                </a:ext>
              </a:extLst>
            </p:cNvPr>
            <p:cNvCxnSpPr>
              <a:cxnSpLocks/>
            </p:cNvCxnSpPr>
            <p:nvPr/>
          </p:nvCxnSpPr>
          <p:spPr>
            <a:xfrm>
              <a:off x="2263660"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4D6D30-E244-5A8D-07AB-75470008DECC}"/>
                </a:ext>
              </a:extLst>
            </p:cNvPr>
            <p:cNvCxnSpPr>
              <a:cxnSpLocks/>
            </p:cNvCxnSpPr>
            <p:nvPr/>
          </p:nvCxnSpPr>
          <p:spPr>
            <a:xfrm>
              <a:off x="3430182"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294AF9-DDD8-06B9-0432-BF4E41B618E1}"/>
                </a:ext>
              </a:extLst>
            </p:cNvPr>
            <p:cNvCxnSpPr>
              <a:cxnSpLocks/>
            </p:cNvCxnSpPr>
            <p:nvPr/>
          </p:nvCxnSpPr>
          <p:spPr>
            <a:xfrm>
              <a:off x="5247567"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66A5F3-2513-5407-8AFA-A490F124C465}"/>
                </a:ext>
              </a:extLst>
            </p:cNvPr>
            <p:cNvCxnSpPr>
              <a:cxnSpLocks/>
            </p:cNvCxnSpPr>
            <p:nvPr/>
          </p:nvCxnSpPr>
          <p:spPr>
            <a:xfrm>
              <a:off x="6957370" y="490586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4B3554-D9E8-BCD8-BE98-B4FABF74787F}"/>
                </a:ext>
              </a:extLst>
            </p:cNvPr>
            <p:cNvCxnSpPr>
              <a:cxnSpLocks/>
            </p:cNvCxnSpPr>
            <p:nvPr/>
          </p:nvCxnSpPr>
          <p:spPr>
            <a:xfrm>
              <a:off x="8725314" y="4914676"/>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839DBD-A46B-E488-D88F-F1A52BB7D235}"/>
                </a:ext>
              </a:extLst>
            </p:cNvPr>
            <p:cNvSpPr/>
            <p:nvPr/>
          </p:nvSpPr>
          <p:spPr>
            <a:xfrm>
              <a:off x="2267210" y="4910203"/>
              <a:ext cx="8467595" cy="91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yriad Pro" panose="020B0503030403020204"/>
              </a:endParaRPr>
            </a:p>
          </p:txBody>
        </p:sp>
        <p:sp>
          <p:nvSpPr>
            <p:cNvPr id="15" name="Rectangle 14">
              <a:extLst>
                <a:ext uri="{FF2B5EF4-FFF2-40B4-BE49-F238E27FC236}">
                  <a16:creationId xmlns:a16="http://schemas.microsoft.com/office/drawing/2014/main" id="{109352FB-A857-8198-828B-1FD1D8638274}"/>
                </a:ext>
              </a:extLst>
            </p:cNvPr>
            <p:cNvSpPr/>
            <p:nvPr/>
          </p:nvSpPr>
          <p:spPr>
            <a:xfrm>
              <a:off x="2267210" y="5593314"/>
              <a:ext cx="8492648" cy="344023"/>
            </a:xfrm>
            <a:prstGeom prst="rect">
              <a:avLst/>
            </a:prstGeom>
            <a:solidFill>
              <a:srgbClr val="C73B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Archean</a:t>
              </a:r>
              <a:endParaRPr lang="en-US" dirty="0">
                <a:solidFill>
                  <a:schemeClr val="bg1"/>
                </a:solidFill>
                <a:latin typeface="Myriad Pro" panose="020B0503030403020204"/>
              </a:endParaRPr>
            </a:p>
          </p:txBody>
        </p:sp>
        <p:sp>
          <p:nvSpPr>
            <p:cNvPr id="16" name="Rectangle 15">
              <a:extLst>
                <a:ext uri="{FF2B5EF4-FFF2-40B4-BE49-F238E27FC236}">
                  <a16:creationId xmlns:a16="http://schemas.microsoft.com/office/drawing/2014/main" id="{E3219F34-F9C1-8712-9DC0-BB41C7AB84FA}"/>
                </a:ext>
              </a:extLst>
            </p:cNvPr>
            <p:cNvSpPr/>
            <p:nvPr/>
          </p:nvSpPr>
          <p:spPr>
            <a:xfrm>
              <a:off x="2267210" y="4916022"/>
              <a:ext cx="1164921" cy="683111"/>
            </a:xfrm>
            <a:prstGeom prst="rect">
              <a:avLst/>
            </a:prstGeom>
            <a:solidFill>
              <a:srgbClr val="E3A9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dirty="0">
                  <a:solidFill>
                    <a:schemeClr val="bg1"/>
                  </a:solidFill>
                  <a:latin typeface="Myriad Pro" panose="020B0503030403020204"/>
                </a:rPr>
                <a:t>Neoarchean</a:t>
              </a:r>
              <a:endParaRPr lang="en-US" sz="1600" dirty="0">
                <a:solidFill>
                  <a:schemeClr val="bg1"/>
                </a:solidFill>
                <a:latin typeface="Myriad Pro" panose="020B0503030403020204"/>
              </a:endParaRPr>
            </a:p>
          </p:txBody>
        </p:sp>
        <p:sp>
          <p:nvSpPr>
            <p:cNvPr id="17" name="Rectangle 16">
              <a:extLst>
                <a:ext uri="{FF2B5EF4-FFF2-40B4-BE49-F238E27FC236}">
                  <a16:creationId xmlns:a16="http://schemas.microsoft.com/office/drawing/2014/main" id="{31DCC321-C3EF-BB05-FB27-8A2CBFCAFBD3}"/>
                </a:ext>
              </a:extLst>
            </p:cNvPr>
            <p:cNvSpPr/>
            <p:nvPr/>
          </p:nvSpPr>
          <p:spPr>
            <a:xfrm>
              <a:off x="3432132" y="4916022"/>
              <a:ext cx="1822535" cy="683111"/>
            </a:xfrm>
            <a:prstGeom prst="rect">
              <a:avLst/>
            </a:prstGeom>
            <a:solidFill>
              <a:srgbClr val="DA84A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Mesoarchean</a:t>
              </a:r>
              <a:endParaRPr lang="en-US" dirty="0">
                <a:solidFill>
                  <a:schemeClr val="bg1"/>
                </a:solidFill>
                <a:latin typeface="Myriad Pro" panose="020B0503030403020204"/>
              </a:endParaRPr>
            </a:p>
          </p:txBody>
        </p:sp>
        <p:sp>
          <p:nvSpPr>
            <p:cNvPr id="18" name="Rectangle 17">
              <a:extLst>
                <a:ext uri="{FF2B5EF4-FFF2-40B4-BE49-F238E27FC236}">
                  <a16:creationId xmlns:a16="http://schemas.microsoft.com/office/drawing/2014/main" id="{2F83EE23-5E41-F3F5-B0DF-5647A3D57DF2}"/>
                </a:ext>
              </a:extLst>
            </p:cNvPr>
            <p:cNvSpPr/>
            <p:nvPr/>
          </p:nvSpPr>
          <p:spPr>
            <a:xfrm>
              <a:off x="5254667" y="4916022"/>
              <a:ext cx="1709803" cy="683111"/>
            </a:xfrm>
            <a:prstGeom prst="rect">
              <a:avLst/>
            </a:prstGeom>
            <a:solidFill>
              <a:srgbClr val="D269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Paleoarchean</a:t>
              </a:r>
              <a:endParaRPr lang="en-US" dirty="0">
                <a:solidFill>
                  <a:schemeClr val="bg1"/>
                </a:solidFill>
                <a:latin typeface="Myriad Pro" panose="020B0503030403020204"/>
              </a:endParaRPr>
            </a:p>
          </p:txBody>
        </p:sp>
        <p:sp>
          <p:nvSpPr>
            <p:cNvPr id="19" name="Rectangle 18">
              <a:extLst>
                <a:ext uri="{FF2B5EF4-FFF2-40B4-BE49-F238E27FC236}">
                  <a16:creationId xmlns:a16="http://schemas.microsoft.com/office/drawing/2014/main" id="{E31A37F9-22BF-8A52-A756-784C4EC89B73}"/>
                </a:ext>
              </a:extLst>
            </p:cNvPr>
            <p:cNvSpPr/>
            <p:nvPr/>
          </p:nvSpPr>
          <p:spPr>
            <a:xfrm>
              <a:off x="6964470" y="4916022"/>
              <a:ext cx="1766169" cy="683111"/>
            </a:xfrm>
            <a:prstGeom prst="rect">
              <a:avLst/>
            </a:prstGeom>
            <a:solidFill>
              <a:srgbClr val="B42B7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Eoarchean</a:t>
              </a:r>
              <a:endParaRPr lang="en-US" dirty="0">
                <a:solidFill>
                  <a:schemeClr val="bg1"/>
                </a:solidFill>
                <a:latin typeface="Myriad Pro" panose="020B0503030403020204"/>
              </a:endParaRPr>
            </a:p>
          </p:txBody>
        </p:sp>
        <p:sp>
          <p:nvSpPr>
            <p:cNvPr id="20" name="Rectangle 19">
              <a:extLst>
                <a:ext uri="{FF2B5EF4-FFF2-40B4-BE49-F238E27FC236}">
                  <a16:creationId xmlns:a16="http://schemas.microsoft.com/office/drawing/2014/main" id="{10B086FF-B5D6-685B-13E3-B430A54BCF37}"/>
                </a:ext>
              </a:extLst>
            </p:cNvPr>
            <p:cNvSpPr/>
            <p:nvPr/>
          </p:nvSpPr>
          <p:spPr>
            <a:xfrm>
              <a:off x="8730639" y="4908623"/>
              <a:ext cx="2029219" cy="1028713"/>
            </a:xfrm>
            <a:prstGeom prst="rect">
              <a:avLst/>
            </a:prstGeom>
            <a:solidFill>
              <a:srgbClr val="C350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Hadean</a:t>
              </a:r>
              <a:endParaRPr lang="en-US" dirty="0">
                <a:solidFill>
                  <a:schemeClr val="bg1"/>
                </a:solidFill>
                <a:latin typeface="Myriad Pro" panose="020B0503030403020204"/>
              </a:endParaRPr>
            </a:p>
          </p:txBody>
        </p:sp>
        <p:sp>
          <p:nvSpPr>
            <p:cNvPr id="22" name="TextBox 21">
              <a:extLst>
                <a:ext uri="{FF2B5EF4-FFF2-40B4-BE49-F238E27FC236}">
                  <a16:creationId xmlns:a16="http://schemas.microsoft.com/office/drawing/2014/main" id="{31F0A952-0B09-1317-7A4F-0362C888D4CF}"/>
                </a:ext>
              </a:extLst>
            </p:cNvPr>
            <p:cNvSpPr txBox="1"/>
            <p:nvPr/>
          </p:nvSpPr>
          <p:spPr>
            <a:xfrm>
              <a:off x="1934082" y="6038293"/>
              <a:ext cx="659155" cy="338554"/>
            </a:xfrm>
            <a:prstGeom prst="rect">
              <a:avLst/>
            </a:prstGeom>
            <a:noFill/>
          </p:spPr>
          <p:txBody>
            <a:bodyPr wrap="none" rtlCol="0">
              <a:spAutoFit/>
            </a:bodyPr>
            <a:lstStyle/>
            <a:p>
              <a:r>
                <a:rPr lang="it-IT" sz="1600" b="1" dirty="0">
                  <a:latin typeface="Myriad Pro" panose="020B0503030403020204"/>
                </a:rPr>
                <a:t>2500</a:t>
              </a:r>
              <a:endParaRPr lang="en-US" sz="1600" b="1" dirty="0">
                <a:latin typeface="Myriad Pro" panose="020B0503030403020204"/>
              </a:endParaRPr>
            </a:p>
          </p:txBody>
        </p:sp>
        <p:sp>
          <p:nvSpPr>
            <p:cNvPr id="23" name="TextBox 22">
              <a:extLst>
                <a:ext uri="{FF2B5EF4-FFF2-40B4-BE49-F238E27FC236}">
                  <a16:creationId xmlns:a16="http://schemas.microsoft.com/office/drawing/2014/main" id="{BD4BEFE0-7E0B-020E-4279-B4EA3D758C81}"/>
                </a:ext>
              </a:extLst>
            </p:cNvPr>
            <p:cNvSpPr txBox="1"/>
            <p:nvPr/>
          </p:nvSpPr>
          <p:spPr>
            <a:xfrm>
              <a:off x="3100604" y="6043787"/>
              <a:ext cx="659155" cy="338554"/>
            </a:xfrm>
            <a:prstGeom prst="rect">
              <a:avLst/>
            </a:prstGeom>
            <a:noFill/>
          </p:spPr>
          <p:txBody>
            <a:bodyPr wrap="none" rtlCol="0">
              <a:spAutoFit/>
            </a:bodyPr>
            <a:lstStyle/>
            <a:p>
              <a:r>
                <a:rPr lang="it-IT" sz="1600" b="1" dirty="0">
                  <a:latin typeface="Myriad Pro" panose="020B0503030403020204"/>
                </a:rPr>
                <a:t>2800</a:t>
              </a:r>
              <a:endParaRPr lang="en-US" sz="1600" b="1" dirty="0">
                <a:latin typeface="Myriad Pro" panose="020B0503030403020204"/>
              </a:endParaRPr>
            </a:p>
          </p:txBody>
        </p:sp>
        <p:sp>
          <p:nvSpPr>
            <p:cNvPr id="24" name="TextBox 23">
              <a:extLst>
                <a:ext uri="{FF2B5EF4-FFF2-40B4-BE49-F238E27FC236}">
                  <a16:creationId xmlns:a16="http://schemas.microsoft.com/office/drawing/2014/main" id="{5D061246-C3B9-84CB-584A-FE0E0AFECCD8}"/>
                </a:ext>
              </a:extLst>
            </p:cNvPr>
            <p:cNvSpPr txBox="1"/>
            <p:nvPr/>
          </p:nvSpPr>
          <p:spPr>
            <a:xfrm>
              <a:off x="4917989" y="6034865"/>
              <a:ext cx="659155" cy="338554"/>
            </a:xfrm>
            <a:prstGeom prst="rect">
              <a:avLst/>
            </a:prstGeom>
            <a:noFill/>
          </p:spPr>
          <p:txBody>
            <a:bodyPr wrap="none" rtlCol="0">
              <a:spAutoFit/>
            </a:bodyPr>
            <a:lstStyle/>
            <a:p>
              <a:r>
                <a:rPr lang="it-IT" sz="1600" b="1" dirty="0">
                  <a:latin typeface="Myriad Pro" panose="020B0503030403020204"/>
                </a:rPr>
                <a:t>3200</a:t>
              </a:r>
              <a:endParaRPr lang="en-US" sz="1600" b="1" dirty="0">
                <a:latin typeface="Myriad Pro" panose="020B0503030403020204"/>
              </a:endParaRPr>
            </a:p>
          </p:txBody>
        </p:sp>
        <p:sp>
          <p:nvSpPr>
            <p:cNvPr id="25" name="TextBox 24">
              <a:extLst>
                <a:ext uri="{FF2B5EF4-FFF2-40B4-BE49-F238E27FC236}">
                  <a16:creationId xmlns:a16="http://schemas.microsoft.com/office/drawing/2014/main" id="{99B496D0-4C19-3DCC-DB1F-42459192E5A2}"/>
                </a:ext>
              </a:extLst>
            </p:cNvPr>
            <p:cNvSpPr txBox="1"/>
            <p:nvPr/>
          </p:nvSpPr>
          <p:spPr>
            <a:xfrm>
              <a:off x="6625546" y="6043787"/>
              <a:ext cx="659155" cy="338554"/>
            </a:xfrm>
            <a:prstGeom prst="rect">
              <a:avLst/>
            </a:prstGeom>
            <a:noFill/>
          </p:spPr>
          <p:txBody>
            <a:bodyPr wrap="none" rtlCol="0">
              <a:spAutoFit/>
            </a:bodyPr>
            <a:lstStyle/>
            <a:p>
              <a:r>
                <a:rPr lang="it-IT" sz="1600" b="1" dirty="0">
                  <a:latin typeface="Myriad Pro" panose="020B0503030403020204"/>
                </a:rPr>
                <a:t>3600</a:t>
              </a:r>
              <a:endParaRPr lang="en-US" sz="1600" b="1" dirty="0">
                <a:latin typeface="Myriad Pro" panose="020B0503030403020204"/>
              </a:endParaRPr>
            </a:p>
          </p:txBody>
        </p:sp>
        <p:sp>
          <p:nvSpPr>
            <p:cNvPr id="26" name="TextBox 25">
              <a:extLst>
                <a:ext uri="{FF2B5EF4-FFF2-40B4-BE49-F238E27FC236}">
                  <a16:creationId xmlns:a16="http://schemas.microsoft.com/office/drawing/2014/main" id="{251A055A-4CEF-1ABF-D285-1F12802F695F}"/>
                </a:ext>
              </a:extLst>
            </p:cNvPr>
            <p:cNvSpPr txBox="1"/>
            <p:nvPr/>
          </p:nvSpPr>
          <p:spPr>
            <a:xfrm>
              <a:off x="8395736" y="6043787"/>
              <a:ext cx="659155" cy="338554"/>
            </a:xfrm>
            <a:prstGeom prst="rect">
              <a:avLst/>
            </a:prstGeom>
            <a:noFill/>
          </p:spPr>
          <p:txBody>
            <a:bodyPr wrap="none" rtlCol="0">
              <a:spAutoFit/>
            </a:bodyPr>
            <a:lstStyle/>
            <a:p>
              <a:r>
                <a:rPr lang="it-IT" sz="1600" b="1" dirty="0">
                  <a:latin typeface="Myriad Pro" panose="020B0503030403020204"/>
                </a:rPr>
                <a:t>4000</a:t>
              </a:r>
              <a:endParaRPr lang="en-US" sz="1600" b="1" dirty="0">
                <a:latin typeface="Myriad Pro" panose="020B0503030403020204"/>
              </a:endParaRPr>
            </a:p>
          </p:txBody>
        </p:sp>
        <p:cxnSp>
          <p:nvCxnSpPr>
            <p:cNvPr id="27" name="Straight Connector 26">
              <a:extLst>
                <a:ext uri="{FF2B5EF4-FFF2-40B4-BE49-F238E27FC236}">
                  <a16:creationId xmlns:a16="http://schemas.microsoft.com/office/drawing/2014/main" id="{AA756913-43D2-1BB4-D981-9E4CB8492178}"/>
                </a:ext>
              </a:extLst>
            </p:cNvPr>
            <p:cNvCxnSpPr>
              <a:cxnSpLocks/>
            </p:cNvCxnSpPr>
            <p:nvPr/>
          </p:nvCxnSpPr>
          <p:spPr>
            <a:xfrm>
              <a:off x="10756309" y="4904516"/>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E85C2A2-54DC-AE58-7A63-29B3B4432387}"/>
                </a:ext>
              </a:extLst>
            </p:cNvPr>
            <p:cNvSpPr txBox="1"/>
            <p:nvPr/>
          </p:nvSpPr>
          <p:spPr>
            <a:xfrm>
              <a:off x="10426731" y="6034865"/>
              <a:ext cx="659155" cy="338554"/>
            </a:xfrm>
            <a:prstGeom prst="rect">
              <a:avLst/>
            </a:prstGeom>
            <a:noFill/>
          </p:spPr>
          <p:txBody>
            <a:bodyPr wrap="none" rtlCol="0">
              <a:spAutoFit/>
            </a:bodyPr>
            <a:lstStyle/>
            <a:p>
              <a:r>
                <a:rPr lang="it-IT" sz="1600" b="1" dirty="0">
                  <a:latin typeface="Myriad Pro" panose="020B0503030403020204"/>
                </a:rPr>
                <a:t>4544</a:t>
              </a:r>
              <a:endParaRPr lang="en-US" sz="1600" b="1" dirty="0">
                <a:latin typeface="Myriad Pro" panose="020B0503030403020204"/>
              </a:endParaRPr>
            </a:p>
          </p:txBody>
        </p:sp>
      </p:grpSp>
      <p:sp>
        <p:nvSpPr>
          <p:cNvPr id="30" name="TextBox 29">
            <a:extLst>
              <a:ext uri="{FF2B5EF4-FFF2-40B4-BE49-F238E27FC236}">
                <a16:creationId xmlns:a16="http://schemas.microsoft.com/office/drawing/2014/main" id="{F20D31F1-A548-EEE8-CE96-0CD40A0CB240}"/>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Sampling locations</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659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5D7F9DB-DD69-6581-6D77-287393BEA55A}"/>
                  </a:ext>
                </a:extLst>
              </p14:cNvPr>
              <p14:cNvContentPartPr/>
              <p14:nvPr/>
            </p14:nvContentPartPr>
            <p14:xfrm>
              <a:off x="3291300" y="6126300"/>
              <a:ext cx="360" cy="360"/>
            </p14:xfrm>
          </p:contentPart>
        </mc:Choice>
        <mc:Fallback xmlns="">
          <p:pic>
            <p:nvPicPr>
              <p:cNvPr id="2" name="Ink 1">
                <a:extLst>
                  <a:ext uri="{FF2B5EF4-FFF2-40B4-BE49-F238E27FC236}">
                    <a16:creationId xmlns:a16="http://schemas.microsoft.com/office/drawing/2014/main" id="{15D7F9DB-DD69-6581-6D77-287393BEA55A}"/>
                  </a:ext>
                </a:extLst>
              </p:cNvPr>
              <p:cNvPicPr/>
              <p:nvPr/>
            </p:nvPicPr>
            <p:blipFill>
              <a:blip r:embed="rId7"/>
              <a:stretch>
                <a:fillRect/>
              </a:stretch>
            </p:blipFill>
            <p:spPr>
              <a:xfrm>
                <a:off x="3282660" y="6117300"/>
                <a:ext cx="18000" cy="18000"/>
              </a:xfrm>
              <a:prstGeom prst="rect">
                <a:avLst/>
              </a:prstGeom>
            </p:spPr>
          </p:pic>
        </mc:Fallback>
      </mc:AlternateContent>
      <p:pic>
        <p:nvPicPr>
          <p:cNvPr id="10" name="Picture 9" descr="Graphical user interface, application&#10;&#10;Description automatically generated">
            <a:extLst>
              <a:ext uri="{FF2B5EF4-FFF2-40B4-BE49-F238E27FC236}">
                <a16:creationId xmlns:a16="http://schemas.microsoft.com/office/drawing/2014/main" id="{24360E15-649D-EA50-F195-DF19797FBB3C}"/>
              </a:ext>
            </a:extLst>
          </p:cNvPr>
          <p:cNvPicPr>
            <a:picLocks noChangeAspect="1"/>
          </p:cNvPicPr>
          <p:nvPr/>
        </p:nvPicPr>
        <p:blipFill rotWithShape="1">
          <a:blip r:embed="rId8">
            <a:extLst>
              <a:ext uri="{28A0092B-C50C-407E-A947-70E740481C1C}">
                <a14:useLocalDpi xmlns:a14="http://schemas.microsoft.com/office/drawing/2010/main" val="0"/>
              </a:ext>
            </a:extLst>
          </a:blip>
          <a:srcRect l="45777" t="19173" r="4224" b="14333"/>
          <a:stretch/>
        </p:blipFill>
        <p:spPr>
          <a:xfrm>
            <a:off x="331136" y="2054269"/>
            <a:ext cx="5443052" cy="4071762"/>
          </a:xfrm>
          <a:prstGeom prst="rect">
            <a:avLst/>
          </a:prstGeom>
        </p:spPr>
      </p:pic>
      <p:sp>
        <p:nvSpPr>
          <p:cNvPr id="18" name="TextBox 17">
            <a:extLst>
              <a:ext uri="{FF2B5EF4-FFF2-40B4-BE49-F238E27FC236}">
                <a16:creationId xmlns:a16="http://schemas.microsoft.com/office/drawing/2014/main" id="{F6B440F7-5256-C211-C0AB-555CC0041AC4}"/>
              </a:ext>
            </a:extLst>
          </p:cNvPr>
          <p:cNvSpPr txBox="1"/>
          <p:nvPr/>
        </p:nvSpPr>
        <p:spPr>
          <a:xfrm>
            <a:off x="79855" y="947574"/>
            <a:ext cx="7936802" cy="523220"/>
          </a:xfrm>
          <a:prstGeom prst="rect">
            <a:avLst/>
          </a:prstGeom>
          <a:noFill/>
        </p:spPr>
        <p:txBody>
          <a:bodyPr wrap="square">
            <a:spAutoFit/>
          </a:bodyPr>
          <a:lstStyle/>
          <a:p>
            <a:pPr>
              <a:spcAft>
                <a:spcPts val="600"/>
              </a:spcAft>
            </a:pPr>
            <a:r>
              <a:rPr lang="it-IT" sz="2800" dirty="0">
                <a:solidFill>
                  <a:srgbClr val="000000"/>
                </a:solidFill>
                <a:effectLst/>
                <a:latin typeface="Myriad Pro" panose="020B0503030403020204"/>
                <a:ea typeface="Calibri" panose="020F0502020204030204" pitchFamily="34" charset="0"/>
                <a:cs typeface="Calibri" panose="020F0502020204030204" pitchFamily="34" charset="0"/>
              </a:rPr>
              <a:t>Textural control</a:t>
            </a:r>
            <a:endParaRPr lang="en-GB" sz="28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EC6B0A5-5137-1346-10B1-BC8452308B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4883" y="2054269"/>
            <a:ext cx="5429375" cy="40720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E5869C-796D-CDAB-CB56-1E5F07EAD260}"/>
              </a:ext>
            </a:extLst>
          </p:cNvPr>
          <p:cNvSpPr txBox="1"/>
          <p:nvPr/>
        </p:nvSpPr>
        <p:spPr>
          <a:xfrm>
            <a:off x="6751529" y="2782669"/>
            <a:ext cx="1553227" cy="554383"/>
          </a:xfrm>
          <a:prstGeom prst="rect">
            <a:avLst/>
          </a:prstGeom>
          <a:solidFill>
            <a:schemeClr val="bg1">
              <a:alpha val="32000"/>
            </a:schemeClr>
          </a:solidFill>
        </p:spPr>
        <p:txBody>
          <a:bodyPr wrap="square" rtlCol="0">
            <a:spAutoFit/>
          </a:bodyPr>
          <a:lstStyle/>
          <a:p>
            <a:pPr algn="ctr">
              <a:lnSpc>
                <a:spcPts val="1800"/>
              </a:lnSpc>
            </a:pPr>
            <a:r>
              <a:rPr lang="it-IT" sz="2000" dirty="0">
                <a:latin typeface="Myriad Pro" panose="020B0503030403020204"/>
              </a:rPr>
              <a:t>Magmatic amphibole</a:t>
            </a:r>
            <a:endParaRPr lang="en-US" sz="2000" dirty="0">
              <a:latin typeface="Myriad Pro" panose="020B0503030403020204"/>
            </a:endParaRPr>
          </a:p>
        </p:txBody>
      </p:sp>
      <p:sp>
        <p:nvSpPr>
          <p:cNvPr id="20" name="TextBox 19">
            <a:extLst>
              <a:ext uri="{FF2B5EF4-FFF2-40B4-BE49-F238E27FC236}">
                <a16:creationId xmlns:a16="http://schemas.microsoft.com/office/drawing/2014/main" id="{A726E85C-F606-FC8E-372F-47538ED9AE97}"/>
              </a:ext>
            </a:extLst>
          </p:cNvPr>
          <p:cNvSpPr txBox="1"/>
          <p:nvPr/>
        </p:nvSpPr>
        <p:spPr>
          <a:xfrm>
            <a:off x="9507255" y="3558455"/>
            <a:ext cx="1002083" cy="323550"/>
          </a:xfrm>
          <a:prstGeom prst="rect">
            <a:avLst/>
          </a:prstGeom>
          <a:solidFill>
            <a:schemeClr val="bg1">
              <a:alpha val="32000"/>
            </a:schemeClr>
          </a:solidFill>
        </p:spPr>
        <p:txBody>
          <a:bodyPr wrap="square" rtlCol="0">
            <a:spAutoFit/>
          </a:bodyPr>
          <a:lstStyle/>
          <a:p>
            <a:pPr algn="ctr">
              <a:lnSpc>
                <a:spcPts val="1800"/>
              </a:lnSpc>
            </a:pPr>
            <a:r>
              <a:rPr lang="it-IT" sz="2000" dirty="0">
                <a:latin typeface="Myriad Pro" panose="020B0503030403020204"/>
              </a:rPr>
              <a:t>Apatite</a:t>
            </a:r>
            <a:endParaRPr lang="en-US" sz="2000" dirty="0">
              <a:latin typeface="Myriad Pro" panose="020B0503030403020204"/>
            </a:endParaRPr>
          </a:p>
        </p:txBody>
      </p:sp>
      <p:cxnSp>
        <p:nvCxnSpPr>
          <p:cNvPr id="15" name="Straight Arrow Connector 14">
            <a:extLst>
              <a:ext uri="{FF2B5EF4-FFF2-40B4-BE49-F238E27FC236}">
                <a16:creationId xmlns:a16="http://schemas.microsoft.com/office/drawing/2014/main" id="{82086BDE-0A2B-193B-F301-A24F15F55820}"/>
              </a:ext>
            </a:extLst>
          </p:cNvPr>
          <p:cNvCxnSpPr>
            <a:cxnSpLocks/>
          </p:cNvCxnSpPr>
          <p:nvPr/>
        </p:nvCxnSpPr>
        <p:spPr>
          <a:xfrm flipH="1">
            <a:off x="8727411" y="3720230"/>
            <a:ext cx="779844" cy="216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997F83-EFFF-FAD8-B2AE-612CF3227740}"/>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a:ea typeface="Calibri" panose="020F0502020204030204" pitchFamily="34" charset="0"/>
                <a:cs typeface="Calibri" panose="020F0502020204030204" pitchFamily="34" charset="0"/>
              </a:rPr>
              <a:t>Method</a:t>
            </a: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 Sr isotopes in primary apatite grains </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62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Sr isotopic data (from Summer et al., in rev.)</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Sr isotopes in </a:t>
            </a:r>
            <a:r>
              <a:rPr lang="en-GB" sz="3200" dirty="0" err="1">
                <a:latin typeface="Myriad Pro" panose="020B0503030403020204" pitchFamily="34" charset="0"/>
              </a:rPr>
              <a:t>apatites</a:t>
            </a:r>
            <a:r>
              <a:rPr lang="en-GB" sz="3200" dirty="0">
                <a:latin typeface="Myriad Pro" panose="020B0503030403020204" pitchFamily="34" charset="0"/>
              </a:rPr>
              <a:t> from TTGs</a:t>
            </a:r>
          </a:p>
        </p:txBody>
      </p:sp>
      <p:pic>
        <p:nvPicPr>
          <p:cNvPr id="7" name="Picture 6" descr="Graphical user interface&#10;&#10;Description automatically generated">
            <a:extLst>
              <a:ext uri="{FF2B5EF4-FFF2-40B4-BE49-F238E27FC236}">
                <a16:creationId xmlns:a16="http://schemas.microsoft.com/office/drawing/2014/main" id="{155EEC0D-73A2-F63D-B585-B419C4008E61}"/>
              </a:ext>
            </a:extLst>
          </p:cNvPr>
          <p:cNvPicPr>
            <a:picLocks noChangeAspect="1"/>
          </p:cNvPicPr>
          <p:nvPr/>
        </p:nvPicPr>
        <p:blipFill rotWithShape="1">
          <a:blip r:embed="rId3">
            <a:extLst>
              <a:ext uri="{28A0092B-C50C-407E-A947-70E740481C1C}">
                <a14:useLocalDpi xmlns:a14="http://schemas.microsoft.com/office/drawing/2010/main" val="0"/>
              </a:ext>
            </a:extLst>
          </a:blip>
          <a:srcRect l="55434"/>
          <a:stretch/>
        </p:blipFill>
        <p:spPr>
          <a:xfrm>
            <a:off x="153837" y="815771"/>
            <a:ext cx="6828231" cy="5541763"/>
          </a:xfrm>
          <a:prstGeom prst="rect">
            <a:avLst/>
          </a:prstGeom>
        </p:spPr>
      </p:pic>
    </p:spTree>
    <p:extLst>
      <p:ext uri="{BB962C8B-B14F-4D97-AF65-F5344CB8AC3E}">
        <p14:creationId xmlns:p14="http://schemas.microsoft.com/office/powerpoint/2010/main" val="3452050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Graphical user interface&#10;&#10;Description automatically generated">
            <a:extLst>
              <a:ext uri="{FF2B5EF4-FFF2-40B4-BE49-F238E27FC236}">
                <a16:creationId xmlns:a16="http://schemas.microsoft.com/office/drawing/2014/main" id="{54D70BB9-EB63-264B-2755-254D53FE0688}"/>
              </a:ext>
            </a:extLst>
          </p:cNvPr>
          <p:cNvPicPr>
            <a:picLocks noChangeAspect="1"/>
          </p:cNvPicPr>
          <p:nvPr/>
        </p:nvPicPr>
        <p:blipFill rotWithShape="1">
          <a:blip r:embed="rId3">
            <a:extLst>
              <a:ext uri="{28A0092B-C50C-407E-A947-70E740481C1C}">
                <a14:useLocalDpi xmlns:a14="http://schemas.microsoft.com/office/drawing/2010/main" val="0"/>
              </a:ext>
            </a:extLst>
          </a:blip>
          <a:srcRect l="55434"/>
          <a:stretch/>
        </p:blipFill>
        <p:spPr>
          <a:xfrm>
            <a:off x="153837" y="815771"/>
            <a:ext cx="6828231" cy="5541763"/>
          </a:xfrm>
          <a:prstGeom prst="rect">
            <a:avLst/>
          </a:prstGeom>
        </p:spPr>
      </p:pic>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Sr isotopic data (from Summer et al., in rev.)</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Sr isotopes in </a:t>
            </a:r>
            <a:r>
              <a:rPr lang="en-GB" sz="3200" dirty="0" err="1">
                <a:latin typeface="Myriad Pro" panose="020B0503030403020204" pitchFamily="34" charset="0"/>
              </a:rPr>
              <a:t>apatites</a:t>
            </a:r>
            <a:r>
              <a:rPr lang="en-GB" sz="3200" dirty="0">
                <a:latin typeface="Myriad Pro" panose="020B0503030403020204" pitchFamily="34" charset="0"/>
              </a:rPr>
              <a:t> from TTGs</a:t>
            </a:r>
          </a:p>
        </p:txBody>
      </p:sp>
      <p:sp>
        <p:nvSpPr>
          <p:cNvPr id="7" name="TextBox 6">
            <a:extLst>
              <a:ext uri="{FF2B5EF4-FFF2-40B4-BE49-F238E27FC236}">
                <a16:creationId xmlns:a16="http://schemas.microsoft.com/office/drawing/2014/main" id="{90640B3F-05A4-C4F5-B17A-D8D2A6F51061}"/>
              </a:ext>
            </a:extLst>
          </p:cNvPr>
          <p:cNvSpPr txBox="1"/>
          <p:nvPr/>
        </p:nvSpPr>
        <p:spPr>
          <a:xfrm>
            <a:off x="7012007" y="1375193"/>
            <a:ext cx="5026156" cy="954107"/>
          </a:xfrm>
          <a:prstGeom prst="rect">
            <a:avLst/>
          </a:prstGeom>
          <a:noFill/>
        </p:spPr>
        <p:txBody>
          <a:bodyPr wrap="square">
            <a:spAutoFit/>
          </a:bodyPr>
          <a:lstStyle/>
          <a:p>
            <a:r>
              <a:rPr lang="en-US" sz="2800" dirty="0">
                <a:latin typeface="Myriad Pro" panose="020B0503030403020204"/>
              </a:rPr>
              <a:t>Incidence of young sources increases since Eoarchean </a:t>
            </a:r>
            <a:endParaRPr lang="en-US" sz="2800" dirty="0"/>
          </a:p>
        </p:txBody>
      </p:sp>
      <p:sp>
        <p:nvSpPr>
          <p:cNvPr id="8" name="TextBox 7">
            <a:extLst>
              <a:ext uri="{FF2B5EF4-FFF2-40B4-BE49-F238E27FC236}">
                <a16:creationId xmlns:a16="http://schemas.microsoft.com/office/drawing/2014/main" id="{9009B781-9A67-0FFB-2720-D5E39199DA18}"/>
              </a:ext>
            </a:extLst>
          </p:cNvPr>
          <p:cNvSpPr txBox="1"/>
          <p:nvPr/>
        </p:nvSpPr>
        <p:spPr>
          <a:xfrm>
            <a:off x="7012007" y="3109599"/>
            <a:ext cx="5179993" cy="1384995"/>
          </a:xfrm>
          <a:prstGeom prst="rect">
            <a:avLst/>
          </a:prstGeom>
          <a:noFill/>
        </p:spPr>
        <p:txBody>
          <a:bodyPr wrap="square" rtlCol="0">
            <a:spAutoFit/>
          </a:bodyPr>
          <a:lstStyle/>
          <a:p>
            <a:r>
              <a:rPr lang="en-US" sz="2800" dirty="0">
                <a:latin typeface="Myriad Pro" panose="020B0503030403020204"/>
              </a:rPr>
              <a:t>Change of geodynamic setting</a:t>
            </a:r>
            <a:r>
              <a:rPr lang="it-IT" sz="2800" dirty="0">
                <a:latin typeface="Myriad Pro" panose="020B0503030403020204"/>
              </a:rPr>
              <a:t>? </a:t>
            </a:r>
          </a:p>
          <a:p>
            <a:r>
              <a:rPr lang="it-IT" sz="2800" dirty="0">
                <a:latin typeface="Myriad Pro" panose="020B0503030403020204"/>
              </a:rPr>
              <a:t>Or efficiency/frequency of the same process?</a:t>
            </a:r>
            <a:endParaRPr lang="en-US" sz="2800" dirty="0">
              <a:latin typeface="Myriad Pro" panose="020B0503030403020204"/>
            </a:endParaRPr>
          </a:p>
        </p:txBody>
      </p:sp>
    </p:spTree>
    <p:extLst>
      <p:ext uri="{BB962C8B-B14F-4D97-AF65-F5344CB8AC3E}">
        <p14:creationId xmlns:p14="http://schemas.microsoft.com/office/powerpoint/2010/main" val="211785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72F01E9-548F-9CA5-D7DB-0D2E59A324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95" r="11509"/>
          <a:stretch/>
        </p:blipFill>
        <p:spPr bwMode="auto">
          <a:xfrm>
            <a:off x="830547" y="1278672"/>
            <a:ext cx="4831482" cy="45939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7C5645-0DD2-5E01-861D-4D44187FBAD1}"/>
              </a:ext>
            </a:extLst>
          </p:cNvPr>
          <p:cNvGrpSpPr/>
          <p:nvPr/>
        </p:nvGrpSpPr>
        <p:grpSpPr>
          <a:xfrm>
            <a:off x="6084074" y="1290181"/>
            <a:ext cx="5563736" cy="4582438"/>
            <a:chOff x="7093448" y="1957051"/>
            <a:chExt cx="4307966" cy="3230975"/>
          </a:xfrm>
        </p:grpSpPr>
        <p:pic>
          <p:nvPicPr>
            <p:cNvPr id="2050" name="Picture 2">
              <a:extLst>
                <a:ext uri="{FF2B5EF4-FFF2-40B4-BE49-F238E27FC236}">
                  <a16:creationId xmlns:a16="http://schemas.microsoft.com/office/drawing/2014/main" id="{24D1A3BA-D411-8B91-2CA3-49942B3F7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448" y="1957051"/>
              <a:ext cx="4307966" cy="323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46EFDA-4F8B-9CAA-6959-71D388908843}"/>
                </a:ext>
              </a:extLst>
            </p:cNvPr>
            <p:cNvSpPr txBox="1"/>
            <p:nvPr/>
          </p:nvSpPr>
          <p:spPr>
            <a:xfrm>
              <a:off x="7557488" y="2282087"/>
              <a:ext cx="1917513" cy="400110"/>
            </a:xfrm>
            <a:prstGeom prst="rect">
              <a:avLst/>
            </a:prstGeom>
            <a:noFill/>
          </p:spPr>
          <p:txBody>
            <a:bodyPr wrap="none" rtlCol="0">
              <a:spAutoFit/>
            </a:bodyPr>
            <a:lstStyle/>
            <a:p>
              <a:r>
                <a:rPr lang="it-IT" sz="2000" baseline="30000" dirty="0">
                  <a:solidFill>
                    <a:schemeClr val="bg1"/>
                  </a:solidFill>
                  <a:latin typeface="Myriad Pro" panose="020B0503030403020204"/>
                </a:rPr>
                <a:t>201</a:t>
              </a:r>
              <a:r>
                <a:rPr lang="it-IT" sz="2000" dirty="0">
                  <a:solidFill>
                    <a:schemeClr val="bg1"/>
                  </a:solidFill>
                  <a:latin typeface="Myriad Pro" panose="020B0503030403020204"/>
                </a:rPr>
                <a:t>Pb/</a:t>
              </a:r>
              <a:r>
                <a:rPr lang="it-IT" sz="2000" baseline="30000" dirty="0">
                  <a:solidFill>
                    <a:schemeClr val="bg1"/>
                  </a:solidFill>
                  <a:latin typeface="Myriad Pro" panose="020B0503030403020204"/>
                </a:rPr>
                <a:t>206</a:t>
              </a:r>
              <a:r>
                <a:rPr lang="it-IT" sz="2000" dirty="0">
                  <a:solidFill>
                    <a:schemeClr val="bg1"/>
                  </a:solidFill>
                  <a:latin typeface="Myriad Pro" panose="020B0503030403020204"/>
                </a:rPr>
                <a:t>Pb age</a:t>
              </a:r>
              <a:endParaRPr lang="en-US" sz="2000" dirty="0">
                <a:solidFill>
                  <a:schemeClr val="bg1"/>
                </a:solidFill>
                <a:latin typeface="Myriad Pro" panose="020B0503030403020204"/>
              </a:endParaRPr>
            </a:p>
          </p:txBody>
        </p:sp>
        <p:sp>
          <p:nvSpPr>
            <p:cNvPr id="4" name="Oval 3">
              <a:extLst>
                <a:ext uri="{FF2B5EF4-FFF2-40B4-BE49-F238E27FC236}">
                  <a16:creationId xmlns:a16="http://schemas.microsoft.com/office/drawing/2014/main" id="{9404C8C4-C0EA-CFAE-5005-86D35CF382F6}"/>
                </a:ext>
              </a:extLst>
            </p:cNvPr>
            <p:cNvSpPr/>
            <p:nvPr/>
          </p:nvSpPr>
          <p:spPr>
            <a:xfrm>
              <a:off x="9994605" y="3258680"/>
              <a:ext cx="435935" cy="4306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E173DFE-6478-AD17-D5E9-413390C7FF7D}"/>
                </a:ext>
              </a:extLst>
            </p:cNvPr>
            <p:cNvCxnSpPr>
              <a:cxnSpLocks/>
              <a:stCxn id="4" idx="1"/>
            </p:cNvCxnSpPr>
            <p:nvPr/>
          </p:nvCxnSpPr>
          <p:spPr>
            <a:xfrm flipH="1" flipV="1">
              <a:off x="8878186" y="2682197"/>
              <a:ext cx="1180260" cy="639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D125A2C-78CE-D201-F7F2-5F6684D8C916}"/>
                </a:ext>
              </a:extLst>
            </p:cNvPr>
            <p:cNvSpPr/>
            <p:nvPr/>
          </p:nvSpPr>
          <p:spPr>
            <a:xfrm>
              <a:off x="9805188" y="3081469"/>
              <a:ext cx="814770" cy="78326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1CB99EC-483E-91A5-5CB0-1141AEFA8026}"/>
                </a:ext>
              </a:extLst>
            </p:cNvPr>
            <p:cNvCxnSpPr>
              <a:cxnSpLocks/>
            </p:cNvCxnSpPr>
            <p:nvPr/>
          </p:nvCxnSpPr>
          <p:spPr>
            <a:xfrm flipV="1">
              <a:off x="10058446" y="3860352"/>
              <a:ext cx="164100" cy="48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02EFFC-7574-71D5-96A5-205EC119B538}"/>
                </a:ext>
              </a:extLst>
            </p:cNvPr>
            <p:cNvSpPr txBox="1"/>
            <p:nvPr/>
          </p:nvSpPr>
          <p:spPr>
            <a:xfrm>
              <a:off x="9376366" y="4362103"/>
              <a:ext cx="1236479" cy="325510"/>
            </a:xfrm>
            <a:prstGeom prst="rect">
              <a:avLst/>
            </a:prstGeom>
            <a:noFill/>
          </p:spPr>
          <p:txBody>
            <a:bodyPr wrap="none" rtlCol="0">
              <a:spAutoFit/>
            </a:bodyPr>
            <a:lstStyle/>
            <a:p>
              <a:r>
                <a:rPr lang="it-IT" sz="2400" baseline="30000" dirty="0">
                  <a:solidFill>
                    <a:schemeClr val="bg1"/>
                  </a:solidFill>
                  <a:latin typeface="Myriad Pro" panose="020B0503030403020204"/>
                </a:rPr>
                <a:t>176</a:t>
              </a:r>
              <a:r>
                <a:rPr lang="it-IT" sz="2400" dirty="0">
                  <a:solidFill>
                    <a:schemeClr val="bg1"/>
                  </a:solidFill>
                  <a:latin typeface="Myriad Pro" panose="020B0503030403020204"/>
                </a:rPr>
                <a:t>Hf/</a:t>
              </a:r>
              <a:r>
                <a:rPr lang="it-IT" sz="2400" baseline="30000" dirty="0">
                  <a:solidFill>
                    <a:schemeClr val="bg1"/>
                  </a:solidFill>
                  <a:latin typeface="Myriad Pro" panose="020B0503030403020204"/>
                </a:rPr>
                <a:t>177</a:t>
              </a:r>
              <a:r>
                <a:rPr lang="it-IT" sz="2400" dirty="0">
                  <a:solidFill>
                    <a:schemeClr val="bg1"/>
                  </a:solidFill>
                  <a:latin typeface="Myriad Pro" panose="020B0503030403020204"/>
                </a:rPr>
                <a:t>Hf</a:t>
              </a:r>
              <a:endParaRPr lang="en-US" sz="2400" dirty="0">
                <a:solidFill>
                  <a:schemeClr val="bg1"/>
                </a:solidFill>
                <a:latin typeface="Myriad Pro" panose="020B0503030403020204"/>
              </a:endParaRPr>
            </a:p>
          </p:txBody>
        </p:sp>
      </p:gr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5D7F9DB-DD69-6581-6D77-287393BEA55A}"/>
                  </a:ext>
                </a:extLst>
              </p14:cNvPr>
              <p14:cNvContentPartPr/>
              <p14:nvPr/>
            </p14:nvContentPartPr>
            <p14:xfrm>
              <a:off x="3291300" y="6126300"/>
              <a:ext cx="360" cy="360"/>
            </p14:xfrm>
          </p:contentPart>
        </mc:Choice>
        <mc:Fallback xmlns="">
          <p:pic>
            <p:nvPicPr>
              <p:cNvPr id="2" name="Ink 1">
                <a:extLst>
                  <a:ext uri="{FF2B5EF4-FFF2-40B4-BE49-F238E27FC236}">
                    <a16:creationId xmlns:a16="http://schemas.microsoft.com/office/drawing/2014/main" id="{15D7F9DB-DD69-6581-6D77-287393BEA55A}"/>
                  </a:ext>
                </a:extLst>
              </p:cNvPr>
              <p:cNvPicPr/>
              <p:nvPr/>
            </p:nvPicPr>
            <p:blipFill>
              <a:blip r:embed="rId7"/>
              <a:stretch>
                <a:fillRect/>
              </a:stretch>
            </p:blipFill>
            <p:spPr>
              <a:xfrm>
                <a:off x="3282660" y="6117300"/>
                <a:ext cx="18000" cy="18000"/>
              </a:xfrm>
              <a:prstGeom prst="rect">
                <a:avLst/>
              </a:prstGeom>
            </p:spPr>
          </p:pic>
        </mc:Fallback>
      </mc:AlternateContent>
      <p:sp>
        <p:nvSpPr>
          <p:cNvPr id="5" name="AutoShape 2" descr="Slides to help.ppt">
            <a:extLst>
              <a:ext uri="{FF2B5EF4-FFF2-40B4-BE49-F238E27FC236}">
                <a16:creationId xmlns:a16="http://schemas.microsoft.com/office/drawing/2014/main" id="{E9A333DA-D00F-F8C2-7BEA-A5583F5B25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6880153A-217D-0802-7942-9F4B61586321}"/>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a:ea typeface="Calibri" panose="020F0502020204030204" pitchFamily="34" charset="0"/>
                <a:cs typeface="Calibri" panose="020F0502020204030204" pitchFamily="34" charset="0"/>
              </a:rPr>
              <a:t>Method</a:t>
            </a: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 Hf isotopes in zircons</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78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332</Words>
  <Application>Microsoft Office PowerPoint</Application>
  <PresentationFormat>Widescreen</PresentationFormat>
  <Paragraphs>75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Myriad Pro</vt:lpstr>
      <vt:lpstr>NexusSerif</vt:lpstr>
      <vt:lpstr>Office Theme</vt:lpstr>
      <vt:lpstr>Secular change in the age of TTG sources during the Archean from in-situ Sr and Hf isotope analysis by LA-MC-ICPMS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Musiyachenko</dc:creator>
  <cp:lastModifiedBy>Kira Musiyachenko</cp:lastModifiedBy>
  <cp:revision>39</cp:revision>
  <dcterms:created xsi:type="dcterms:W3CDTF">2022-05-06T21:59:12Z</dcterms:created>
  <dcterms:modified xsi:type="dcterms:W3CDTF">2022-08-30T20:26:33Z</dcterms:modified>
</cp:coreProperties>
</file>