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2" r:id="rId3"/>
    <p:sldMasterId id="2147483695" r:id="rId4"/>
    <p:sldMasterId id="2147483713" r:id="rId5"/>
    <p:sldMasterId id="2147483707" r:id="rId6"/>
    <p:sldMasterId id="2147483709" r:id="rId7"/>
    <p:sldMasterId id="2147483711" r:id="rId8"/>
  </p:sldMasterIdLst>
  <p:notesMasterIdLst>
    <p:notesMasterId r:id="rId12"/>
  </p:notesMasterIdLst>
  <p:handoutMasterIdLst>
    <p:handoutMasterId r:id="rId13"/>
  </p:handoutMasterIdLst>
  <p:sldIdLst>
    <p:sldId id="264" r:id="rId9"/>
    <p:sldId id="269" r:id="rId10"/>
    <p:sldId id="277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pos="3120">
          <p15:clr>
            <a:srgbClr val="A4A3A4"/>
          </p15:clr>
        </p15:guide>
        <p15:guide id="6" pos="60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FCFCF"/>
    <a:srgbClr val="C0C0C0"/>
    <a:srgbClr val="FFFFFF"/>
    <a:srgbClr val="80B931"/>
    <a:srgbClr val="00B262"/>
    <a:srgbClr val="C4BF00"/>
    <a:srgbClr val="D5D000"/>
    <a:srgbClr val="00A389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2" autoAdjust="0"/>
    <p:restoredTop sz="94715" autoAdjust="0"/>
  </p:normalViewPr>
  <p:slideViewPr>
    <p:cSldViewPr>
      <p:cViewPr varScale="1">
        <p:scale>
          <a:sx n="154" d="100"/>
          <a:sy n="154" d="100"/>
        </p:scale>
        <p:origin x="1638" y="384"/>
      </p:cViewPr>
      <p:guideLst>
        <p:guide orient="horz" pos="2160"/>
        <p:guide orient="horz" pos="527"/>
        <p:guide orient="horz" pos="346"/>
        <p:guide orient="horz" pos="709"/>
        <p:guide pos="3120"/>
        <p:guide pos="6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03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36D6-20D3-4E99-80B6-156C5618C797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6649-FABD-4396-81FD-C10355C48A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3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ECDD-BCE5-483E-8997-4A8C30DE5CCF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E553-B046-499D-AE55-E79620BF8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Hierna Plaatje floodplain met </a:t>
            </a:r>
            <a:r>
              <a:rPr lang="en-US" dirty="0" err="1"/>
              <a:t>regio</a:t>
            </a:r>
            <a:r>
              <a:rPr lang="en-US" dirty="0"/>
              <a:t>. </a:t>
            </a:r>
            <a:r>
              <a:rPr lang="en-US" dirty="0" err="1"/>
              <a:t>Grafieken</a:t>
            </a:r>
            <a:r>
              <a:rPr lang="en-US" dirty="0"/>
              <a:t> van </a:t>
            </a:r>
            <a:r>
              <a:rPr lang="en-US" dirty="0" err="1"/>
              <a:t>maken</a:t>
            </a:r>
            <a:r>
              <a:rPr lang="en-US" dirty="0"/>
              <a:t>.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regios</a:t>
            </a:r>
            <a:r>
              <a:rPr lang="en-US" dirty="0"/>
              <a:t>,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Frankrijk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7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9" y="5107521"/>
            <a:ext cx="9364331" cy="72547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3300"/>
              </a:lnSpc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1142985"/>
            <a:ext cx="9379747" cy="4643469"/>
          </a:xfrm>
          <a:prstGeom prst="rect">
            <a:avLst/>
          </a:prstGeom>
        </p:spPr>
        <p:txBody>
          <a:bodyPr anchor="t" anchorCtr="0"/>
          <a:lstStyle>
            <a:lvl1pPr marL="268288" indent="-268288" algn="l" defTabSz="914400" rtl="0" eaLnBrk="1" latinLnBrk="0" hangingPunct="1">
              <a:spcBef>
                <a:spcPts val="18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20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16723" y="1285860"/>
            <a:ext cx="4581495" cy="442915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5090425" y="1285860"/>
            <a:ext cx="4581495" cy="442915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139" y="1285860"/>
            <a:ext cx="4566079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0425" y="1285860"/>
            <a:ext cx="4602000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16723" y="1912505"/>
            <a:ext cx="4581495" cy="367868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5090425" y="1912505"/>
            <a:ext cx="4581495" cy="367868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173003" y="1142985"/>
            <a:ext cx="6500858" cy="4643469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7788" indent="-268288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35" y="148704"/>
            <a:ext cx="2676144" cy="795528"/>
          </a:xfrm>
          <a:prstGeom prst="rect">
            <a:avLst/>
          </a:prstGeom>
        </p:spPr>
      </p:pic>
      <p:pic>
        <p:nvPicPr>
          <p:cNvPr id="5" name="Picture 4" descr="ENG_log_ivm_FC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2605" y="155563"/>
            <a:ext cx="4410583" cy="779323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6959600" y="-11905"/>
            <a:ext cx="310357" cy="1150142"/>
          </a:xfrm>
          <a:custGeom>
            <a:avLst/>
            <a:gdLst>
              <a:gd name="connsiteX0" fmla="*/ 0 w 311944"/>
              <a:gd name="connsiteY0" fmla="*/ 0 h 1138238"/>
              <a:gd name="connsiteX1" fmla="*/ 97631 w 311944"/>
              <a:gd name="connsiteY1" fmla="*/ 57150 h 1138238"/>
              <a:gd name="connsiteX2" fmla="*/ 42862 w 311944"/>
              <a:gd name="connsiteY2" fmla="*/ 276225 h 1138238"/>
              <a:gd name="connsiteX3" fmla="*/ 311944 w 311944"/>
              <a:gd name="connsiteY3" fmla="*/ 533400 h 1138238"/>
              <a:gd name="connsiteX4" fmla="*/ 52387 w 311944"/>
              <a:gd name="connsiteY4" fmla="*/ 795338 h 1138238"/>
              <a:gd name="connsiteX5" fmla="*/ 52387 w 311944"/>
              <a:gd name="connsiteY5" fmla="*/ 1138238 h 1138238"/>
              <a:gd name="connsiteX6" fmla="*/ 14287 w 311944"/>
              <a:gd name="connsiteY6" fmla="*/ 1138238 h 1138238"/>
              <a:gd name="connsiteX7" fmla="*/ 11906 w 311944"/>
              <a:gd name="connsiteY7" fmla="*/ 771525 h 1138238"/>
              <a:gd name="connsiteX8" fmla="*/ 245269 w 311944"/>
              <a:gd name="connsiteY8" fmla="*/ 535782 h 1138238"/>
              <a:gd name="connsiteX9" fmla="*/ 2381 w 311944"/>
              <a:gd name="connsiteY9" fmla="*/ 290513 h 1138238"/>
              <a:gd name="connsiteX10" fmla="*/ 0 w 311944"/>
              <a:gd name="connsiteY10" fmla="*/ 0 h 1138238"/>
              <a:gd name="connsiteX0" fmla="*/ 0 w 311944"/>
              <a:gd name="connsiteY0" fmla="*/ 2381 h 1140619"/>
              <a:gd name="connsiteX1" fmla="*/ 37405 w 311944"/>
              <a:gd name="connsiteY1" fmla="*/ 0 h 1140619"/>
              <a:gd name="connsiteX2" fmla="*/ 42862 w 311944"/>
              <a:gd name="connsiteY2" fmla="*/ 278606 h 1140619"/>
              <a:gd name="connsiteX3" fmla="*/ 311944 w 311944"/>
              <a:gd name="connsiteY3" fmla="*/ 535781 h 1140619"/>
              <a:gd name="connsiteX4" fmla="*/ 52387 w 311944"/>
              <a:gd name="connsiteY4" fmla="*/ 797719 h 1140619"/>
              <a:gd name="connsiteX5" fmla="*/ 52387 w 311944"/>
              <a:gd name="connsiteY5" fmla="*/ 1140619 h 1140619"/>
              <a:gd name="connsiteX6" fmla="*/ 14287 w 311944"/>
              <a:gd name="connsiteY6" fmla="*/ 1140619 h 1140619"/>
              <a:gd name="connsiteX7" fmla="*/ 11906 w 311944"/>
              <a:gd name="connsiteY7" fmla="*/ 773906 h 1140619"/>
              <a:gd name="connsiteX8" fmla="*/ 245269 w 311944"/>
              <a:gd name="connsiteY8" fmla="*/ 538163 h 1140619"/>
              <a:gd name="connsiteX9" fmla="*/ 2381 w 311944"/>
              <a:gd name="connsiteY9" fmla="*/ 292894 h 1140619"/>
              <a:gd name="connsiteX10" fmla="*/ 0 w 311944"/>
              <a:gd name="connsiteY10" fmla="*/ 2381 h 1140619"/>
              <a:gd name="connsiteX0" fmla="*/ 0 w 311944"/>
              <a:gd name="connsiteY0" fmla="*/ 0 h 1162050"/>
              <a:gd name="connsiteX1" fmla="*/ 37405 w 311944"/>
              <a:gd name="connsiteY1" fmla="*/ 21431 h 1162050"/>
              <a:gd name="connsiteX2" fmla="*/ 42862 w 311944"/>
              <a:gd name="connsiteY2" fmla="*/ 300037 h 1162050"/>
              <a:gd name="connsiteX3" fmla="*/ 311944 w 311944"/>
              <a:gd name="connsiteY3" fmla="*/ 557212 h 1162050"/>
              <a:gd name="connsiteX4" fmla="*/ 52387 w 311944"/>
              <a:gd name="connsiteY4" fmla="*/ 819150 h 1162050"/>
              <a:gd name="connsiteX5" fmla="*/ 52387 w 311944"/>
              <a:gd name="connsiteY5" fmla="*/ 1162050 h 1162050"/>
              <a:gd name="connsiteX6" fmla="*/ 14287 w 311944"/>
              <a:gd name="connsiteY6" fmla="*/ 1162050 h 1162050"/>
              <a:gd name="connsiteX7" fmla="*/ 11906 w 311944"/>
              <a:gd name="connsiteY7" fmla="*/ 795337 h 1162050"/>
              <a:gd name="connsiteX8" fmla="*/ 245269 w 311944"/>
              <a:gd name="connsiteY8" fmla="*/ 559594 h 1162050"/>
              <a:gd name="connsiteX9" fmla="*/ 2381 w 311944"/>
              <a:gd name="connsiteY9" fmla="*/ 314325 h 1162050"/>
              <a:gd name="connsiteX10" fmla="*/ 0 w 311944"/>
              <a:gd name="connsiteY10" fmla="*/ 0 h 1162050"/>
              <a:gd name="connsiteX0" fmla="*/ 0 w 311944"/>
              <a:gd name="connsiteY0" fmla="*/ 7144 h 1169194"/>
              <a:gd name="connsiteX1" fmla="*/ 37405 w 311944"/>
              <a:gd name="connsiteY1" fmla="*/ 0 h 1169194"/>
              <a:gd name="connsiteX2" fmla="*/ 42862 w 311944"/>
              <a:gd name="connsiteY2" fmla="*/ 307181 h 1169194"/>
              <a:gd name="connsiteX3" fmla="*/ 311944 w 311944"/>
              <a:gd name="connsiteY3" fmla="*/ 564356 h 1169194"/>
              <a:gd name="connsiteX4" fmla="*/ 52387 w 311944"/>
              <a:gd name="connsiteY4" fmla="*/ 826294 h 1169194"/>
              <a:gd name="connsiteX5" fmla="*/ 52387 w 311944"/>
              <a:gd name="connsiteY5" fmla="*/ 1169194 h 1169194"/>
              <a:gd name="connsiteX6" fmla="*/ 14287 w 311944"/>
              <a:gd name="connsiteY6" fmla="*/ 1169194 h 1169194"/>
              <a:gd name="connsiteX7" fmla="*/ 11906 w 311944"/>
              <a:gd name="connsiteY7" fmla="*/ 802481 h 1169194"/>
              <a:gd name="connsiteX8" fmla="*/ 245269 w 311944"/>
              <a:gd name="connsiteY8" fmla="*/ 566738 h 1169194"/>
              <a:gd name="connsiteX9" fmla="*/ 2381 w 311944"/>
              <a:gd name="connsiteY9" fmla="*/ 321469 h 1169194"/>
              <a:gd name="connsiteX10" fmla="*/ 0 w 311944"/>
              <a:gd name="connsiteY10" fmla="*/ 7144 h 1169194"/>
              <a:gd name="connsiteX0" fmla="*/ 0 w 311944"/>
              <a:gd name="connsiteY0" fmla="*/ 0 h 1162050"/>
              <a:gd name="connsiteX1" fmla="*/ 37405 w 311944"/>
              <a:gd name="connsiteY1" fmla="*/ 4762 h 1162050"/>
              <a:gd name="connsiteX2" fmla="*/ 42862 w 311944"/>
              <a:gd name="connsiteY2" fmla="*/ 300037 h 1162050"/>
              <a:gd name="connsiteX3" fmla="*/ 311944 w 311944"/>
              <a:gd name="connsiteY3" fmla="*/ 557212 h 1162050"/>
              <a:gd name="connsiteX4" fmla="*/ 52387 w 311944"/>
              <a:gd name="connsiteY4" fmla="*/ 819150 h 1162050"/>
              <a:gd name="connsiteX5" fmla="*/ 52387 w 311944"/>
              <a:gd name="connsiteY5" fmla="*/ 1162050 h 1162050"/>
              <a:gd name="connsiteX6" fmla="*/ 14287 w 311944"/>
              <a:gd name="connsiteY6" fmla="*/ 1162050 h 1162050"/>
              <a:gd name="connsiteX7" fmla="*/ 11906 w 311944"/>
              <a:gd name="connsiteY7" fmla="*/ 795337 h 1162050"/>
              <a:gd name="connsiteX8" fmla="*/ 245269 w 311944"/>
              <a:gd name="connsiteY8" fmla="*/ 559594 h 1162050"/>
              <a:gd name="connsiteX9" fmla="*/ 2381 w 311944"/>
              <a:gd name="connsiteY9" fmla="*/ 314325 h 1162050"/>
              <a:gd name="connsiteX10" fmla="*/ 0 w 311944"/>
              <a:gd name="connsiteY10" fmla="*/ 0 h 1162050"/>
              <a:gd name="connsiteX0" fmla="*/ 0 w 311944"/>
              <a:gd name="connsiteY0" fmla="*/ 50007 h 1212057"/>
              <a:gd name="connsiteX1" fmla="*/ 44549 w 311944"/>
              <a:gd name="connsiteY1" fmla="*/ 0 h 1212057"/>
              <a:gd name="connsiteX2" fmla="*/ 42862 w 311944"/>
              <a:gd name="connsiteY2" fmla="*/ 350044 h 1212057"/>
              <a:gd name="connsiteX3" fmla="*/ 311944 w 311944"/>
              <a:gd name="connsiteY3" fmla="*/ 607219 h 1212057"/>
              <a:gd name="connsiteX4" fmla="*/ 52387 w 311944"/>
              <a:gd name="connsiteY4" fmla="*/ 869157 h 1212057"/>
              <a:gd name="connsiteX5" fmla="*/ 52387 w 311944"/>
              <a:gd name="connsiteY5" fmla="*/ 1212057 h 1212057"/>
              <a:gd name="connsiteX6" fmla="*/ 14287 w 311944"/>
              <a:gd name="connsiteY6" fmla="*/ 1212057 h 1212057"/>
              <a:gd name="connsiteX7" fmla="*/ 11906 w 311944"/>
              <a:gd name="connsiteY7" fmla="*/ 845344 h 1212057"/>
              <a:gd name="connsiteX8" fmla="*/ 245269 w 311944"/>
              <a:gd name="connsiteY8" fmla="*/ 609601 h 1212057"/>
              <a:gd name="connsiteX9" fmla="*/ 2381 w 311944"/>
              <a:gd name="connsiteY9" fmla="*/ 364332 h 1212057"/>
              <a:gd name="connsiteX10" fmla="*/ 0 w 311944"/>
              <a:gd name="connsiteY10" fmla="*/ 50007 h 1212057"/>
              <a:gd name="connsiteX0" fmla="*/ 794 w 310357"/>
              <a:gd name="connsiteY0" fmla="*/ 14288 h 1212057"/>
              <a:gd name="connsiteX1" fmla="*/ 42962 w 310357"/>
              <a:gd name="connsiteY1" fmla="*/ 0 h 1212057"/>
              <a:gd name="connsiteX2" fmla="*/ 41275 w 310357"/>
              <a:gd name="connsiteY2" fmla="*/ 350044 h 1212057"/>
              <a:gd name="connsiteX3" fmla="*/ 310357 w 310357"/>
              <a:gd name="connsiteY3" fmla="*/ 607219 h 1212057"/>
              <a:gd name="connsiteX4" fmla="*/ 50800 w 310357"/>
              <a:gd name="connsiteY4" fmla="*/ 869157 h 1212057"/>
              <a:gd name="connsiteX5" fmla="*/ 50800 w 310357"/>
              <a:gd name="connsiteY5" fmla="*/ 1212057 h 1212057"/>
              <a:gd name="connsiteX6" fmla="*/ 12700 w 310357"/>
              <a:gd name="connsiteY6" fmla="*/ 1212057 h 1212057"/>
              <a:gd name="connsiteX7" fmla="*/ 10319 w 310357"/>
              <a:gd name="connsiteY7" fmla="*/ 845344 h 1212057"/>
              <a:gd name="connsiteX8" fmla="*/ 243682 w 310357"/>
              <a:gd name="connsiteY8" fmla="*/ 609601 h 1212057"/>
              <a:gd name="connsiteX9" fmla="*/ 794 w 310357"/>
              <a:gd name="connsiteY9" fmla="*/ 364332 h 1212057"/>
              <a:gd name="connsiteX10" fmla="*/ 794 w 310357"/>
              <a:gd name="connsiteY10" fmla="*/ 14288 h 1212057"/>
              <a:gd name="connsiteX0" fmla="*/ 794 w 310357"/>
              <a:gd name="connsiteY0" fmla="*/ 4763 h 1202532"/>
              <a:gd name="connsiteX1" fmla="*/ 42962 w 310357"/>
              <a:gd name="connsiteY1" fmla="*/ 0 h 1202532"/>
              <a:gd name="connsiteX2" fmla="*/ 41275 w 310357"/>
              <a:gd name="connsiteY2" fmla="*/ 340519 h 1202532"/>
              <a:gd name="connsiteX3" fmla="*/ 310357 w 310357"/>
              <a:gd name="connsiteY3" fmla="*/ 597694 h 1202532"/>
              <a:gd name="connsiteX4" fmla="*/ 50800 w 310357"/>
              <a:gd name="connsiteY4" fmla="*/ 859632 h 1202532"/>
              <a:gd name="connsiteX5" fmla="*/ 50800 w 310357"/>
              <a:gd name="connsiteY5" fmla="*/ 1202532 h 1202532"/>
              <a:gd name="connsiteX6" fmla="*/ 12700 w 310357"/>
              <a:gd name="connsiteY6" fmla="*/ 1202532 h 1202532"/>
              <a:gd name="connsiteX7" fmla="*/ 10319 w 310357"/>
              <a:gd name="connsiteY7" fmla="*/ 835819 h 1202532"/>
              <a:gd name="connsiteX8" fmla="*/ 243682 w 310357"/>
              <a:gd name="connsiteY8" fmla="*/ 600076 h 1202532"/>
              <a:gd name="connsiteX9" fmla="*/ 794 w 310357"/>
              <a:gd name="connsiteY9" fmla="*/ 354807 h 1202532"/>
              <a:gd name="connsiteX10" fmla="*/ 794 w 310357"/>
              <a:gd name="connsiteY10" fmla="*/ 4763 h 120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357" h="1202532">
                <a:moveTo>
                  <a:pt x="794" y="4763"/>
                </a:moveTo>
                <a:lnTo>
                  <a:pt x="42962" y="0"/>
                </a:lnTo>
                <a:cubicBezTo>
                  <a:pt x="42400" y="116681"/>
                  <a:pt x="41837" y="223838"/>
                  <a:pt x="41275" y="340519"/>
                </a:cubicBezTo>
                <a:lnTo>
                  <a:pt x="310357" y="597694"/>
                </a:lnTo>
                <a:lnTo>
                  <a:pt x="50800" y="859632"/>
                </a:lnTo>
                <a:lnTo>
                  <a:pt x="50800" y="1202532"/>
                </a:lnTo>
                <a:lnTo>
                  <a:pt x="12700" y="1202532"/>
                </a:lnTo>
                <a:cubicBezTo>
                  <a:pt x="11906" y="1080294"/>
                  <a:pt x="11113" y="958057"/>
                  <a:pt x="10319" y="835819"/>
                </a:cubicBezTo>
                <a:lnTo>
                  <a:pt x="243682" y="600076"/>
                </a:lnTo>
                <a:lnTo>
                  <a:pt x="794" y="354807"/>
                </a:lnTo>
                <a:cubicBezTo>
                  <a:pt x="0" y="256382"/>
                  <a:pt x="1588" y="98426"/>
                  <a:pt x="794" y="4763"/>
                </a:cubicBezTo>
                <a:close/>
              </a:path>
            </a:pathLst>
          </a:custGeom>
          <a:solidFill>
            <a:srgbClr val="D9D9D9">
              <a:alpha val="807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GB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6196610"/>
            <a:ext cx="9906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NG_log_ivm_F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464" y="6311829"/>
            <a:ext cx="2838506" cy="501547"/>
          </a:xfrm>
          <a:prstGeom prst="rect">
            <a:avLst/>
          </a:prstGeom>
        </p:spPr>
      </p:pic>
      <p:pic>
        <p:nvPicPr>
          <p:cNvPr id="12" name="Picture 11" descr="content_head5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110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ntent_hea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10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ntent_hea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10976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196610"/>
            <a:ext cx="9906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NG_log_ivm_FC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8464" y="6311829"/>
            <a:ext cx="2838506" cy="501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96610"/>
            <a:ext cx="9906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NG_log_ivm_F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8464" y="6311829"/>
            <a:ext cx="2838506" cy="501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ntent_hea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490"/>
            <a:ext cx="9906000" cy="110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BF9DC-0E83-40B8-8F1F-ACEE431F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r="3086" b="8385"/>
          <a:stretch/>
        </p:blipFill>
        <p:spPr>
          <a:xfrm>
            <a:off x="-1" y="1117413"/>
            <a:ext cx="9906001" cy="5767971"/>
          </a:xfrm>
          <a:prstGeom prst="rect">
            <a:avLst/>
          </a:prstGeom>
        </p:spPr>
      </p:pic>
      <p:pic>
        <p:nvPicPr>
          <p:cNvPr id="12" name="Picture 11" descr="slide_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55541"/>
            <a:ext cx="9906000" cy="18298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937" y="6381328"/>
            <a:ext cx="934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Lars Tierolf, Toon Haer, Jens de Bruijn,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Wouter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Botzen, Lena Reimann, Marijn Ton, and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Jeroen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Aerts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2139" y="5107520"/>
            <a:ext cx="9364331" cy="985775"/>
          </a:xfrm>
        </p:spPr>
        <p:txBody>
          <a:bodyPr anchor="ctr" anchorCtr="0"/>
          <a:lstStyle/>
          <a:p>
            <a:r>
              <a:rPr lang="en-GB" sz="2800" dirty="0"/>
              <a:t>COASTMOVE: A global agent-based model of adaptation and migration decisions in face of sea level rise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6CEA8-D610-4CAD-84B2-B347BF19B3BC}"/>
              </a:ext>
            </a:extLst>
          </p:cNvPr>
          <p:cNvSpPr txBox="1"/>
          <p:nvPr/>
        </p:nvSpPr>
        <p:spPr>
          <a:xfrm>
            <a:off x="8945226" y="1117413"/>
            <a:ext cx="1620537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800" i="1" dirty="0" err="1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Arcachon</a:t>
            </a:r>
            <a:r>
              <a:rPr lang="en-US" sz="800" i="1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, France</a:t>
            </a:r>
          </a:p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800" i="1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Sem Duijndam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573DB1-8EA5-4F69-A293-696E0271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838835" cy="111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400" y="126046"/>
            <a:ext cx="9379500" cy="712800"/>
          </a:xfrm>
          <a:prstGeom prst="rect">
            <a:avLst/>
          </a:prstGeom>
        </p:spPr>
        <p:txBody>
          <a:bodyPr/>
          <a:lstStyle/>
          <a:p>
            <a:r>
              <a:rPr lang="en-GB" sz="2400" dirty="0"/>
              <a:t>Modelling schedule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3300-C7BD-4A6D-9183-DFA04EB5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8351860" cy="4701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7126B9-D835-472B-A845-7FFED5AE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and further 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8F56E-34F7-4EE2-A0FC-4E20A8B8255F}"/>
              </a:ext>
            </a:extLst>
          </p:cNvPr>
          <p:cNvSpPr txBox="1"/>
          <p:nvPr/>
        </p:nvSpPr>
        <p:spPr>
          <a:xfrm>
            <a:off x="8175264" y="3881744"/>
            <a:ext cx="193489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4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lars.tierolf@vu.nl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9E679-20A8-47D3-94DE-E9DCF961021A}"/>
              </a:ext>
            </a:extLst>
          </p:cNvPr>
          <p:cNvSpPr txBox="1"/>
          <p:nvPr/>
        </p:nvSpPr>
        <p:spPr>
          <a:xfrm>
            <a:off x="533400" y="1371600"/>
            <a:ext cx="6477000" cy="47012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GB" dirty="0">
                <a:solidFill>
                  <a:srgbClr val="05368B"/>
                </a:solidFill>
                <a:latin typeface="+mj-lt"/>
                <a:cs typeface="Arial" pitchFamily="34" charset="0"/>
              </a:rPr>
              <a:t>DYNAMO-M: a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global modelling approach of both coastal adaptation and migration under projections of future development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Simulating local decision making under scenarios of global change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GB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endParaRPr lang="en-GB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GB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Further references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Duijndam, S. J., </a:t>
            </a:r>
            <a:r>
              <a:rPr lang="en-GB" sz="1050" dirty="0" err="1">
                <a:solidFill>
                  <a:srgbClr val="05368B"/>
                </a:solidFill>
                <a:latin typeface="+mj-lt"/>
                <a:cs typeface="Arial" pitchFamily="34" charset="0"/>
              </a:rPr>
              <a:t>Botzen</a:t>
            </a: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, W. J., </a:t>
            </a:r>
            <a:r>
              <a:rPr lang="en-GB" sz="1050" dirty="0" err="1">
                <a:solidFill>
                  <a:srgbClr val="05368B"/>
                </a:solidFill>
                <a:latin typeface="+mj-lt"/>
                <a:cs typeface="Arial" pitchFamily="34" charset="0"/>
              </a:rPr>
              <a:t>Hagedoorn</a:t>
            </a: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, L. C., &amp; Aerts, J. C. (2022). Anticipating sea‐level rise and human migration: A review of empirical evidence and avenues for future research. Wiley Interdisciplinary Reviews: Climate Change, 13(1), e747.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Aerts, J. C. J. H. (2020). Integrating agent-based approaches with flood risk models: A review and perspective. Water Security, 11, 100076.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GB" sz="1050" dirty="0" err="1">
                <a:solidFill>
                  <a:srgbClr val="05368B"/>
                </a:solidFill>
                <a:latin typeface="+mj-lt"/>
                <a:cs typeface="Arial" pitchFamily="34" charset="0"/>
              </a:rPr>
              <a:t>Ruig</a:t>
            </a: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, L. T. de, Haer, T., </a:t>
            </a:r>
            <a:r>
              <a:rPr lang="en-GB" sz="1050" dirty="0" err="1">
                <a:solidFill>
                  <a:srgbClr val="05368B"/>
                </a:solidFill>
                <a:latin typeface="+mj-lt"/>
                <a:cs typeface="Arial" pitchFamily="34" charset="0"/>
              </a:rPr>
              <a:t>Moel</a:t>
            </a: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, H. de, Orton, P., </a:t>
            </a:r>
            <a:r>
              <a:rPr lang="en-GB" sz="1050" dirty="0" err="1">
                <a:solidFill>
                  <a:srgbClr val="05368B"/>
                </a:solidFill>
                <a:latin typeface="+mj-lt"/>
                <a:cs typeface="Arial" pitchFamily="34" charset="0"/>
              </a:rPr>
              <a:t>Botzen</a:t>
            </a:r>
            <a:r>
              <a:rPr lang="en-GB" sz="1050" dirty="0">
                <a:solidFill>
                  <a:srgbClr val="05368B"/>
                </a:solidFill>
                <a:latin typeface="+mj-lt"/>
                <a:cs typeface="Arial" pitchFamily="34" charset="0"/>
              </a:rPr>
              <a:t>, W. J. W., &amp; Aerts, J. C. J. H. (2022). An agent-based model for evaluating reforms of the National Flood Insurance Program: A benchmarked model applied to Jamaica Bay, NYC. Risk Analysis. https://doi.org/10.1111/RISA.13905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0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Haer, T., </a:t>
            </a:r>
            <a:r>
              <a:rPr lang="en-US" sz="105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Botzen</a:t>
            </a:r>
            <a:r>
              <a:rPr lang="en-US" sz="10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W. J. W., &amp; Aerts, J. C. J. H. (2019). Advancing disaster policies by integrating dynamic adaptive </a:t>
            </a:r>
            <a:r>
              <a:rPr lang="en-US" sz="105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10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 risk assessments using an agent-based modelling approach. </a:t>
            </a:r>
            <a:r>
              <a:rPr lang="en-US" sz="105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Environmental Research Letters</a:t>
            </a:r>
            <a:r>
              <a:rPr lang="en-US" sz="10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0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(4). https://doi.org/10.1088/1748-9326/ab0770</a:t>
            </a:r>
            <a:endParaRPr lang="en-US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4B80F-2B1B-497B-862D-A0A8C2AF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36" y="1219200"/>
            <a:ext cx="1488934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B7E166-6EBF-4682-AC26-10B66F1CB1C9}"/>
              </a:ext>
            </a:extLst>
          </p:cNvPr>
          <p:cNvSpPr txBox="1"/>
          <p:nvPr/>
        </p:nvSpPr>
        <p:spPr>
          <a:xfrm>
            <a:off x="8224093" y="2938045"/>
            <a:ext cx="125582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2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Link to 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5B2BB-9EFA-44F9-A5F8-EB8489D4CE4A}"/>
              </a:ext>
            </a:extLst>
          </p:cNvPr>
          <p:cNvSpPr txBox="1"/>
          <p:nvPr/>
        </p:nvSpPr>
        <p:spPr>
          <a:xfrm>
            <a:off x="8512468" y="3638500"/>
            <a:ext cx="193489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400" u="sng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497335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A4">
  <a:themeElements>
    <a:clrScheme name="IVM Theme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CA8B2EB4-77DA-4871-A6FD-E393BD370D6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IVM Theme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B2CE7CF4-9625-49D4-B778-B605ECD6679D}"/>
    </a:ext>
  </a:extLst>
</a:theme>
</file>

<file path=ppt/theme/theme3.xml><?xml version="1.0" encoding="utf-8"?>
<a:theme xmlns:a="http://schemas.openxmlformats.org/drawingml/2006/main" name="2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6D13344E-5292-4A51-87AD-3347632F2C3C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D4014533-B783-4D87-B883-47B4F8FDD0E7}"/>
    </a:ext>
  </a:extLst>
</a:theme>
</file>

<file path=ppt/theme/theme5.xml><?xml version="1.0" encoding="utf-8"?>
<a:theme xmlns:a="http://schemas.openxmlformats.org/drawingml/2006/main" name="6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218A1389-7479-4194-BE85-B473C6683038}"/>
    </a:ext>
  </a:extLst>
</a:theme>
</file>

<file path=ppt/theme/theme6.xml><?xml version="1.0" encoding="utf-8"?>
<a:theme xmlns:a="http://schemas.openxmlformats.org/drawingml/2006/main" name="3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79A2F647-AA54-4EA3-B9E5-779FBA1EA8E8}"/>
    </a:ext>
  </a:extLst>
</a:theme>
</file>

<file path=ppt/theme/theme7.xml><?xml version="1.0" encoding="utf-8"?>
<a:theme xmlns:a="http://schemas.openxmlformats.org/drawingml/2006/main" name="4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9573E370-FD94-4FA0-AC7D-DF7F4317EB40}"/>
    </a:ext>
  </a:extLst>
</a:theme>
</file>

<file path=ppt/theme/theme8.xml><?xml version="1.0" encoding="utf-8"?>
<a:theme xmlns:a="http://schemas.openxmlformats.org/drawingml/2006/main" name="5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slide A4 presentation 2020.potx" id="{05AFF8D6-1920-4936-BED0-7071E2774FD9}" vid="{CF27B1D8-599D-4DD2-9E79-5D0782DA2DF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PP-slide A4 presentation 2020</Template>
  <TotalTime>2894</TotalTime>
  <Words>336</Words>
  <Application>Microsoft Office PowerPoint</Application>
  <PresentationFormat>A4 Paper (210x297 mm)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Wingdings</vt:lpstr>
      <vt:lpstr>powerpoint_template_A4</vt:lpstr>
      <vt:lpstr>Custom Design</vt:lpstr>
      <vt:lpstr>2_Custom Design</vt:lpstr>
      <vt:lpstr>1_Custom Design</vt:lpstr>
      <vt:lpstr>6_Custom Design</vt:lpstr>
      <vt:lpstr>3_Custom Design</vt:lpstr>
      <vt:lpstr>4_Custom Design</vt:lpstr>
      <vt:lpstr>5_Custom Design</vt:lpstr>
      <vt:lpstr>COASTMOVE: A global agent-based model of adaptation and migration decisions in face of sea level rise </vt:lpstr>
      <vt:lpstr>Modelling schedule</vt:lpstr>
      <vt:lpstr>Contact and further references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Tierolf, L.</dc:creator>
  <cp:lastModifiedBy>Tierolf, L. (Lars)</cp:lastModifiedBy>
  <cp:revision>256</cp:revision>
  <dcterms:created xsi:type="dcterms:W3CDTF">2022-05-02T14:03:08Z</dcterms:created>
  <dcterms:modified xsi:type="dcterms:W3CDTF">2022-09-05T09:15:07Z</dcterms:modified>
  <cp:contentStatus/>
</cp:coreProperties>
</file>