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Lst>
  <p:notesMasterIdLst>
    <p:notesMasterId r:id="rId17"/>
  </p:notesMasterIdLst>
  <p:sldIdLst>
    <p:sldId id="256" r:id="rId2"/>
    <p:sldId id="410" r:id="rId3"/>
    <p:sldId id="350" r:id="rId4"/>
    <p:sldId id="484" r:id="rId5"/>
    <p:sldId id="270" r:id="rId6"/>
    <p:sldId id="449" r:id="rId7"/>
    <p:sldId id="459" r:id="rId8"/>
    <p:sldId id="487" r:id="rId9"/>
    <p:sldId id="386" r:id="rId10"/>
    <p:sldId id="486" r:id="rId11"/>
    <p:sldId id="479" r:id="rId12"/>
    <p:sldId id="462" r:id="rId13"/>
    <p:sldId id="464" r:id="rId14"/>
    <p:sldId id="444" r:id="rId15"/>
    <p:sldId id="3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10BAF2DC-1207-42E8-90DE-A48AE36688FF}">
          <p14:sldIdLst>
            <p14:sldId id="256"/>
          </p14:sldIdLst>
        </p14:section>
        <p14:section name="1. Introduction" id="{D016A82B-AED1-454C-A4F8-D698FCE30634}">
          <p14:sldIdLst>
            <p14:sldId id="410"/>
            <p14:sldId id="350"/>
            <p14:sldId id="484"/>
          </p14:sldIdLst>
        </p14:section>
        <p14:section name="2. Material design" id="{BC49D7FF-9A94-449E-A2E4-5A2D1DCC5D6D}">
          <p14:sldIdLst>
            <p14:sldId id="270"/>
            <p14:sldId id="449"/>
            <p14:sldId id="459"/>
            <p14:sldId id="487"/>
          </p14:sldIdLst>
        </p14:section>
        <p14:section name="3. Scaled analogue experiments" id="{83725701-2ABF-4F9B-8EDE-4E2BA5C35ADF}">
          <p14:sldIdLst>
            <p14:sldId id="386"/>
            <p14:sldId id="486"/>
            <p14:sldId id="479"/>
            <p14:sldId id="462"/>
            <p14:sldId id="464"/>
          </p14:sldIdLst>
        </p14:section>
        <p14:section name="4. Conclusions" id="{6298093E-C5B8-4D83-B639-EB6299F95213}">
          <p14:sldIdLst>
            <p14:sldId id="444"/>
            <p14:sldId id="39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saro, Luigi (2018)" initials="ML(" lastIdx="2" clrIdx="0">
    <p:extLst>
      <p:ext uri="{19B8F6BF-5375-455C-9EA6-DF929625EA0E}">
        <p15:presenceInfo xmlns:p15="http://schemas.microsoft.com/office/powerpoint/2012/main" userId="Massaro, Luigi (2018)"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048"/>
    <a:srgbClr val="191A19"/>
    <a:srgbClr val="538DD5"/>
    <a:srgbClr val="DCE6F1"/>
    <a:srgbClr val="CFD5EA"/>
    <a:srgbClr val="E9EBF5"/>
    <a:srgbClr val="1B1B19"/>
    <a:srgbClr val="25211F"/>
    <a:srgbClr val="1B1C1D"/>
    <a:srgbClr val="2526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8" autoAdjust="0"/>
    <p:restoredTop sz="93184" autoAdjust="0"/>
  </p:normalViewPr>
  <p:slideViewPr>
    <p:cSldViewPr snapToGrid="0">
      <p:cViewPr varScale="1">
        <p:scale>
          <a:sx n="116" d="100"/>
          <a:sy n="116" d="100"/>
        </p:scale>
        <p:origin x="144" y="246"/>
      </p:cViewPr>
      <p:guideLst/>
    </p:cSldViewPr>
  </p:slideViewPr>
  <p:notesTextViewPr>
    <p:cViewPr>
      <p:scale>
        <a:sx n="3" d="2"/>
        <a:sy n="3" d="2"/>
      </p:scale>
      <p:origin x="0" y="0"/>
    </p:cViewPr>
  </p:notesTextViewPr>
  <p:sorterViewPr>
    <p:cViewPr varScale="1">
      <p:scale>
        <a:sx n="1" d="1"/>
        <a:sy n="1" d="1"/>
      </p:scale>
      <p:origin x="0" y="-13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E:\vEGU%202021\Ricerca%20bibli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cap="none" spc="20" baseline="0">
                <a:solidFill>
                  <a:sysClr val="windowText" lastClr="000000"/>
                </a:solidFill>
                <a:latin typeface="Palatino Linotype" panose="02040502050505030304" pitchFamily="18" charset="0"/>
                <a:ea typeface="+mn-ea"/>
                <a:cs typeface="+mn-cs"/>
              </a:defRPr>
            </a:pPr>
            <a:r>
              <a:rPr lang="it-IT" sz="1200" dirty="0"/>
              <a:t>Model Resolution</a:t>
            </a:r>
          </a:p>
        </c:rich>
      </c:tx>
      <c:layout>
        <c:manualLayout>
          <c:xMode val="edge"/>
          <c:yMode val="edge"/>
          <c:x val="0.2351842948717949"/>
          <c:y val="1.6484315948601662E-2"/>
        </c:manualLayout>
      </c:layout>
      <c:overlay val="0"/>
      <c:spPr>
        <a:noFill/>
        <a:ln>
          <a:noFill/>
        </a:ln>
        <a:effectLst/>
      </c:spPr>
      <c:txPr>
        <a:bodyPr rot="0" spcFirstLastPara="1" vertOverflow="ellipsis" vert="horz" wrap="square" anchor="ctr" anchorCtr="1"/>
        <a:lstStyle/>
        <a:p>
          <a:pPr>
            <a:defRPr sz="1200" b="0" i="0" u="none" strike="noStrike" kern="1200" cap="none" spc="20" baseline="0">
              <a:solidFill>
                <a:sysClr val="windowText" lastClr="000000"/>
              </a:solidFill>
              <a:latin typeface="Palatino Linotype" panose="02040502050505030304" pitchFamily="18" charset="0"/>
              <a:ea typeface="+mn-ea"/>
              <a:cs typeface="+mn-cs"/>
            </a:defRPr>
          </a:pPr>
          <a:endParaRPr lang="en-US"/>
        </a:p>
      </c:txPr>
    </c:title>
    <c:autoTitleDeleted val="0"/>
    <c:plotArea>
      <c:layout>
        <c:manualLayout>
          <c:layoutTarget val="inner"/>
          <c:xMode val="edge"/>
          <c:yMode val="edge"/>
          <c:x val="0.35346698356928802"/>
          <c:y val="8.7065743792418729E-2"/>
          <c:w val="0.55382800630580509"/>
          <c:h val="0.81156497200934752"/>
        </c:manualLayout>
      </c:layout>
      <c:scatterChart>
        <c:scatterStyle val="lineMarker"/>
        <c:varyColors val="0"/>
        <c:ser>
          <c:idx val="0"/>
          <c:order val="0"/>
          <c:tx>
            <c:v>Table 1 materials</c:v>
          </c:tx>
          <c:spPr>
            <a:ln w="25400" cap="flat" cmpd="sng" algn="ctr">
              <a:noFill/>
              <a:prstDash val="sysDot"/>
              <a:round/>
            </a:ln>
            <a:effectLst/>
          </c:spPr>
          <c:marker>
            <c:symbol val="circl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xVal>
            <c:numRef>
              <c:f>'compara scale materials'!$S$10:$S$69</c:f>
              <c:numCache>
                <c:formatCode>General</c:formatCode>
                <c:ptCount val="60"/>
                <c:pt idx="0">
                  <c:v>1</c:v>
                </c:pt>
                <c:pt idx="1">
                  <c:v>1</c:v>
                </c:pt>
                <c:pt idx="2">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numCache>
            </c:numRef>
          </c:xVal>
          <c:yVal>
            <c:numRef>
              <c:f>('compara scale materials'!$R$10:$R$28,'compara scale materials'!$R$33:$R$52,'compara scale materials'!$R$54,'compara scale materials'!$R$55,'compara scale materials'!$R$57,'compara scale materials'!$R$59,'compara scale materials'!$R$60,'compara scale materials'!$R$61)</c:f>
              <c:numCache>
                <c:formatCode>General</c:formatCode>
                <c:ptCount val="45"/>
                <c:pt idx="0">
                  <c:v>2000</c:v>
                </c:pt>
                <c:pt idx="1">
                  <c:v>6400</c:v>
                </c:pt>
                <c:pt idx="2" formatCode="0">
                  <c:v>6363.63</c:v>
                </c:pt>
                <c:pt idx="4" formatCode="0">
                  <c:v>2962.96</c:v>
                </c:pt>
                <c:pt idx="5">
                  <c:v>1979.9999999999998</c:v>
                </c:pt>
                <c:pt idx="6">
                  <c:v>825</c:v>
                </c:pt>
                <c:pt idx="7">
                  <c:v>1650</c:v>
                </c:pt>
                <c:pt idx="8" formatCode="0">
                  <c:v>707.14285714285711</c:v>
                </c:pt>
                <c:pt idx="9" formatCode="0">
                  <c:v>872.72727272727263</c:v>
                </c:pt>
                <c:pt idx="10" formatCode="0">
                  <c:v>960</c:v>
                </c:pt>
                <c:pt idx="11" formatCode="0">
                  <c:v>1884</c:v>
                </c:pt>
                <c:pt idx="12" formatCode="0">
                  <c:v>1884</c:v>
                </c:pt>
                <c:pt idx="13" formatCode="0">
                  <c:v>304.58015267175574</c:v>
                </c:pt>
                <c:pt idx="14" formatCode="0">
                  <c:v>254.14012738853506</c:v>
                </c:pt>
                <c:pt idx="17" formatCode="0">
                  <c:v>258</c:v>
                </c:pt>
                <c:pt idx="18" formatCode="0">
                  <c:v>258</c:v>
                </c:pt>
                <c:pt idx="19" formatCode="0">
                  <c:v>577.2604050390687</c:v>
                </c:pt>
                <c:pt idx="20" formatCode="0">
                  <c:v>987.74080560420316</c:v>
                </c:pt>
                <c:pt idx="21" formatCode="0">
                  <c:v>3899.9999999999995</c:v>
                </c:pt>
                <c:pt idx="22" formatCode="0">
                  <c:v>5999.9999999999991</c:v>
                </c:pt>
                <c:pt idx="23" formatCode="0">
                  <c:v>423.67346938775512</c:v>
                </c:pt>
                <c:pt idx="24" formatCode="0">
                  <c:v>435.65217391304338</c:v>
                </c:pt>
                <c:pt idx="25" formatCode="0">
                  <c:v>836.49635036496352</c:v>
                </c:pt>
                <c:pt idx="26" formatCode="0">
                  <c:v>603.75</c:v>
                </c:pt>
                <c:pt idx="27" formatCode="0">
                  <c:v>252.63157894736844</c:v>
                </c:pt>
                <c:pt idx="28" formatCode="0">
                  <c:v>742.85714285714289</c:v>
                </c:pt>
                <c:pt idx="29" formatCode="0">
                  <c:v>5070</c:v>
                </c:pt>
                <c:pt idx="30" formatCode="0">
                  <c:v>1140</c:v>
                </c:pt>
                <c:pt idx="31" formatCode="0">
                  <c:v>800.00000000000011</c:v>
                </c:pt>
                <c:pt idx="32" formatCode="0">
                  <c:v>600</c:v>
                </c:pt>
                <c:pt idx="33" formatCode="0">
                  <c:v>1129.4117647058822</c:v>
                </c:pt>
                <c:pt idx="34" formatCode="0">
                  <c:v>390.00000000000006</c:v>
                </c:pt>
                <c:pt idx="35" formatCode="0">
                  <c:v>205.38461538461539</c:v>
                </c:pt>
                <c:pt idx="36" formatCode="0">
                  <c:v>306.00000000000006</c:v>
                </c:pt>
                <c:pt idx="37" formatCode="0">
                  <c:v>144</c:v>
                </c:pt>
                <c:pt idx="38" formatCode="0">
                  <c:v>241.42857142857142</c:v>
                </c:pt>
                <c:pt idx="39" formatCode="0">
                  <c:v>611.46496815286628</c:v>
                </c:pt>
                <c:pt idx="40" formatCode="0">
                  <c:v>851.99999999999989</c:v>
                </c:pt>
                <c:pt idx="41" formatCode="0">
                  <c:v>8460</c:v>
                </c:pt>
                <c:pt idx="42" formatCode="0">
                  <c:v>144</c:v>
                </c:pt>
                <c:pt idx="43" formatCode="0">
                  <c:v>407.99999999999994</c:v>
                </c:pt>
                <c:pt idx="44" formatCode="0">
                  <c:v>112.5</c:v>
                </c:pt>
              </c:numCache>
            </c:numRef>
          </c:yVal>
          <c:smooth val="0"/>
          <c:extLst>
            <c:ext xmlns:c16="http://schemas.microsoft.com/office/drawing/2014/chart" uri="{C3380CC4-5D6E-409C-BE32-E72D297353CC}">
              <c16:uniqueId val="{00000000-607F-4584-9820-328209AB40D4}"/>
            </c:ext>
          </c:extLst>
        </c:ser>
        <c:dLbls>
          <c:showLegendKey val="0"/>
          <c:showVal val="0"/>
          <c:showCatName val="0"/>
          <c:showSerName val="0"/>
          <c:showPercent val="0"/>
          <c:showBubbleSize val="0"/>
        </c:dLbls>
        <c:axId val="604820216"/>
        <c:axId val="604820856"/>
        <c:extLst>
          <c:ext xmlns:c15="http://schemas.microsoft.com/office/drawing/2012/chart" uri="{02D57815-91ED-43cb-92C2-25804820EDAC}">
            <c15:filteredScatterSeries>
              <c15:ser>
                <c:idx val="1"/>
                <c:order val="1"/>
                <c:tx>
                  <c:v>Sand-Hemihydrate</c:v>
                </c:tx>
                <c:spPr>
                  <a:ln w="25400" cap="flat" cmpd="sng" algn="ctr">
                    <a:noFill/>
                    <a:prstDash val="sysDot"/>
                    <a:round/>
                  </a:ln>
                  <a:effectLst/>
                </c:spPr>
                <c:marker>
                  <c:symbol val="circle"/>
                  <c:size val="5"/>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marker>
                <c:errBars>
                  <c:errDir val="x"/>
                  <c:errBarType val="both"/>
                  <c:errValType val="stdDev"/>
                  <c:noEndCap val="0"/>
                  <c:val val="1"/>
                  <c:spPr>
                    <a:noFill/>
                    <a:ln w="9525" cap="rnd">
                      <a:solidFill>
                        <a:schemeClr val="dk1">
                          <a:lumMod val="65000"/>
                          <a:lumOff val="35000"/>
                        </a:schemeClr>
                      </a:solidFill>
                      <a:round/>
                    </a:ln>
                    <a:effectLst/>
                  </c:spPr>
                </c:errBars>
                <c:errBars>
                  <c:errDir val="y"/>
                  <c:errBarType val="both"/>
                  <c:errValType val="fixedVal"/>
                  <c:noEndCap val="0"/>
                  <c:val val="6.55"/>
                  <c:spPr>
                    <a:noFill/>
                    <a:ln w="9525" cap="rnd">
                      <a:solidFill>
                        <a:schemeClr val="dk1">
                          <a:lumMod val="65000"/>
                          <a:lumOff val="35000"/>
                        </a:schemeClr>
                      </a:solidFill>
                      <a:round/>
                    </a:ln>
                    <a:effectLst/>
                  </c:spPr>
                </c:errBars>
                <c:xVal>
                  <c:numRef>
                    <c:extLst>
                      <c:ext uri="{02D57815-91ED-43cb-92C2-25804820EDAC}">
                        <c15:formulaRef>
                          <c15:sqref>'compara scale materials'!$S$37:$S$39</c15:sqref>
                        </c15:formulaRef>
                      </c:ext>
                    </c:extLst>
                    <c:numCache>
                      <c:formatCode>General</c:formatCode>
                      <c:ptCount val="3"/>
                      <c:pt idx="0">
                        <c:v>1</c:v>
                      </c:pt>
                      <c:pt idx="1">
                        <c:v>1</c:v>
                      </c:pt>
                      <c:pt idx="2">
                        <c:v>1</c:v>
                      </c:pt>
                    </c:numCache>
                  </c:numRef>
                </c:xVal>
                <c:yVal>
                  <c:numRef>
                    <c:extLst>
                      <c:ext uri="{02D57815-91ED-43cb-92C2-25804820EDAC}">
                        <c15:formulaRef>
                          <c15:sqref>'compara scale materials'!$AD$35</c15:sqref>
                        </c15:formulaRef>
                      </c:ext>
                    </c:extLst>
                    <c:numCache>
                      <c:formatCode>General</c:formatCode>
                      <c:ptCount val="1"/>
                      <c:pt idx="0">
                        <c:v>13.45</c:v>
                      </c:pt>
                    </c:numCache>
                  </c:numRef>
                </c:yVal>
                <c:smooth val="0"/>
                <c:extLst>
                  <c:ext xmlns:c16="http://schemas.microsoft.com/office/drawing/2014/chart" uri="{C3380CC4-5D6E-409C-BE32-E72D297353CC}">
                    <c16:uniqueId val="{00000001-607F-4584-9820-328209AB40D4}"/>
                  </c:ext>
                </c:extLst>
              </c15:ser>
            </c15:filteredScatterSeries>
            <c15:filteredScatterSeries>
              <c15:ser>
                <c:idx val="2"/>
                <c:order val="2"/>
                <c:tx>
                  <c:v>Quartz Sand BL60</c:v>
                </c:tx>
                <c:spPr>
                  <a:ln w="25400" cap="flat" cmpd="sng" algn="ctr">
                    <a:noFill/>
                    <a:prstDash val="sysDot"/>
                    <a:round/>
                  </a:ln>
                  <a:effectLst/>
                </c:spPr>
                <c:marker>
                  <c:symbol val="circle"/>
                  <c:size val="5"/>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marker>
                <c:xVal>
                  <c:numRef>
                    <c:extLst xmlns:c15="http://schemas.microsoft.com/office/drawing/2012/chart">
                      <c:ext xmlns:c15="http://schemas.microsoft.com/office/drawing/2012/chart" uri="{02D57815-91ED-43cb-92C2-25804820EDAC}">
                        <c15:formulaRef>
                          <c15:sqref>'compara scale materials'!$S$58</c15:sqref>
                        </c15:formulaRef>
                      </c:ext>
                    </c:extLst>
                    <c:numCache>
                      <c:formatCode>General</c:formatCode>
                      <c:ptCount val="1"/>
                      <c:pt idx="0">
                        <c:v>1</c:v>
                      </c:pt>
                    </c:numCache>
                  </c:numRef>
                </c:xVal>
                <c:yVal>
                  <c:numRef>
                    <c:extLst xmlns:c15="http://schemas.microsoft.com/office/drawing/2012/chart">
                      <c:ext xmlns:c15="http://schemas.microsoft.com/office/drawing/2012/chart" uri="{02D57815-91ED-43cb-92C2-25804820EDAC}">
                        <c15:formulaRef>
                          <c15:sqref>'compara scale materials'!$R$58</c15:sqref>
                        </c15:formulaRef>
                      </c:ext>
                    </c:extLst>
                    <c:numCache>
                      <c:formatCode>0</c:formatCode>
                      <c:ptCount val="1"/>
                      <c:pt idx="0">
                        <c:v>6923.0769230769238</c:v>
                      </c:pt>
                    </c:numCache>
                  </c:numRef>
                </c:yVal>
                <c:smooth val="0"/>
                <c:extLst xmlns:c15="http://schemas.microsoft.com/office/drawing/2012/chart">
                  <c:ext xmlns:c16="http://schemas.microsoft.com/office/drawing/2014/chart" uri="{C3380CC4-5D6E-409C-BE32-E72D297353CC}">
                    <c16:uniqueId val="{00000002-607F-4584-9820-328209AB40D4}"/>
                  </c:ext>
                </c:extLst>
              </c15:ser>
            </c15:filteredScatterSeries>
          </c:ext>
        </c:extLst>
      </c:scatterChart>
      <c:valAx>
        <c:axId val="604820216"/>
        <c:scaling>
          <c:orientation val="minMax"/>
          <c:max val="2"/>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ysClr val="windowText" lastClr="000000"/>
                    </a:solidFill>
                    <a:latin typeface="Palatino Linotype" panose="02040502050505030304" pitchFamily="18" charset="0"/>
                    <a:ea typeface="+mn-ea"/>
                    <a:cs typeface="+mn-cs"/>
                  </a:defRPr>
                </a:pPr>
                <a:r>
                  <a:rPr lang="it-IT"/>
                  <a:t>Length model (cm)</a:t>
                </a:r>
              </a:p>
            </c:rich>
          </c:tx>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Palatino Linotype" panose="02040502050505030304" pitchFamily="18" charset="0"/>
                  <a:ea typeface="+mn-ea"/>
                  <a:cs typeface="+mn-cs"/>
                </a:defRPr>
              </a:pPr>
              <a:endParaRPr lang="en-US"/>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ysClr val="windowText" lastClr="000000"/>
                </a:solidFill>
                <a:latin typeface="Palatino Linotype" panose="02040502050505030304" pitchFamily="18" charset="0"/>
                <a:ea typeface="+mn-ea"/>
                <a:cs typeface="+mn-cs"/>
              </a:defRPr>
            </a:pPr>
            <a:endParaRPr lang="en-US"/>
          </a:p>
        </c:txPr>
        <c:crossAx val="604820856"/>
        <c:crosses val="autoZero"/>
        <c:crossBetween val="midCat"/>
      </c:valAx>
      <c:valAx>
        <c:axId val="604820856"/>
        <c:scaling>
          <c:logBase val="10"/>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ysClr val="windowText" lastClr="000000"/>
                    </a:solidFill>
                    <a:latin typeface="Palatino Linotype" panose="02040502050505030304" pitchFamily="18" charset="0"/>
                    <a:ea typeface="+mn-ea"/>
                    <a:cs typeface="+mn-cs"/>
                  </a:defRPr>
                </a:pPr>
                <a:r>
                  <a:rPr lang="it-IT"/>
                  <a:t>Length natural prototype (m)</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Palatino Linotype" panose="02040502050505030304" pitchFamily="18" charset="0"/>
                  <a:ea typeface="+mn-ea"/>
                  <a:cs typeface="+mn-cs"/>
                </a:defRPr>
              </a:pPr>
              <a:endParaRPr lang="en-US"/>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ysClr val="windowText" lastClr="000000"/>
                </a:solidFill>
                <a:latin typeface="Palatino Linotype" panose="02040502050505030304" pitchFamily="18" charset="0"/>
                <a:ea typeface="+mn-ea"/>
                <a:cs typeface="+mn-cs"/>
              </a:defRPr>
            </a:pPr>
            <a:endParaRPr lang="en-US"/>
          </a:p>
        </c:txPr>
        <c:crossAx val="604820216"/>
        <c:crosses val="autoZero"/>
        <c:crossBetween val="midCat"/>
      </c:valAx>
      <c:spPr>
        <a:gradFill>
          <a:gsLst>
            <a:gs pos="100000">
              <a:schemeClr val="lt1">
                <a:lumMod val="95000"/>
              </a:schemeClr>
            </a:gs>
            <a:gs pos="0">
              <a:schemeClr val="lt1">
                <a:alpha val="0"/>
              </a:schemeClr>
            </a:gs>
          </a:gsLst>
          <a:lin ang="5400000" scaled="0"/>
        </a:gra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a:noFill/>
    </a:ln>
    <a:effectLst/>
  </c:spPr>
  <c:txPr>
    <a:bodyPr/>
    <a:lstStyle/>
    <a:p>
      <a:pPr>
        <a:defRPr>
          <a:solidFill>
            <a:sysClr val="windowText" lastClr="000000"/>
          </a:solidFill>
          <a:latin typeface="Palatino Linotype" panose="0204050205050503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9B6F2-6E1A-45D9-83E8-12B9CF50A3EF}" type="datetimeFigureOut">
              <a:rPr lang="it-IT" smtClean="0"/>
              <a:t>21/05/2022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9204DF-A0CC-4F01-AD6F-0D110C137C66}" type="slidenum">
              <a:rPr lang="it-IT" smtClean="0"/>
              <a:t>‹#›</a:t>
            </a:fld>
            <a:endParaRPr lang="it-IT"/>
          </a:p>
        </p:txBody>
      </p:sp>
    </p:spTree>
    <p:extLst>
      <p:ext uri="{BB962C8B-B14F-4D97-AF65-F5344CB8AC3E}">
        <p14:creationId xmlns:p14="http://schemas.microsoft.com/office/powerpoint/2010/main" val="2315433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9204DF-A0CC-4F01-AD6F-0D110C137C66}" type="slidenum">
              <a:rPr lang="it-IT" smtClean="0"/>
              <a:t>1</a:t>
            </a:fld>
            <a:endParaRPr lang="it-IT"/>
          </a:p>
        </p:txBody>
      </p:sp>
    </p:spTree>
    <p:extLst>
      <p:ext uri="{BB962C8B-B14F-4D97-AF65-F5344CB8AC3E}">
        <p14:creationId xmlns:p14="http://schemas.microsoft.com/office/powerpoint/2010/main" val="2310533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B9204DF-A0CC-4F01-AD6F-0D110C137C66}" type="slidenum">
              <a:rPr lang="it-IT" smtClean="0"/>
              <a:t>3</a:t>
            </a:fld>
            <a:endParaRPr lang="it-IT"/>
          </a:p>
        </p:txBody>
      </p:sp>
    </p:spTree>
    <p:extLst>
      <p:ext uri="{BB962C8B-B14F-4D97-AF65-F5344CB8AC3E}">
        <p14:creationId xmlns:p14="http://schemas.microsoft.com/office/powerpoint/2010/main" val="2871243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B9204DF-A0CC-4F01-AD6F-0D110C137C66}" type="slidenum">
              <a:rPr lang="it-IT" smtClean="0"/>
              <a:t>5</a:t>
            </a:fld>
            <a:endParaRPr lang="it-IT"/>
          </a:p>
        </p:txBody>
      </p:sp>
    </p:spTree>
    <p:extLst>
      <p:ext uri="{BB962C8B-B14F-4D97-AF65-F5344CB8AC3E}">
        <p14:creationId xmlns:p14="http://schemas.microsoft.com/office/powerpoint/2010/main" val="2283952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9204DF-A0CC-4F01-AD6F-0D110C137C66}" type="slidenum">
              <a:rPr lang="it-IT" smtClean="0"/>
              <a:t>10</a:t>
            </a:fld>
            <a:endParaRPr lang="it-IT"/>
          </a:p>
        </p:txBody>
      </p:sp>
    </p:spTree>
    <p:extLst>
      <p:ext uri="{BB962C8B-B14F-4D97-AF65-F5344CB8AC3E}">
        <p14:creationId xmlns:p14="http://schemas.microsoft.com/office/powerpoint/2010/main" val="1346914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CDF754-276E-4376-A167-FA757F774A01}" type="datetimeFigureOut">
              <a:rPr lang="en-GB" smtClean="0"/>
              <a:t>21/05/2022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7D42CF-2881-45AB-BE06-5EA77126B1AF}" type="slidenum">
              <a:rPr lang="en-GB" smtClean="0"/>
              <a:t>‹#›</a:t>
            </a:fld>
            <a:endParaRPr lang="en-GB"/>
          </a:p>
        </p:txBody>
      </p:sp>
    </p:spTree>
    <p:extLst>
      <p:ext uri="{BB962C8B-B14F-4D97-AF65-F5344CB8AC3E}">
        <p14:creationId xmlns:p14="http://schemas.microsoft.com/office/powerpoint/2010/main" val="112003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DF754-276E-4376-A167-FA757F774A01}" type="datetimeFigureOut">
              <a:rPr lang="en-GB" smtClean="0"/>
              <a:t>21/05/2022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7D42CF-2881-45AB-BE06-5EA77126B1AF}" type="slidenum">
              <a:rPr lang="en-GB" smtClean="0"/>
              <a:t>‹#›</a:t>
            </a:fld>
            <a:endParaRPr lang="en-GB"/>
          </a:p>
        </p:txBody>
      </p:sp>
    </p:spTree>
    <p:extLst>
      <p:ext uri="{BB962C8B-B14F-4D97-AF65-F5344CB8AC3E}">
        <p14:creationId xmlns:p14="http://schemas.microsoft.com/office/powerpoint/2010/main" val="313822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DF754-276E-4376-A167-FA757F774A01}" type="datetimeFigureOut">
              <a:rPr lang="en-GB" smtClean="0"/>
              <a:t>21/05/2022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7D42CF-2881-45AB-BE06-5EA77126B1AF}" type="slidenum">
              <a:rPr lang="en-GB" smtClean="0"/>
              <a:t>‹#›</a:t>
            </a:fld>
            <a:endParaRPr lang="en-GB"/>
          </a:p>
        </p:txBody>
      </p:sp>
    </p:spTree>
    <p:extLst>
      <p:ext uri="{BB962C8B-B14F-4D97-AF65-F5344CB8AC3E}">
        <p14:creationId xmlns:p14="http://schemas.microsoft.com/office/powerpoint/2010/main" val="3235295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DF754-276E-4376-A167-FA757F774A01}" type="datetimeFigureOut">
              <a:rPr lang="en-GB" smtClean="0"/>
              <a:t>21/05/2022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7D42CF-2881-45AB-BE06-5EA77126B1AF}" type="slidenum">
              <a:rPr lang="en-GB" smtClean="0"/>
              <a:t>‹#›</a:t>
            </a:fld>
            <a:endParaRPr lang="en-GB"/>
          </a:p>
        </p:txBody>
      </p:sp>
    </p:spTree>
    <p:extLst>
      <p:ext uri="{BB962C8B-B14F-4D97-AF65-F5344CB8AC3E}">
        <p14:creationId xmlns:p14="http://schemas.microsoft.com/office/powerpoint/2010/main" val="20712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CDF754-276E-4376-A167-FA757F774A01}" type="datetimeFigureOut">
              <a:rPr lang="en-GB" smtClean="0"/>
              <a:t>21/05/2022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7D42CF-2881-45AB-BE06-5EA77126B1AF}" type="slidenum">
              <a:rPr lang="en-GB" smtClean="0"/>
              <a:t>‹#›</a:t>
            </a:fld>
            <a:endParaRPr lang="en-GB"/>
          </a:p>
        </p:txBody>
      </p:sp>
    </p:spTree>
    <p:extLst>
      <p:ext uri="{BB962C8B-B14F-4D97-AF65-F5344CB8AC3E}">
        <p14:creationId xmlns:p14="http://schemas.microsoft.com/office/powerpoint/2010/main" val="2777867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CDF754-276E-4376-A167-FA757F774A01}" type="datetimeFigureOut">
              <a:rPr lang="en-GB" smtClean="0"/>
              <a:t>21/05/2022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7D42CF-2881-45AB-BE06-5EA77126B1AF}" type="slidenum">
              <a:rPr lang="en-GB" smtClean="0"/>
              <a:t>‹#›</a:t>
            </a:fld>
            <a:endParaRPr lang="en-GB"/>
          </a:p>
        </p:txBody>
      </p:sp>
    </p:spTree>
    <p:extLst>
      <p:ext uri="{BB962C8B-B14F-4D97-AF65-F5344CB8AC3E}">
        <p14:creationId xmlns:p14="http://schemas.microsoft.com/office/powerpoint/2010/main" val="3129538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CDF754-276E-4376-A167-FA757F774A01}" type="datetimeFigureOut">
              <a:rPr lang="en-GB" smtClean="0"/>
              <a:t>21/05/2022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17D42CF-2881-45AB-BE06-5EA77126B1AF}" type="slidenum">
              <a:rPr lang="en-GB" smtClean="0"/>
              <a:t>‹#›</a:t>
            </a:fld>
            <a:endParaRPr lang="en-GB"/>
          </a:p>
        </p:txBody>
      </p:sp>
    </p:spTree>
    <p:extLst>
      <p:ext uri="{BB962C8B-B14F-4D97-AF65-F5344CB8AC3E}">
        <p14:creationId xmlns:p14="http://schemas.microsoft.com/office/powerpoint/2010/main" val="2196424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CDF754-276E-4376-A167-FA757F774A01}" type="datetimeFigureOut">
              <a:rPr lang="en-GB" smtClean="0"/>
              <a:t>21/05/2022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17D42CF-2881-45AB-BE06-5EA77126B1AF}" type="slidenum">
              <a:rPr lang="en-GB" smtClean="0"/>
              <a:t>‹#›</a:t>
            </a:fld>
            <a:endParaRPr lang="en-GB"/>
          </a:p>
        </p:txBody>
      </p:sp>
    </p:spTree>
    <p:extLst>
      <p:ext uri="{BB962C8B-B14F-4D97-AF65-F5344CB8AC3E}">
        <p14:creationId xmlns:p14="http://schemas.microsoft.com/office/powerpoint/2010/main" val="1108014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DF754-276E-4376-A167-FA757F774A01}" type="datetimeFigureOut">
              <a:rPr lang="en-GB" smtClean="0"/>
              <a:t>21/05/2022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17D42CF-2881-45AB-BE06-5EA77126B1AF}" type="slidenum">
              <a:rPr lang="en-GB" smtClean="0"/>
              <a:t>‹#›</a:t>
            </a:fld>
            <a:endParaRPr lang="en-GB"/>
          </a:p>
        </p:txBody>
      </p:sp>
    </p:spTree>
    <p:extLst>
      <p:ext uri="{BB962C8B-B14F-4D97-AF65-F5344CB8AC3E}">
        <p14:creationId xmlns:p14="http://schemas.microsoft.com/office/powerpoint/2010/main" val="4248969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CDF754-276E-4376-A167-FA757F774A01}" type="datetimeFigureOut">
              <a:rPr lang="en-GB" smtClean="0"/>
              <a:t>21/05/2022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7D42CF-2881-45AB-BE06-5EA77126B1AF}" type="slidenum">
              <a:rPr lang="en-GB" smtClean="0"/>
              <a:t>‹#›</a:t>
            </a:fld>
            <a:endParaRPr lang="en-GB"/>
          </a:p>
        </p:txBody>
      </p:sp>
    </p:spTree>
    <p:extLst>
      <p:ext uri="{BB962C8B-B14F-4D97-AF65-F5344CB8AC3E}">
        <p14:creationId xmlns:p14="http://schemas.microsoft.com/office/powerpoint/2010/main" val="4042967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CDF754-276E-4376-A167-FA757F774A01}" type="datetimeFigureOut">
              <a:rPr lang="en-GB" smtClean="0"/>
              <a:t>21/05/2022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7D42CF-2881-45AB-BE06-5EA77126B1AF}" type="slidenum">
              <a:rPr lang="en-GB" smtClean="0"/>
              <a:t>‹#›</a:t>
            </a:fld>
            <a:endParaRPr lang="en-GB"/>
          </a:p>
        </p:txBody>
      </p:sp>
    </p:spTree>
    <p:extLst>
      <p:ext uri="{BB962C8B-B14F-4D97-AF65-F5344CB8AC3E}">
        <p14:creationId xmlns:p14="http://schemas.microsoft.com/office/powerpoint/2010/main" val="411073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F754-276E-4376-A167-FA757F774A01}" type="datetimeFigureOut">
              <a:rPr lang="en-GB" smtClean="0"/>
              <a:t>21/05/2022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D42CF-2881-45AB-BE06-5EA77126B1AF}" type="slidenum">
              <a:rPr lang="en-GB" smtClean="0"/>
              <a:t>‹#›</a:t>
            </a:fld>
            <a:endParaRPr lang="en-GB"/>
          </a:p>
        </p:txBody>
      </p:sp>
    </p:spTree>
    <p:extLst>
      <p:ext uri="{BB962C8B-B14F-4D97-AF65-F5344CB8AC3E}">
        <p14:creationId xmlns:p14="http://schemas.microsoft.com/office/powerpoint/2010/main" val="20212502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9513" y="803189"/>
            <a:ext cx="12031723" cy="5989014"/>
          </a:xfrm>
          <a:prstGeom prst="rect">
            <a:avLst/>
          </a:prstGeom>
          <a:blipFill dpi="0" rotWithShape="0">
            <a:blip r:embed="rId3">
              <a:alphaModFix amt="22000"/>
            </a:blip>
            <a:srcRect/>
            <a:stretch>
              <a:fillRect t="-16778" b="-2"/>
            </a:stretch>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rbel" panose="020B0503020204020204" pitchFamily="34" charset="0"/>
            </a:endParaRPr>
          </a:p>
        </p:txBody>
      </p:sp>
      <p:pic>
        <p:nvPicPr>
          <p:cNvPr id="7" name="Picture 6" descr="Logo&#10;&#10;Description automatically generated">
            <a:extLst>
              <a:ext uri="{FF2B5EF4-FFF2-40B4-BE49-F238E27FC236}">
                <a16:creationId xmlns:a16="http://schemas.microsoft.com/office/drawing/2014/main" id="{051026E6-419E-B511-6CCD-F9F64A2F9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6759" y="4740682"/>
            <a:ext cx="3257227" cy="1466950"/>
          </a:xfrm>
          <a:prstGeom prst="rect">
            <a:avLst/>
          </a:prstGeom>
        </p:spPr>
      </p:pic>
      <p:pic>
        <p:nvPicPr>
          <p:cNvPr id="4" name="Picture 2" descr="Z:\Dropbox\Logos\rhul_master_logo_rg_66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13" y="78558"/>
            <a:ext cx="1410724" cy="70243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I:\Pictures\rhulearth.png"/>
          <p:cNvPicPr>
            <a:picLocks noChangeAspect="1" noChangeArrowheads="1"/>
          </p:cNvPicPr>
          <p:nvPr/>
        </p:nvPicPr>
        <p:blipFill>
          <a:blip r:embed="rId6" cstate="print"/>
          <a:srcRect/>
          <a:stretch>
            <a:fillRect/>
          </a:stretch>
        </p:blipFill>
        <p:spPr bwMode="auto">
          <a:xfrm>
            <a:off x="1571557" y="146797"/>
            <a:ext cx="1361701" cy="612000"/>
          </a:xfrm>
          <a:prstGeom prst="rect">
            <a:avLst/>
          </a:prstGeom>
          <a:noFill/>
        </p:spPr>
      </p:pic>
      <p:sp>
        <p:nvSpPr>
          <p:cNvPr id="12" name="TextBox 11"/>
          <p:cNvSpPr txBox="1"/>
          <p:nvPr/>
        </p:nvSpPr>
        <p:spPr>
          <a:xfrm>
            <a:off x="2803258" y="1568416"/>
            <a:ext cx="6584230" cy="1569660"/>
          </a:xfrm>
          <a:prstGeom prst="rect">
            <a:avLst/>
          </a:prstGeom>
          <a:noFill/>
        </p:spPr>
        <p:txBody>
          <a:bodyPr wrap="square" rtlCol="0">
            <a:spAutoFit/>
          </a:bodyPr>
          <a:lstStyle/>
          <a:p>
            <a:pPr algn="ctr"/>
            <a:r>
              <a:rPr lang="en-GB" sz="3200" dirty="0">
                <a:latin typeface="Corbel" panose="020B0503020204020204" pitchFamily="34" charset="0"/>
              </a:rPr>
              <a:t>New granular rock-analogue materials for simulation of multi-scale fault and fracture processes </a:t>
            </a:r>
            <a:endParaRPr lang="en-GB" dirty="0">
              <a:latin typeface="Corbel" panose="020B0503020204020204" pitchFamily="34" charset="0"/>
            </a:endParaRPr>
          </a:p>
        </p:txBody>
      </p:sp>
      <p:sp>
        <p:nvSpPr>
          <p:cNvPr id="13" name="TextBox 12"/>
          <p:cNvSpPr txBox="1"/>
          <p:nvPr/>
        </p:nvSpPr>
        <p:spPr>
          <a:xfrm>
            <a:off x="4968096" y="5899855"/>
            <a:ext cx="2254554" cy="307777"/>
          </a:xfrm>
          <a:prstGeom prst="rect">
            <a:avLst/>
          </a:prstGeom>
          <a:noFill/>
        </p:spPr>
        <p:txBody>
          <a:bodyPr wrap="square" rtlCol="0">
            <a:spAutoFit/>
          </a:bodyPr>
          <a:lstStyle/>
          <a:p>
            <a:pPr algn="ctr"/>
            <a:r>
              <a:rPr lang="en-GB" sz="1400" dirty="0">
                <a:latin typeface="Corbel" panose="020B0503020204020204" pitchFamily="34" charset="0"/>
              </a:rPr>
              <a:t>24</a:t>
            </a:r>
            <a:r>
              <a:rPr lang="en-GB" sz="1400" baseline="30000" dirty="0">
                <a:latin typeface="Corbel" panose="020B0503020204020204" pitchFamily="34" charset="0"/>
              </a:rPr>
              <a:t>th </a:t>
            </a:r>
            <a:r>
              <a:rPr lang="en-GB" sz="1400" dirty="0">
                <a:latin typeface="Corbel" panose="020B0503020204020204" pitchFamily="34" charset="0"/>
              </a:rPr>
              <a:t>May 2022</a:t>
            </a:r>
          </a:p>
        </p:txBody>
      </p:sp>
      <p:pic>
        <p:nvPicPr>
          <p:cNvPr id="10" name="Picture 6">
            <a:extLst>
              <a:ext uri="{FF2B5EF4-FFF2-40B4-BE49-F238E27FC236}">
                <a16:creationId xmlns:a16="http://schemas.microsoft.com/office/drawing/2014/main" id="{1427767E-5275-4DCA-AD3A-A141FCF0FB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0121" y="27879"/>
            <a:ext cx="2960644" cy="753114"/>
          </a:xfrm>
          <a:prstGeom prst="rect">
            <a:avLst/>
          </a:prstGeom>
        </p:spPr>
      </p:pic>
      <p:sp>
        <p:nvSpPr>
          <p:cNvPr id="11" name="TextBox 11">
            <a:extLst>
              <a:ext uri="{FF2B5EF4-FFF2-40B4-BE49-F238E27FC236}">
                <a16:creationId xmlns:a16="http://schemas.microsoft.com/office/drawing/2014/main" id="{58F20D1E-DF62-47D3-AF5A-65E84E1329E4}"/>
              </a:ext>
            </a:extLst>
          </p:cNvPr>
          <p:cNvSpPr txBox="1"/>
          <p:nvPr/>
        </p:nvSpPr>
        <p:spPr>
          <a:xfrm>
            <a:off x="2145199" y="3613355"/>
            <a:ext cx="7901602" cy="954107"/>
          </a:xfrm>
          <a:prstGeom prst="rect">
            <a:avLst/>
          </a:prstGeom>
          <a:noFill/>
        </p:spPr>
        <p:txBody>
          <a:bodyPr wrap="square" rtlCol="0">
            <a:spAutoFit/>
          </a:bodyPr>
          <a:lstStyle/>
          <a:p>
            <a:pPr algn="ctr"/>
            <a:r>
              <a:rPr lang="en-GB" sz="1200" baseline="30000" dirty="0">
                <a:effectLst>
                  <a:outerShdw blurRad="38100" dist="38100" dir="2700000" algn="tl">
                    <a:srgbClr val="000000">
                      <a:alpha val="43137"/>
                    </a:srgbClr>
                  </a:outerShdw>
                </a:effectLst>
                <a:latin typeface="Corbel" panose="020B0503020204020204" pitchFamily="34" charset="0"/>
              </a:rPr>
              <a:t>1</a:t>
            </a:r>
            <a:r>
              <a:rPr lang="en-GB" sz="1200" dirty="0">
                <a:effectLst>
                  <a:outerShdw blurRad="38100" dist="38100" dir="2700000" algn="tl">
                    <a:srgbClr val="000000">
                      <a:alpha val="43137"/>
                    </a:srgbClr>
                  </a:outerShdw>
                </a:effectLst>
                <a:latin typeface="Corbel" panose="020B0503020204020204" pitchFamily="34" charset="0"/>
              </a:rPr>
              <a:t> Department of Earth Sciences, Royal Holloway University of London, Egham, Surrey, TW20 0EX, United Kingdom. </a:t>
            </a:r>
          </a:p>
          <a:p>
            <a:pPr algn="ctr"/>
            <a:r>
              <a:rPr lang="en-GB" sz="1200" baseline="30000" dirty="0">
                <a:effectLst>
                  <a:outerShdw blurRad="38100" dist="38100" dir="2700000" algn="tl">
                    <a:srgbClr val="000000">
                      <a:alpha val="43137"/>
                    </a:srgbClr>
                  </a:outerShdw>
                </a:effectLst>
                <a:latin typeface="Corbel" panose="020B0503020204020204" pitchFamily="34" charset="0"/>
              </a:rPr>
              <a:t>2</a:t>
            </a:r>
            <a:r>
              <a:rPr lang="en-GB" sz="1200" dirty="0">
                <a:effectLst>
                  <a:outerShdw blurRad="38100" dist="38100" dir="2700000" algn="tl">
                    <a:srgbClr val="000000">
                      <a:alpha val="43137"/>
                    </a:srgbClr>
                  </a:outerShdw>
                </a:effectLst>
                <a:latin typeface="Corbel" panose="020B0503020204020204" pitchFamily="34" charset="0"/>
              </a:rPr>
              <a:t> Department of Earth Resources Engineering, Kyushu University, Fukuoka, 819-0395, Japan.</a:t>
            </a:r>
            <a:endParaRPr lang="en-GB" sz="1200" baseline="30000" dirty="0">
              <a:effectLst>
                <a:outerShdw blurRad="38100" dist="38100" dir="2700000" algn="tl">
                  <a:srgbClr val="000000">
                    <a:alpha val="43137"/>
                  </a:srgbClr>
                </a:outerShdw>
              </a:effectLst>
              <a:latin typeface="Corbel" panose="020B0503020204020204" pitchFamily="34" charset="0"/>
            </a:endParaRPr>
          </a:p>
          <a:p>
            <a:pPr algn="ctr"/>
            <a:endParaRPr lang="en-GB" sz="1200" baseline="30000" dirty="0">
              <a:effectLst>
                <a:outerShdw blurRad="38100" dist="38100" dir="2700000" algn="tl">
                  <a:srgbClr val="000000">
                    <a:alpha val="43137"/>
                  </a:srgbClr>
                </a:outerShdw>
              </a:effectLst>
              <a:latin typeface="Corbel" panose="020B0503020204020204" pitchFamily="34" charset="0"/>
            </a:endParaRPr>
          </a:p>
          <a:p>
            <a:pPr algn="ctr"/>
            <a:r>
              <a:rPr lang="en-GB" sz="1200" i="1" dirty="0">
                <a:latin typeface="Corbel" panose="020B0503020204020204" pitchFamily="34" charset="0"/>
              </a:rPr>
              <a:t>Corresponding author: Luigi.Massaro.2018@live.rhul.ac.uk</a:t>
            </a:r>
          </a:p>
          <a:p>
            <a:pPr algn="ctr"/>
            <a:endParaRPr lang="en-GB" sz="1200" dirty="0">
              <a:effectLst>
                <a:outerShdw blurRad="38100" dist="38100" dir="2700000" algn="tl">
                  <a:srgbClr val="000000">
                    <a:alpha val="43137"/>
                  </a:srgbClr>
                </a:outerShdw>
              </a:effectLst>
              <a:latin typeface="Corbel" panose="020B0503020204020204" pitchFamily="34" charset="0"/>
            </a:endParaRPr>
          </a:p>
        </p:txBody>
      </p:sp>
      <p:sp>
        <p:nvSpPr>
          <p:cNvPr id="9" name="TextBox 11">
            <a:extLst>
              <a:ext uri="{FF2B5EF4-FFF2-40B4-BE49-F238E27FC236}">
                <a16:creationId xmlns:a16="http://schemas.microsoft.com/office/drawing/2014/main" id="{70FED820-2D50-40B4-9AD7-D220AC405444}"/>
              </a:ext>
            </a:extLst>
          </p:cNvPr>
          <p:cNvSpPr txBox="1"/>
          <p:nvPr/>
        </p:nvSpPr>
        <p:spPr>
          <a:xfrm>
            <a:off x="2145199" y="3182468"/>
            <a:ext cx="7901602" cy="430887"/>
          </a:xfrm>
          <a:prstGeom prst="rect">
            <a:avLst/>
          </a:prstGeom>
          <a:noFill/>
        </p:spPr>
        <p:txBody>
          <a:bodyPr wrap="square" rtlCol="0">
            <a:spAutoFit/>
          </a:bodyPr>
          <a:lstStyle/>
          <a:p>
            <a:pPr algn="ctr"/>
            <a:r>
              <a:rPr lang="pt-BR" sz="2200" dirty="0">
                <a:effectLst>
                  <a:outerShdw blurRad="38100" dist="38100" dir="2700000" algn="tl">
                    <a:srgbClr val="000000">
                      <a:alpha val="43137"/>
                    </a:srgbClr>
                  </a:outerShdw>
                </a:effectLst>
                <a:latin typeface="Corbel" panose="020B0503020204020204" pitchFamily="34" charset="0"/>
              </a:rPr>
              <a:t>L. Massaro</a:t>
            </a:r>
            <a:r>
              <a:rPr lang="pt-BR" sz="2200" baseline="30000" dirty="0">
                <a:effectLst>
                  <a:outerShdw blurRad="38100" dist="38100" dir="2700000" algn="tl">
                    <a:srgbClr val="000000">
                      <a:alpha val="43137"/>
                    </a:srgbClr>
                  </a:outerShdw>
                </a:effectLst>
                <a:latin typeface="Corbel" panose="020B0503020204020204" pitchFamily="34" charset="0"/>
              </a:rPr>
              <a:t>1</a:t>
            </a:r>
            <a:r>
              <a:rPr lang="pt-BR" sz="2200" dirty="0">
                <a:effectLst>
                  <a:outerShdw blurRad="38100" dist="38100" dir="2700000" algn="tl">
                    <a:srgbClr val="000000">
                      <a:alpha val="43137"/>
                    </a:srgbClr>
                  </a:outerShdw>
                </a:effectLst>
                <a:latin typeface="Corbel" panose="020B0503020204020204" pitchFamily="34" charset="0"/>
              </a:rPr>
              <a:t>, J. Adam</a:t>
            </a:r>
            <a:r>
              <a:rPr lang="pt-BR" sz="2200" baseline="30000" dirty="0">
                <a:effectLst>
                  <a:outerShdw blurRad="38100" dist="38100" dir="2700000" algn="tl">
                    <a:srgbClr val="000000">
                      <a:alpha val="43137"/>
                    </a:srgbClr>
                  </a:outerShdw>
                </a:effectLst>
                <a:latin typeface="Corbel" panose="020B0503020204020204" pitchFamily="34" charset="0"/>
              </a:rPr>
              <a:t>1</a:t>
            </a:r>
            <a:r>
              <a:rPr lang="pt-BR" sz="2200" dirty="0">
                <a:effectLst>
                  <a:outerShdw blurRad="38100" dist="38100" dir="2700000" algn="tl">
                    <a:srgbClr val="000000">
                      <a:alpha val="43137"/>
                    </a:srgbClr>
                  </a:outerShdw>
                </a:effectLst>
                <a:latin typeface="Corbel" panose="020B0503020204020204" pitchFamily="34" charset="0"/>
              </a:rPr>
              <a:t>, E. Jonade</a:t>
            </a:r>
            <a:r>
              <a:rPr lang="pt-BR" sz="2200" baseline="30000" dirty="0">
                <a:effectLst>
                  <a:outerShdw blurRad="38100" dist="38100" dir="2700000" algn="tl">
                    <a:srgbClr val="000000">
                      <a:alpha val="43137"/>
                    </a:srgbClr>
                  </a:outerShdw>
                </a:effectLst>
                <a:latin typeface="Corbel" panose="020B0503020204020204" pitchFamily="34" charset="0"/>
              </a:rPr>
              <a:t>1</a:t>
            </a:r>
            <a:r>
              <a:rPr lang="pt-BR" sz="2200" dirty="0">
                <a:effectLst>
                  <a:outerShdw blurRad="38100" dist="38100" dir="2700000" algn="tl">
                    <a:srgbClr val="000000">
                      <a:alpha val="43137"/>
                    </a:srgbClr>
                  </a:outerShdw>
                </a:effectLst>
                <a:latin typeface="Corbel" panose="020B0503020204020204" pitchFamily="34" charset="0"/>
              </a:rPr>
              <a:t>, and Y. Yamada</a:t>
            </a:r>
            <a:r>
              <a:rPr lang="pt-BR" sz="2200" baseline="30000" dirty="0">
                <a:effectLst>
                  <a:outerShdw blurRad="38100" dist="38100" dir="2700000" algn="tl">
                    <a:srgbClr val="000000">
                      <a:alpha val="43137"/>
                    </a:srgbClr>
                  </a:outerShdw>
                </a:effectLst>
                <a:latin typeface="Corbel" panose="020B0503020204020204" pitchFamily="34" charset="0"/>
              </a:rPr>
              <a:t>1,2</a:t>
            </a:r>
            <a:endParaRPr lang="en-GB" sz="2200" baseline="30000" dirty="0">
              <a:latin typeface="Corbel" panose="020B0503020204020204" pitchFamily="34" charset="0"/>
            </a:endParaRPr>
          </a:p>
        </p:txBody>
      </p:sp>
      <p:pic>
        <p:nvPicPr>
          <p:cNvPr id="14" name="Picture 13" descr="Logo&#10;&#10;Description automatically generated with medium confidence">
            <a:extLst>
              <a:ext uri="{FF2B5EF4-FFF2-40B4-BE49-F238E27FC236}">
                <a16:creationId xmlns:a16="http://schemas.microsoft.com/office/drawing/2014/main" id="{C54DF3BC-92C7-390C-FD46-43867E98C9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3986" y="4548990"/>
            <a:ext cx="1310883" cy="1746226"/>
          </a:xfrm>
          <a:prstGeom prst="rect">
            <a:avLst/>
          </a:prstGeom>
        </p:spPr>
      </p:pic>
    </p:spTree>
    <p:extLst>
      <p:ext uri="{BB962C8B-B14F-4D97-AF65-F5344CB8AC3E}">
        <p14:creationId xmlns:p14="http://schemas.microsoft.com/office/powerpoint/2010/main" val="504510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93E5-AA7F-47AD-A63C-E72598CA5CC2}"/>
              </a:ext>
            </a:extLst>
          </p:cNvPr>
          <p:cNvSpPr txBox="1"/>
          <p:nvPr/>
        </p:nvSpPr>
        <p:spPr>
          <a:xfrm>
            <a:off x="0" y="0"/>
            <a:ext cx="4804475" cy="400110"/>
          </a:xfrm>
          <a:prstGeom prst="rect">
            <a:avLst/>
          </a:prstGeom>
          <a:noFill/>
        </p:spPr>
        <p:txBody>
          <a:bodyPr wrap="square" rtlCol="0">
            <a:spAutoFit/>
          </a:bodyPr>
          <a:lstStyle/>
          <a:p>
            <a:r>
              <a:rPr lang="en-GB" sz="2000" b="1" dirty="0">
                <a:solidFill>
                  <a:schemeClr val="bg1"/>
                </a:solidFill>
                <a:latin typeface="Corbel" panose="020B0503020204020204" pitchFamily="34" charset="0"/>
              </a:rPr>
              <a:t>GRAM </a:t>
            </a:r>
            <a:r>
              <a:rPr lang="en-GB" sz="2000" b="1" dirty="0" smtClean="0">
                <a:solidFill>
                  <a:schemeClr val="bg1"/>
                </a:solidFill>
                <a:latin typeface="Corbel" panose="020B0503020204020204" pitchFamily="34" charset="0"/>
              </a:rPr>
              <a:t>2% Strike-slip </a:t>
            </a:r>
            <a:r>
              <a:rPr lang="en-GB" sz="2000" b="1" dirty="0">
                <a:solidFill>
                  <a:schemeClr val="bg1"/>
                </a:solidFill>
                <a:latin typeface="Corbel" panose="020B0503020204020204" pitchFamily="34" charset="0"/>
              </a:rPr>
              <a:t>Experiment</a:t>
            </a:r>
          </a:p>
        </p:txBody>
      </p:sp>
      <p:sp>
        <p:nvSpPr>
          <p:cNvPr id="4" name="Rectangle 3"/>
          <p:cNvSpPr/>
          <p:nvPr/>
        </p:nvSpPr>
        <p:spPr>
          <a:xfrm>
            <a:off x="0" y="6431662"/>
            <a:ext cx="12191999" cy="261610"/>
          </a:xfrm>
          <a:prstGeom prst="rect">
            <a:avLst/>
          </a:prstGeom>
        </p:spPr>
        <p:txBody>
          <a:bodyPr wrap="square">
            <a:spAutoFit/>
          </a:bodyPr>
          <a:lstStyle/>
          <a:p>
            <a:pPr algn="just"/>
            <a:r>
              <a:rPr lang="en-GB" sz="1100" i="1" dirty="0" smtClean="0">
                <a:latin typeface="Corbel" panose="020B0503020204020204" pitchFamily="34" charset="0"/>
              </a:rPr>
              <a:t>Fig. 8. DIC </a:t>
            </a:r>
            <a:r>
              <a:rPr lang="en-GB" sz="1100" i="1" dirty="0">
                <a:latin typeface="Corbel" panose="020B0503020204020204" pitchFamily="34" charset="0"/>
              </a:rPr>
              <a:t>time-series images of Sand-Hemihydrate sample surface from top-view stereo </a:t>
            </a:r>
            <a:r>
              <a:rPr lang="en-GB" sz="1100" i="1" dirty="0" smtClean="0">
                <a:latin typeface="Corbel" panose="020B0503020204020204" pitchFamily="34" charset="0"/>
              </a:rPr>
              <a:t>cameras: </a:t>
            </a:r>
            <a:r>
              <a:rPr lang="en-GB" sz="1100" i="1" dirty="0">
                <a:latin typeface="Corbel" panose="020B0503020204020204" pitchFamily="34" charset="0"/>
              </a:rPr>
              <a:t>a) image source data; b) structural maps; c) displacement (mm); d) shear strain </a:t>
            </a:r>
            <a:r>
              <a:rPr lang="el-GR" sz="1100" i="1" dirty="0">
                <a:latin typeface="Corbel" panose="020B0503020204020204" pitchFamily="34" charset="0"/>
              </a:rPr>
              <a:t>ε</a:t>
            </a:r>
            <a:r>
              <a:rPr lang="en-GB" sz="1100" i="1" baseline="-25000" dirty="0" err="1">
                <a:latin typeface="Corbel" panose="020B0503020204020204" pitchFamily="34" charset="0"/>
              </a:rPr>
              <a:t>xy</a:t>
            </a:r>
            <a:r>
              <a:rPr lang="en-GB" sz="1100" i="1" baseline="-25000" dirty="0">
                <a:latin typeface="Corbel" panose="020B0503020204020204" pitchFamily="34" charset="0"/>
              </a:rPr>
              <a:t> </a:t>
            </a:r>
            <a:r>
              <a:rPr lang="en-GB" sz="1100" i="1" dirty="0">
                <a:latin typeface="Corbel" panose="020B0503020204020204" pitchFamily="34" charset="0"/>
              </a:rPr>
              <a:t>(%); e) z-displacement field (mm).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37" y="466694"/>
            <a:ext cx="11870724" cy="6036034"/>
          </a:xfrm>
          <a:prstGeom prst="rect">
            <a:avLst/>
          </a:prstGeom>
        </p:spPr>
      </p:pic>
    </p:spTree>
    <p:extLst>
      <p:ext uri="{BB962C8B-B14F-4D97-AF65-F5344CB8AC3E}">
        <p14:creationId xmlns:p14="http://schemas.microsoft.com/office/powerpoint/2010/main" val="3473546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urce image - Incr 3, Range 1 - 150, Frame rate 3 - Processing_subset=31_step=10_2020-12-11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81789"/>
            <a:ext cx="5992746" cy="5125453"/>
          </a:xfrm>
          <a:prstGeom prst="rect">
            <a:avLst/>
          </a:prstGeom>
        </p:spPr>
      </p:pic>
      <p:pic>
        <p:nvPicPr>
          <p:cNvPr id="3" name="Shear strain xy - Incr 3, Range 1-150 - Processing_subset=31_step=10_2020-12-11_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79958" y="681789"/>
            <a:ext cx="5991726" cy="5124581"/>
          </a:xfrm>
          <a:prstGeom prst="rect">
            <a:avLst/>
          </a:prstGeom>
        </p:spPr>
      </p:pic>
      <p:sp>
        <p:nvSpPr>
          <p:cNvPr id="4" name="TextBox 3">
            <a:extLst>
              <a:ext uri="{FF2B5EF4-FFF2-40B4-BE49-F238E27FC236}">
                <a16:creationId xmlns:a16="http://schemas.microsoft.com/office/drawing/2014/main" id="{185A93E5-AA7F-47AD-A63C-E72598CA5CC2}"/>
              </a:ext>
            </a:extLst>
          </p:cNvPr>
          <p:cNvSpPr txBox="1"/>
          <p:nvPr/>
        </p:nvSpPr>
        <p:spPr>
          <a:xfrm>
            <a:off x="2395830" y="5967299"/>
            <a:ext cx="1607760" cy="307777"/>
          </a:xfrm>
          <a:prstGeom prst="rect">
            <a:avLst/>
          </a:prstGeom>
          <a:noFill/>
        </p:spPr>
        <p:txBody>
          <a:bodyPr wrap="square" rtlCol="0">
            <a:spAutoFit/>
          </a:bodyPr>
          <a:lstStyle/>
          <a:p>
            <a:r>
              <a:rPr lang="en-GB" sz="1400" dirty="0" smtClean="0">
                <a:latin typeface="Corbel" panose="020B0503020204020204" pitchFamily="34" charset="0"/>
              </a:rPr>
              <a:t>Image source data</a:t>
            </a:r>
            <a:endParaRPr lang="en-GB" sz="1400" dirty="0">
              <a:latin typeface="Corbel" panose="020B0503020204020204" pitchFamily="34" charset="0"/>
            </a:endParaRPr>
          </a:p>
        </p:txBody>
      </p:sp>
      <p:sp>
        <p:nvSpPr>
          <p:cNvPr id="5" name="TextBox 4">
            <a:extLst>
              <a:ext uri="{FF2B5EF4-FFF2-40B4-BE49-F238E27FC236}">
                <a16:creationId xmlns:a16="http://schemas.microsoft.com/office/drawing/2014/main" id="{185A93E5-AA7F-47AD-A63C-E72598CA5CC2}"/>
              </a:ext>
            </a:extLst>
          </p:cNvPr>
          <p:cNvSpPr txBox="1"/>
          <p:nvPr/>
        </p:nvSpPr>
        <p:spPr>
          <a:xfrm>
            <a:off x="-6408" y="0"/>
            <a:ext cx="4804475" cy="400110"/>
          </a:xfrm>
          <a:prstGeom prst="rect">
            <a:avLst/>
          </a:prstGeom>
          <a:noFill/>
        </p:spPr>
        <p:txBody>
          <a:bodyPr wrap="square" rtlCol="0">
            <a:spAutoFit/>
          </a:bodyPr>
          <a:lstStyle/>
          <a:p>
            <a:r>
              <a:rPr lang="en-GB" sz="2000" b="1" dirty="0" smtClean="0">
                <a:solidFill>
                  <a:schemeClr val="bg1"/>
                </a:solidFill>
                <a:latin typeface="Corbel" panose="020B0503020204020204" pitchFamily="34" charset="0"/>
              </a:rPr>
              <a:t>GRAM 2% </a:t>
            </a:r>
            <a:r>
              <a:rPr lang="en-GB" sz="2000" b="1" dirty="0">
                <a:solidFill>
                  <a:schemeClr val="bg1"/>
                </a:solidFill>
                <a:latin typeface="Corbel" panose="020B0503020204020204" pitchFamily="34" charset="0"/>
              </a:rPr>
              <a:t>Strike-slip Experiment</a:t>
            </a:r>
          </a:p>
        </p:txBody>
      </p:sp>
      <p:sp>
        <p:nvSpPr>
          <p:cNvPr id="6" name="TextBox 5">
            <a:extLst>
              <a:ext uri="{FF2B5EF4-FFF2-40B4-BE49-F238E27FC236}">
                <a16:creationId xmlns:a16="http://schemas.microsoft.com/office/drawing/2014/main" id="{185A93E5-AA7F-47AD-A63C-E72598CA5CC2}"/>
              </a:ext>
            </a:extLst>
          </p:cNvPr>
          <p:cNvSpPr txBox="1"/>
          <p:nvPr/>
        </p:nvSpPr>
        <p:spPr>
          <a:xfrm>
            <a:off x="8271941" y="5967299"/>
            <a:ext cx="1835886" cy="307777"/>
          </a:xfrm>
          <a:prstGeom prst="rect">
            <a:avLst/>
          </a:prstGeom>
          <a:noFill/>
        </p:spPr>
        <p:txBody>
          <a:bodyPr wrap="square" rtlCol="0">
            <a:spAutoFit/>
          </a:bodyPr>
          <a:lstStyle/>
          <a:p>
            <a:r>
              <a:rPr lang="en-GB" sz="1400" dirty="0" smtClean="0">
                <a:latin typeface="Corbel" panose="020B0503020204020204" pitchFamily="34" charset="0"/>
              </a:rPr>
              <a:t>Shear </a:t>
            </a:r>
            <a:r>
              <a:rPr lang="en-GB" sz="1400" dirty="0">
                <a:latin typeface="Corbel" panose="020B0503020204020204" pitchFamily="34" charset="0"/>
              </a:rPr>
              <a:t>strain </a:t>
            </a:r>
            <a:r>
              <a:rPr lang="el-GR" sz="1400" dirty="0">
                <a:latin typeface="Corbel" panose="020B0503020204020204" pitchFamily="34" charset="0"/>
              </a:rPr>
              <a:t>ε</a:t>
            </a:r>
            <a:r>
              <a:rPr lang="en-GB" sz="1400" baseline="-25000" dirty="0" err="1">
                <a:latin typeface="Corbel" panose="020B0503020204020204" pitchFamily="34" charset="0"/>
              </a:rPr>
              <a:t>xy</a:t>
            </a:r>
            <a:r>
              <a:rPr lang="en-GB" sz="1400" dirty="0">
                <a:latin typeface="Corbel" panose="020B0503020204020204" pitchFamily="34" charset="0"/>
              </a:rPr>
              <a:t> </a:t>
            </a:r>
            <a:r>
              <a:rPr lang="en-GB" sz="1400" dirty="0" smtClean="0">
                <a:latin typeface="Corbel" panose="020B0503020204020204" pitchFamily="34" charset="0"/>
              </a:rPr>
              <a:t>(%) </a:t>
            </a:r>
            <a:endParaRPr lang="en-GB" sz="1400" dirty="0">
              <a:latin typeface="Corbel" panose="020B0503020204020204" pitchFamily="34" charset="0"/>
            </a:endParaRPr>
          </a:p>
        </p:txBody>
      </p:sp>
    </p:spTree>
    <p:extLst>
      <p:ext uri="{BB962C8B-B14F-4D97-AF65-F5344CB8AC3E}">
        <p14:creationId xmlns:p14="http://schemas.microsoft.com/office/powerpoint/2010/main" val="195871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2" presetClass="mediacall" presetSubtype="0" fill="hold" nodeType="withEffect">
                                  <p:stCondLst>
                                    <p:cond delay="0"/>
                                  </p:stCondLst>
                                  <p:childTnLst>
                                    <p:cmd type="call" cmd="togglePause">
                                      <p:cBhvr>
                                        <p:cTn id="8"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video>
              <p:cMediaNode vol="80000">
                <p:cTn id="10"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498E8C-499E-4B30-AD04-BF9BF2FDE31E}"/>
              </a:ext>
            </a:extLst>
          </p:cNvPr>
          <p:cNvSpPr txBox="1"/>
          <p:nvPr/>
        </p:nvSpPr>
        <p:spPr>
          <a:xfrm>
            <a:off x="1068592" y="1470761"/>
            <a:ext cx="3715265" cy="646331"/>
          </a:xfrm>
          <a:prstGeom prst="rect">
            <a:avLst/>
          </a:prstGeom>
          <a:noFill/>
        </p:spPr>
        <p:txBody>
          <a:bodyPr wrap="square" rtlCol="0">
            <a:spAutoFit/>
          </a:bodyPr>
          <a:lstStyle/>
          <a:p>
            <a:pPr algn="ctr"/>
            <a:r>
              <a:rPr lang="en-GB" b="1" dirty="0">
                <a:latin typeface="Corbel" panose="020B0503020204020204" pitchFamily="34" charset="0"/>
              </a:rPr>
              <a:t>Quartz Sand</a:t>
            </a:r>
          </a:p>
          <a:p>
            <a:pPr algn="ctr"/>
            <a:r>
              <a:rPr lang="en-GB" b="1" dirty="0">
                <a:latin typeface="Corbel" panose="020B0503020204020204" pitchFamily="34" charset="0"/>
              </a:rPr>
              <a:t>Strike-slip Experiment</a:t>
            </a:r>
          </a:p>
        </p:txBody>
      </p:sp>
      <p:sp>
        <p:nvSpPr>
          <p:cNvPr id="3" name="TextBox 5">
            <a:extLst>
              <a:ext uri="{FF2B5EF4-FFF2-40B4-BE49-F238E27FC236}">
                <a16:creationId xmlns:a16="http://schemas.microsoft.com/office/drawing/2014/main" id="{DB72FEF0-2270-416C-ADF0-43F3598881D3}"/>
              </a:ext>
            </a:extLst>
          </p:cNvPr>
          <p:cNvSpPr txBox="1"/>
          <p:nvPr/>
        </p:nvSpPr>
        <p:spPr>
          <a:xfrm>
            <a:off x="7581903" y="1470760"/>
            <a:ext cx="3136194" cy="646331"/>
          </a:xfrm>
          <a:prstGeom prst="rect">
            <a:avLst/>
          </a:prstGeom>
          <a:noFill/>
        </p:spPr>
        <p:txBody>
          <a:bodyPr wrap="square" rtlCol="0">
            <a:spAutoFit/>
          </a:bodyPr>
          <a:lstStyle/>
          <a:p>
            <a:pPr algn="ctr"/>
            <a:r>
              <a:rPr lang="en-GB" b="1" dirty="0" smtClean="0">
                <a:latin typeface="Corbel" panose="020B0503020204020204" pitchFamily="34" charset="0"/>
              </a:rPr>
              <a:t>GRAM 2%</a:t>
            </a:r>
            <a:endParaRPr lang="en-GB" b="1" dirty="0">
              <a:latin typeface="Corbel" panose="020B0503020204020204" pitchFamily="34" charset="0"/>
            </a:endParaRPr>
          </a:p>
          <a:p>
            <a:pPr algn="ctr"/>
            <a:r>
              <a:rPr lang="en-GB" b="1" dirty="0">
                <a:latin typeface="Corbel" panose="020B0503020204020204" pitchFamily="34" charset="0"/>
              </a:rPr>
              <a:t>Strike-slip Experiment</a:t>
            </a:r>
          </a:p>
        </p:txBody>
      </p:sp>
      <p:sp>
        <p:nvSpPr>
          <p:cNvPr id="4" name="Rectangle 6">
            <a:extLst>
              <a:ext uri="{FF2B5EF4-FFF2-40B4-BE49-F238E27FC236}">
                <a16:creationId xmlns:a16="http://schemas.microsoft.com/office/drawing/2014/main" id="{4F26C0DB-0DD2-412E-A123-5506EB8EDD2F}"/>
              </a:ext>
            </a:extLst>
          </p:cNvPr>
          <p:cNvSpPr/>
          <p:nvPr/>
        </p:nvSpPr>
        <p:spPr>
          <a:xfrm>
            <a:off x="-19879" y="6427113"/>
            <a:ext cx="12211879" cy="430887"/>
          </a:xfrm>
          <a:prstGeom prst="rect">
            <a:avLst/>
          </a:prstGeom>
        </p:spPr>
        <p:txBody>
          <a:bodyPr wrap="square">
            <a:spAutoFit/>
          </a:bodyPr>
          <a:lstStyle/>
          <a:p>
            <a:pPr algn="just"/>
            <a:r>
              <a:rPr lang="en-GB" sz="1100" i="1" dirty="0">
                <a:latin typeface="Corbel" panose="020B0503020204020204" pitchFamily="34" charset="0"/>
              </a:rPr>
              <a:t>Fig. </a:t>
            </a:r>
            <a:r>
              <a:rPr lang="en-GB" sz="1100" i="1" dirty="0" smtClean="0">
                <a:latin typeface="Corbel" panose="020B0503020204020204" pitchFamily="34" charset="0"/>
              </a:rPr>
              <a:t>9. DIC </a:t>
            </a:r>
            <a:r>
              <a:rPr lang="en-GB" sz="1100" i="1" dirty="0">
                <a:latin typeface="Corbel" panose="020B0503020204020204" pitchFamily="34" charset="0"/>
              </a:rPr>
              <a:t>time-series images of </a:t>
            </a:r>
            <a:r>
              <a:rPr lang="en-GB" sz="1100" i="1" dirty="0" smtClean="0">
                <a:latin typeface="Corbel" panose="020B0503020204020204" pitchFamily="34" charset="0"/>
              </a:rPr>
              <a:t>quartz sand and GRAM 2% samples </a:t>
            </a:r>
            <a:r>
              <a:rPr lang="en-GB" sz="1100" i="1" dirty="0">
                <a:latin typeface="Corbel" panose="020B0503020204020204" pitchFamily="34" charset="0"/>
              </a:rPr>
              <a:t>surface from top-view stereo cameras: a) image source data; b) </a:t>
            </a:r>
            <a:r>
              <a:rPr lang="en-GB" sz="1100" i="1" dirty="0" smtClean="0">
                <a:latin typeface="Corbel" panose="020B0503020204020204" pitchFamily="34" charset="0"/>
              </a:rPr>
              <a:t>displacement </a:t>
            </a:r>
            <a:r>
              <a:rPr lang="en-GB" sz="1100" i="1" dirty="0">
                <a:latin typeface="Corbel" panose="020B0503020204020204" pitchFamily="34" charset="0"/>
              </a:rPr>
              <a:t>(mm); </a:t>
            </a:r>
            <a:r>
              <a:rPr lang="en-GB" sz="1100" i="1" dirty="0" smtClean="0">
                <a:latin typeface="Corbel" panose="020B0503020204020204" pitchFamily="34" charset="0"/>
              </a:rPr>
              <a:t>c) </a:t>
            </a:r>
            <a:r>
              <a:rPr lang="en-GB" sz="1100" i="1" dirty="0">
                <a:latin typeface="Corbel" panose="020B0503020204020204" pitchFamily="34" charset="0"/>
              </a:rPr>
              <a:t>shear strain </a:t>
            </a:r>
            <a:r>
              <a:rPr lang="el-GR" sz="1100" i="1" dirty="0">
                <a:latin typeface="Corbel" panose="020B0503020204020204" pitchFamily="34" charset="0"/>
              </a:rPr>
              <a:t>ε</a:t>
            </a:r>
            <a:r>
              <a:rPr lang="en-GB" sz="1100" i="1" baseline="-25000" dirty="0" err="1">
                <a:latin typeface="Corbel" panose="020B0503020204020204" pitchFamily="34" charset="0"/>
              </a:rPr>
              <a:t>xy</a:t>
            </a:r>
            <a:r>
              <a:rPr lang="en-GB" sz="1100" i="1" baseline="-25000" dirty="0">
                <a:latin typeface="Corbel" panose="020B0503020204020204" pitchFamily="34" charset="0"/>
              </a:rPr>
              <a:t> </a:t>
            </a:r>
            <a:r>
              <a:rPr lang="en-GB" sz="1100" i="1" dirty="0" smtClean="0">
                <a:latin typeface="Corbel" panose="020B0503020204020204" pitchFamily="34" charset="0"/>
              </a:rPr>
              <a:t>(%).</a:t>
            </a:r>
            <a:endParaRPr lang="en-GB" sz="1100" i="1" dirty="0">
              <a:latin typeface="Corbel" panose="020B0503020204020204" pitchFamily="34" charset="0"/>
            </a:endParaRPr>
          </a:p>
          <a:p>
            <a:pPr algn="just"/>
            <a:r>
              <a:rPr lang="en-GB" sz="1100" i="1" dirty="0" smtClean="0">
                <a:latin typeface="Corbel" panose="020B0503020204020204" pitchFamily="34" charset="0"/>
              </a:rPr>
              <a:t> </a:t>
            </a:r>
            <a:endParaRPr lang="en-GB" sz="1100" i="1" dirty="0">
              <a:latin typeface="Corbel" panose="020B0503020204020204" pitchFamily="34" charset="0"/>
            </a:endParaRPr>
          </a:p>
        </p:txBody>
      </p:sp>
      <p:pic>
        <p:nvPicPr>
          <p:cNvPr id="5" name="Immagine 4">
            <a:extLst>
              <a:ext uri="{FF2B5EF4-FFF2-40B4-BE49-F238E27FC236}">
                <a16:creationId xmlns:a16="http://schemas.microsoft.com/office/drawing/2014/main" id="{C77C013C-D50C-44C4-B5F2-C724CFB58D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0837" y="2891900"/>
            <a:ext cx="6031163" cy="3396821"/>
          </a:xfrm>
          <a:prstGeom prst="rect">
            <a:avLst/>
          </a:prstGeom>
        </p:spPr>
      </p:pic>
      <p:pic>
        <p:nvPicPr>
          <p:cNvPr id="6" name="Immagine 5">
            <a:extLst>
              <a:ext uri="{FF2B5EF4-FFF2-40B4-BE49-F238E27FC236}">
                <a16:creationId xmlns:a16="http://schemas.microsoft.com/office/drawing/2014/main" id="{3AB3AF78-380A-40F7-9AB3-BFBA03B34D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34" y="2901176"/>
            <a:ext cx="6029110" cy="3387546"/>
          </a:xfrm>
          <a:prstGeom prst="rect">
            <a:avLst/>
          </a:prstGeom>
        </p:spPr>
      </p:pic>
      <p:sp>
        <p:nvSpPr>
          <p:cNvPr id="7" name="Rectangle 8">
            <a:extLst>
              <a:ext uri="{FF2B5EF4-FFF2-40B4-BE49-F238E27FC236}">
                <a16:creationId xmlns:a16="http://schemas.microsoft.com/office/drawing/2014/main" id="{A5AE484B-BE12-42AE-9B6C-D4D6775615DB}"/>
              </a:ext>
            </a:extLst>
          </p:cNvPr>
          <p:cNvSpPr/>
          <p:nvPr/>
        </p:nvSpPr>
        <p:spPr>
          <a:xfrm>
            <a:off x="8199386" y="2098369"/>
            <a:ext cx="1901228" cy="584775"/>
          </a:xfrm>
          <a:prstGeom prst="rect">
            <a:avLst/>
          </a:prstGeom>
        </p:spPr>
        <p:txBody>
          <a:bodyPr wrap="square">
            <a:spAutoFit/>
          </a:bodyPr>
          <a:lstStyle/>
          <a:p>
            <a:pPr algn="ctr"/>
            <a:r>
              <a:rPr lang="en-GB" sz="1600" dirty="0">
                <a:latin typeface="Corbel" panose="020B0503020204020204" pitchFamily="34" charset="0"/>
              </a:rPr>
              <a:t>Model resolution:</a:t>
            </a:r>
          </a:p>
          <a:p>
            <a:pPr algn="ctr"/>
            <a:r>
              <a:rPr lang="en-GB" sz="1600" dirty="0">
                <a:latin typeface="Corbel" panose="020B0503020204020204" pitchFamily="34" charset="0"/>
              </a:rPr>
              <a:t>1 cm = 10.65 m</a:t>
            </a:r>
          </a:p>
        </p:txBody>
      </p:sp>
      <p:sp>
        <p:nvSpPr>
          <p:cNvPr id="8" name="Rectangle 10">
            <a:extLst>
              <a:ext uri="{FF2B5EF4-FFF2-40B4-BE49-F238E27FC236}">
                <a16:creationId xmlns:a16="http://schemas.microsoft.com/office/drawing/2014/main" id="{3796BE7F-0F88-4750-A3F3-DF8FFC424ECB}"/>
              </a:ext>
            </a:extLst>
          </p:cNvPr>
          <p:cNvSpPr/>
          <p:nvPr/>
        </p:nvSpPr>
        <p:spPr>
          <a:xfrm>
            <a:off x="1975611" y="2098370"/>
            <a:ext cx="1901228" cy="584775"/>
          </a:xfrm>
          <a:prstGeom prst="rect">
            <a:avLst/>
          </a:prstGeom>
        </p:spPr>
        <p:txBody>
          <a:bodyPr wrap="square">
            <a:spAutoFit/>
          </a:bodyPr>
          <a:lstStyle/>
          <a:p>
            <a:pPr algn="ctr"/>
            <a:r>
              <a:rPr lang="en-GB" sz="1600" dirty="0">
                <a:latin typeface="Corbel" panose="020B0503020204020204" pitchFamily="34" charset="0"/>
              </a:rPr>
              <a:t>Model resolution:</a:t>
            </a:r>
          </a:p>
          <a:p>
            <a:pPr algn="ctr"/>
            <a:r>
              <a:rPr lang="en-GB" sz="1600" dirty="0">
                <a:latin typeface="Corbel" panose="020B0503020204020204" pitchFamily="34" charset="0"/>
              </a:rPr>
              <a:t>1 cm = 637 m</a:t>
            </a:r>
          </a:p>
        </p:txBody>
      </p:sp>
      <p:sp>
        <p:nvSpPr>
          <p:cNvPr id="9" name="Rectangle 8">
            <a:extLst>
              <a:ext uri="{FF2B5EF4-FFF2-40B4-BE49-F238E27FC236}">
                <a16:creationId xmlns:a16="http://schemas.microsoft.com/office/drawing/2014/main" id="{37D9AE6B-88D9-47C8-A63C-62004CB1ED15}"/>
              </a:ext>
            </a:extLst>
          </p:cNvPr>
          <p:cNvSpPr/>
          <p:nvPr/>
        </p:nvSpPr>
        <p:spPr>
          <a:xfrm>
            <a:off x="7966121" y="2614901"/>
            <a:ext cx="1901228" cy="276999"/>
          </a:xfrm>
          <a:prstGeom prst="rect">
            <a:avLst/>
          </a:prstGeom>
        </p:spPr>
        <p:txBody>
          <a:bodyPr wrap="square">
            <a:spAutoFit/>
          </a:bodyPr>
          <a:lstStyle/>
          <a:p>
            <a:pPr algn="ctr"/>
            <a:r>
              <a:rPr lang="en-GB" sz="1200" dirty="0">
                <a:latin typeface="Corbel" panose="020B0503020204020204" pitchFamily="34" charset="0"/>
              </a:rPr>
              <a:t>Displacement (mm)</a:t>
            </a:r>
          </a:p>
        </p:txBody>
      </p:sp>
      <p:sp>
        <p:nvSpPr>
          <p:cNvPr id="10" name="Rectangle 8">
            <a:extLst>
              <a:ext uri="{FF2B5EF4-FFF2-40B4-BE49-F238E27FC236}">
                <a16:creationId xmlns:a16="http://schemas.microsoft.com/office/drawing/2014/main" id="{743EC793-4E0E-4C96-A5F1-9DD09608E028}"/>
              </a:ext>
            </a:extLst>
          </p:cNvPr>
          <p:cNvSpPr/>
          <p:nvPr/>
        </p:nvSpPr>
        <p:spPr>
          <a:xfrm>
            <a:off x="1934958" y="2614901"/>
            <a:ext cx="1901228" cy="276999"/>
          </a:xfrm>
          <a:prstGeom prst="rect">
            <a:avLst/>
          </a:prstGeom>
        </p:spPr>
        <p:txBody>
          <a:bodyPr wrap="square">
            <a:spAutoFit/>
          </a:bodyPr>
          <a:lstStyle/>
          <a:p>
            <a:pPr algn="ctr"/>
            <a:r>
              <a:rPr lang="en-GB" sz="1200" dirty="0">
                <a:latin typeface="Corbel" panose="020B0503020204020204" pitchFamily="34" charset="0"/>
              </a:rPr>
              <a:t>Displacement (mm)</a:t>
            </a:r>
          </a:p>
        </p:txBody>
      </p:sp>
      <p:sp>
        <p:nvSpPr>
          <p:cNvPr id="11" name="Rectangle 8">
            <a:extLst>
              <a:ext uri="{FF2B5EF4-FFF2-40B4-BE49-F238E27FC236}">
                <a16:creationId xmlns:a16="http://schemas.microsoft.com/office/drawing/2014/main" id="{97AAF107-4A37-49FC-93C6-66E6C6607325}"/>
              </a:ext>
            </a:extLst>
          </p:cNvPr>
          <p:cNvSpPr/>
          <p:nvPr/>
        </p:nvSpPr>
        <p:spPr>
          <a:xfrm>
            <a:off x="3924579" y="2614901"/>
            <a:ext cx="1901228" cy="276999"/>
          </a:xfrm>
          <a:prstGeom prst="rect">
            <a:avLst/>
          </a:prstGeom>
        </p:spPr>
        <p:txBody>
          <a:bodyPr wrap="square">
            <a:spAutoFit/>
          </a:bodyPr>
          <a:lstStyle/>
          <a:p>
            <a:pPr algn="ctr"/>
            <a:r>
              <a:rPr lang="en-GB" sz="1200" dirty="0">
                <a:latin typeface="Corbel" panose="020B0503020204020204" pitchFamily="34" charset="0"/>
              </a:rPr>
              <a:t>Shear strain </a:t>
            </a:r>
            <a:r>
              <a:rPr lang="el-GR" sz="1200" dirty="0">
                <a:latin typeface="Corbel" panose="020B0503020204020204" pitchFamily="34" charset="0"/>
              </a:rPr>
              <a:t>ε</a:t>
            </a:r>
            <a:r>
              <a:rPr lang="it-IT" sz="1200" baseline="-25000" dirty="0" err="1">
                <a:latin typeface="Corbel" panose="020B0503020204020204" pitchFamily="34" charset="0"/>
              </a:rPr>
              <a:t>xy</a:t>
            </a:r>
            <a:r>
              <a:rPr lang="en-GB" sz="1200" dirty="0">
                <a:latin typeface="Corbel" panose="020B0503020204020204" pitchFamily="34" charset="0"/>
              </a:rPr>
              <a:t> (%)</a:t>
            </a:r>
          </a:p>
        </p:txBody>
      </p:sp>
      <p:sp>
        <p:nvSpPr>
          <p:cNvPr id="12" name="Rectangle 8">
            <a:extLst>
              <a:ext uri="{FF2B5EF4-FFF2-40B4-BE49-F238E27FC236}">
                <a16:creationId xmlns:a16="http://schemas.microsoft.com/office/drawing/2014/main" id="{DA3F05B7-67DD-432D-8B27-61FDE5F19B06}"/>
              </a:ext>
            </a:extLst>
          </p:cNvPr>
          <p:cNvSpPr/>
          <p:nvPr/>
        </p:nvSpPr>
        <p:spPr>
          <a:xfrm>
            <a:off x="10202379" y="2614900"/>
            <a:ext cx="1901228" cy="276999"/>
          </a:xfrm>
          <a:prstGeom prst="rect">
            <a:avLst/>
          </a:prstGeom>
        </p:spPr>
        <p:txBody>
          <a:bodyPr wrap="square">
            <a:spAutoFit/>
          </a:bodyPr>
          <a:lstStyle/>
          <a:p>
            <a:pPr algn="ctr"/>
            <a:r>
              <a:rPr lang="en-GB" sz="1200" dirty="0">
                <a:latin typeface="Corbel" panose="020B0503020204020204" pitchFamily="34" charset="0"/>
              </a:rPr>
              <a:t>Shear strain </a:t>
            </a:r>
            <a:r>
              <a:rPr lang="el-GR" sz="1200" dirty="0">
                <a:latin typeface="Corbel" panose="020B0503020204020204" pitchFamily="34" charset="0"/>
              </a:rPr>
              <a:t>ε</a:t>
            </a:r>
            <a:r>
              <a:rPr lang="it-IT" sz="1200" baseline="-25000" dirty="0" err="1">
                <a:latin typeface="Corbel" panose="020B0503020204020204" pitchFamily="34" charset="0"/>
              </a:rPr>
              <a:t>xy</a:t>
            </a:r>
            <a:r>
              <a:rPr lang="en-GB" sz="1200" dirty="0">
                <a:latin typeface="Corbel" panose="020B0503020204020204" pitchFamily="34" charset="0"/>
              </a:rPr>
              <a:t> (%)</a:t>
            </a:r>
          </a:p>
        </p:txBody>
      </p:sp>
      <p:sp>
        <p:nvSpPr>
          <p:cNvPr id="13" name="Rectangle 8">
            <a:extLst>
              <a:ext uri="{FF2B5EF4-FFF2-40B4-BE49-F238E27FC236}">
                <a16:creationId xmlns:a16="http://schemas.microsoft.com/office/drawing/2014/main" id="{B26E1BA1-B3B4-4FDE-87D4-42B7499B7291}"/>
              </a:ext>
            </a:extLst>
          </p:cNvPr>
          <p:cNvSpPr/>
          <p:nvPr/>
        </p:nvSpPr>
        <p:spPr>
          <a:xfrm>
            <a:off x="33730" y="2624177"/>
            <a:ext cx="1901228" cy="276999"/>
          </a:xfrm>
          <a:prstGeom prst="rect">
            <a:avLst/>
          </a:prstGeom>
        </p:spPr>
        <p:txBody>
          <a:bodyPr wrap="square">
            <a:spAutoFit/>
          </a:bodyPr>
          <a:lstStyle/>
          <a:p>
            <a:pPr algn="ctr"/>
            <a:r>
              <a:rPr lang="en-GB" sz="1200" dirty="0">
                <a:latin typeface="Corbel" panose="020B0503020204020204" pitchFamily="34" charset="0"/>
              </a:rPr>
              <a:t>Image source data</a:t>
            </a:r>
          </a:p>
        </p:txBody>
      </p:sp>
      <p:sp>
        <p:nvSpPr>
          <p:cNvPr id="14" name="Rectangle 8">
            <a:extLst>
              <a:ext uri="{FF2B5EF4-FFF2-40B4-BE49-F238E27FC236}">
                <a16:creationId xmlns:a16="http://schemas.microsoft.com/office/drawing/2014/main" id="{DE003D9F-21AF-4EC8-B39E-6706A533C7AE}"/>
              </a:ext>
            </a:extLst>
          </p:cNvPr>
          <p:cNvSpPr/>
          <p:nvPr/>
        </p:nvSpPr>
        <p:spPr>
          <a:xfrm>
            <a:off x="6126110" y="2614900"/>
            <a:ext cx="1901228" cy="276999"/>
          </a:xfrm>
          <a:prstGeom prst="rect">
            <a:avLst/>
          </a:prstGeom>
        </p:spPr>
        <p:txBody>
          <a:bodyPr wrap="square">
            <a:spAutoFit/>
          </a:bodyPr>
          <a:lstStyle/>
          <a:p>
            <a:pPr algn="ctr"/>
            <a:r>
              <a:rPr lang="en-GB" sz="1200" dirty="0">
                <a:latin typeface="Corbel" panose="020B0503020204020204" pitchFamily="34" charset="0"/>
              </a:rPr>
              <a:t>Image source data</a:t>
            </a:r>
          </a:p>
        </p:txBody>
      </p:sp>
      <p:sp>
        <p:nvSpPr>
          <p:cNvPr id="15" name="TextBox 6">
            <a:extLst>
              <a:ext uri="{FF2B5EF4-FFF2-40B4-BE49-F238E27FC236}">
                <a16:creationId xmlns:a16="http://schemas.microsoft.com/office/drawing/2014/main" id="{E7AB771C-4423-44D3-8FD3-F78AC726B887}"/>
              </a:ext>
            </a:extLst>
          </p:cNvPr>
          <p:cNvSpPr txBox="1"/>
          <p:nvPr/>
        </p:nvSpPr>
        <p:spPr>
          <a:xfrm>
            <a:off x="-19879" y="0"/>
            <a:ext cx="7167767" cy="400110"/>
          </a:xfrm>
          <a:prstGeom prst="rect">
            <a:avLst/>
          </a:prstGeom>
          <a:noFill/>
        </p:spPr>
        <p:txBody>
          <a:bodyPr wrap="square" rtlCol="0">
            <a:spAutoFit/>
          </a:bodyPr>
          <a:lstStyle/>
          <a:p>
            <a:r>
              <a:rPr lang="en-GB" sz="2000" b="1" dirty="0" smtClean="0">
                <a:solidFill>
                  <a:schemeClr val="bg1"/>
                </a:solidFill>
                <a:latin typeface="Corbel" panose="020B0503020204020204" pitchFamily="34" charset="0"/>
              </a:rPr>
              <a:t>Model comparison with a different scale of resolution</a:t>
            </a:r>
            <a:endParaRPr lang="en-GB" sz="2000" b="1" dirty="0">
              <a:solidFill>
                <a:schemeClr val="bg1"/>
              </a:solidFill>
              <a:latin typeface="Corbel" panose="020B0503020204020204" pitchFamily="34" charset="0"/>
            </a:endParaRPr>
          </a:p>
        </p:txBody>
      </p:sp>
      <p:sp>
        <p:nvSpPr>
          <p:cNvPr id="16" name="Rectangle 15"/>
          <p:cNvSpPr/>
          <p:nvPr/>
        </p:nvSpPr>
        <p:spPr>
          <a:xfrm>
            <a:off x="164757" y="502010"/>
            <a:ext cx="11640065" cy="923330"/>
          </a:xfrm>
          <a:prstGeom prst="rect">
            <a:avLst/>
          </a:prstGeom>
        </p:spPr>
        <p:txBody>
          <a:bodyPr wrap="square">
            <a:spAutoFit/>
          </a:bodyPr>
          <a:lstStyle/>
          <a:p>
            <a:pPr algn="just"/>
            <a:r>
              <a:rPr lang="en-GB" dirty="0" smtClean="0">
                <a:latin typeface="Corbel" panose="020B0503020204020204" pitchFamily="34" charset="0"/>
              </a:rPr>
              <a:t>GRAM strike-slip experiments were compared with quartz sand experiments (run in an identical setting). The investigation of a geological process at different scales of observation can ensure a better understanding of its geometrical and kinematic evolution.</a:t>
            </a:r>
            <a:endParaRPr lang="en-GB" dirty="0">
              <a:latin typeface="Corbel" panose="020B0503020204020204" pitchFamily="34" charset="0"/>
            </a:endParaRPr>
          </a:p>
        </p:txBody>
      </p:sp>
    </p:spTree>
    <p:extLst>
      <p:ext uri="{BB962C8B-B14F-4D97-AF65-F5344CB8AC3E}">
        <p14:creationId xmlns:p14="http://schemas.microsoft.com/office/powerpoint/2010/main" val="2826741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8F5C1FFF-1448-4665-A12D-A5F0E67BC8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891" y="1985319"/>
            <a:ext cx="11298721" cy="4048614"/>
          </a:xfrm>
          <a:prstGeom prst="rect">
            <a:avLst/>
          </a:prstGeom>
        </p:spPr>
      </p:pic>
      <p:sp>
        <p:nvSpPr>
          <p:cNvPr id="4" name="Rectangle 6">
            <a:extLst>
              <a:ext uri="{FF2B5EF4-FFF2-40B4-BE49-F238E27FC236}">
                <a16:creationId xmlns:a16="http://schemas.microsoft.com/office/drawing/2014/main" id="{7CFC775D-9E1D-497B-BE8A-21167E3DA7F7}"/>
              </a:ext>
            </a:extLst>
          </p:cNvPr>
          <p:cNvSpPr/>
          <p:nvPr/>
        </p:nvSpPr>
        <p:spPr>
          <a:xfrm>
            <a:off x="360891" y="6454063"/>
            <a:ext cx="8048177" cy="261610"/>
          </a:xfrm>
          <a:prstGeom prst="rect">
            <a:avLst/>
          </a:prstGeom>
        </p:spPr>
        <p:txBody>
          <a:bodyPr wrap="square">
            <a:spAutoFit/>
          </a:bodyPr>
          <a:lstStyle/>
          <a:p>
            <a:pPr algn="just"/>
            <a:r>
              <a:rPr lang="en-GB" sz="1100" i="1" dirty="0">
                <a:latin typeface="Corbel" panose="020B0503020204020204" pitchFamily="34" charset="0"/>
              </a:rPr>
              <a:t>Fig. </a:t>
            </a:r>
            <a:r>
              <a:rPr lang="en-GB" sz="1100" i="1" dirty="0" smtClean="0">
                <a:latin typeface="Corbel" panose="020B0503020204020204" pitchFamily="34" charset="0"/>
              </a:rPr>
              <a:t>10. </a:t>
            </a:r>
            <a:r>
              <a:rPr lang="en-GB" sz="1100" i="1" dirty="0">
                <a:latin typeface="Corbel" panose="020B0503020204020204" pitchFamily="34" charset="0"/>
              </a:rPr>
              <a:t>GRAM model comparison with natural strike-slip shear zone (Greendale Fault surface rupture, New Zealand; Quigley et al. 2010). </a:t>
            </a:r>
          </a:p>
        </p:txBody>
      </p:sp>
      <p:sp>
        <p:nvSpPr>
          <p:cNvPr id="6" name="TextBox 6">
            <a:extLst>
              <a:ext uri="{FF2B5EF4-FFF2-40B4-BE49-F238E27FC236}">
                <a16:creationId xmlns:a16="http://schemas.microsoft.com/office/drawing/2014/main" id="{8953D7AB-6394-4BE0-AC08-0F35E2332E61}"/>
              </a:ext>
            </a:extLst>
          </p:cNvPr>
          <p:cNvSpPr txBox="1"/>
          <p:nvPr/>
        </p:nvSpPr>
        <p:spPr>
          <a:xfrm>
            <a:off x="-19879" y="0"/>
            <a:ext cx="7167767" cy="400110"/>
          </a:xfrm>
          <a:prstGeom prst="rect">
            <a:avLst/>
          </a:prstGeom>
          <a:noFill/>
        </p:spPr>
        <p:txBody>
          <a:bodyPr wrap="square" rtlCol="0">
            <a:spAutoFit/>
          </a:bodyPr>
          <a:lstStyle/>
          <a:p>
            <a:r>
              <a:rPr lang="en-GB" sz="2000" b="1" dirty="0">
                <a:solidFill>
                  <a:schemeClr val="bg1"/>
                </a:solidFill>
                <a:latin typeface="Corbel" panose="020B0503020204020204" pitchFamily="34" charset="0"/>
              </a:rPr>
              <a:t>Model-nature comparison</a:t>
            </a:r>
          </a:p>
        </p:txBody>
      </p:sp>
      <p:sp>
        <p:nvSpPr>
          <p:cNvPr id="5" name="Rectangle 4"/>
          <p:cNvSpPr/>
          <p:nvPr/>
        </p:nvSpPr>
        <p:spPr>
          <a:xfrm>
            <a:off x="197708" y="630770"/>
            <a:ext cx="11640065" cy="923330"/>
          </a:xfrm>
          <a:prstGeom prst="rect">
            <a:avLst/>
          </a:prstGeom>
        </p:spPr>
        <p:txBody>
          <a:bodyPr wrap="square">
            <a:spAutoFit/>
          </a:bodyPr>
          <a:lstStyle/>
          <a:p>
            <a:pPr algn="just"/>
            <a:r>
              <a:rPr lang="en-GB" dirty="0" smtClean="0">
                <a:latin typeface="Corbel" panose="020B0503020204020204" pitchFamily="34" charset="0"/>
              </a:rPr>
              <a:t>Furthermore, the final model was compared with a natural example of strike-slip shear zone. The latter corresponded to a ‘low strain’ shear zone in its early stages, which could be better correlated with the 10 mm stage of the GRAM experiment (fig. 8).</a:t>
            </a:r>
            <a:endParaRPr lang="en-GB" dirty="0">
              <a:latin typeface="Corbel" panose="020B0503020204020204" pitchFamily="34" charset="0"/>
            </a:endParaRPr>
          </a:p>
        </p:txBody>
      </p:sp>
    </p:spTree>
    <p:extLst>
      <p:ext uri="{BB962C8B-B14F-4D97-AF65-F5344CB8AC3E}">
        <p14:creationId xmlns:p14="http://schemas.microsoft.com/office/powerpoint/2010/main" val="30404815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C6E37B-58D8-4177-B9CA-B99DE629C57B}"/>
              </a:ext>
            </a:extLst>
          </p:cNvPr>
          <p:cNvSpPr txBox="1"/>
          <p:nvPr/>
        </p:nvSpPr>
        <p:spPr>
          <a:xfrm>
            <a:off x="0" y="0"/>
            <a:ext cx="2273645" cy="400110"/>
          </a:xfrm>
          <a:prstGeom prst="rect">
            <a:avLst/>
          </a:prstGeom>
          <a:noFill/>
        </p:spPr>
        <p:txBody>
          <a:bodyPr wrap="square" rtlCol="0">
            <a:spAutoFit/>
          </a:bodyPr>
          <a:lstStyle/>
          <a:p>
            <a:r>
              <a:rPr lang="en-GB" sz="2000" b="1" dirty="0">
                <a:solidFill>
                  <a:schemeClr val="bg1"/>
                </a:solidFill>
                <a:latin typeface="Corbel" panose="020B0503020204020204" pitchFamily="34" charset="0"/>
              </a:rPr>
              <a:t>Conclusions</a:t>
            </a:r>
          </a:p>
        </p:txBody>
      </p:sp>
      <p:sp>
        <p:nvSpPr>
          <p:cNvPr id="6" name="TextBox 5">
            <a:extLst>
              <a:ext uri="{FF2B5EF4-FFF2-40B4-BE49-F238E27FC236}">
                <a16:creationId xmlns:a16="http://schemas.microsoft.com/office/drawing/2014/main" id="{B424835C-C311-4B93-BC85-E46FFBD8E480}"/>
              </a:ext>
            </a:extLst>
          </p:cNvPr>
          <p:cNvSpPr txBox="1"/>
          <p:nvPr/>
        </p:nvSpPr>
        <p:spPr>
          <a:xfrm>
            <a:off x="0" y="530738"/>
            <a:ext cx="12192000" cy="2308324"/>
          </a:xfrm>
          <a:prstGeom prst="rect">
            <a:avLst/>
          </a:prstGeom>
          <a:noFill/>
        </p:spPr>
        <p:txBody>
          <a:bodyPr wrap="square" rtlCol="0">
            <a:spAutoFit/>
          </a:bodyPr>
          <a:lstStyle/>
          <a:p>
            <a:pPr marL="285750" indent="-285750" algn="just">
              <a:buFontTx/>
              <a:buChar char="-"/>
            </a:pPr>
            <a:r>
              <a:rPr lang="en-GB" dirty="0">
                <a:latin typeface="Corbel" panose="020B0503020204020204" pitchFamily="34" charset="0"/>
              </a:rPr>
              <a:t>The developed material is suitable to </a:t>
            </a:r>
            <a:r>
              <a:rPr lang="en-GB" b="1" dirty="0">
                <a:latin typeface="Corbel" panose="020B0503020204020204" pitchFamily="34" charset="0"/>
              </a:rPr>
              <a:t>simulate fault-fracture processes </a:t>
            </a:r>
            <a:r>
              <a:rPr lang="en-GB" dirty="0">
                <a:latin typeface="Corbel" panose="020B0503020204020204" pitchFamily="34" charset="0"/>
              </a:rPr>
              <a:t>in scaled analogue experiments at the outcrop scale;</a:t>
            </a:r>
          </a:p>
          <a:p>
            <a:pPr marL="285750" indent="-285750" algn="just">
              <a:buFontTx/>
              <a:buChar char="-"/>
            </a:pPr>
            <a:endParaRPr lang="en-GB" dirty="0">
              <a:latin typeface="Corbel" panose="020B0503020204020204" pitchFamily="34" charset="0"/>
            </a:endParaRPr>
          </a:p>
          <a:p>
            <a:pPr marL="285750" indent="-285750" algn="just">
              <a:buFontTx/>
              <a:buChar char="-"/>
            </a:pPr>
            <a:r>
              <a:rPr lang="en-GB" dirty="0">
                <a:latin typeface="Corbel" panose="020B0503020204020204" pitchFamily="34" charset="0"/>
              </a:rPr>
              <a:t>The provided model resolution can allow the investigation of </a:t>
            </a:r>
            <a:r>
              <a:rPr lang="en-GB" b="1" dirty="0">
                <a:latin typeface="Corbel" panose="020B0503020204020204" pitchFamily="34" charset="0"/>
              </a:rPr>
              <a:t>fault damage zones </a:t>
            </a:r>
            <a:r>
              <a:rPr lang="en-GB" dirty="0">
                <a:latin typeface="Corbel" panose="020B0503020204020204" pitchFamily="34" charset="0"/>
              </a:rPr>
              <a:t>evolution and development;</a:t>
            </a:r>
          </a:p>
          <a:p>
            <a:pPr marL="285750" indent="-285750" algn="just">
              <a:buFontTx/>
              <a:buChar char="-"/>
            </a:pPr>
            <a:endParaRPr lang="en-GB" dirty="0">
              <a:latin typeface="Corbel" panose="020B0503020204020204" pitchFamily="34" charset="0"/>
            </a:endParaRPr>
          </a:p>
          <a:p>
            <a:pPr marL="285750" indent="-285750" algn="just">
              <a:buFontTx/>
              <a:buChar char="-"/>
            </a:pPr>
            <a:r>
              <a:rPr lang="en-GB" dirty="0">
                <a:latin typeface="Corbel" panose="020B0503020204020204" pitchFamily="34" charset="0"/>
              </a:rPr>
              <a:t>The </a:t>
            </a:r>
            <a:r>
              <a:rPr lang="en-GB" dirty="0" smtClean="0">
                <a:latin typeface="Corbel" panose="020B0503020204020204" pitchFamily="34" charset="0"/>
              </a:rPr>
              <a:t>investigation </a:t>
            </a:r>
            <a:r>
              <a:rPr lang="en-GB" dirty="0">
                <a:latin typeface="Corbel" panose="020B0503020204020204" pitchFamily="34" charset="0"/>
              </a:rPr>
              <a:t>of deformation processes in a </a:t>
            </a:r>
            <a:r>
              <a:rPr lang="en-GB" b="1" dirty="0">
                <a:latin typeface="Corbel" panose="020B0503020204020204" pitchFamily="34" charset="0"/>
              </a:rPr>
              <a:t>wider range </a:t>
            </a:r>
            <a:r>
              <a:rPr lang="en-GB" dirty="0">
                <a:latin typeface="Corbel" panose="020B0503020204020204" pitchFamily="34" charset="0"/>
              </a:rPr>
              <a:t>of observation </a:t>
            </a:r>
            <a:r>
              <a:rPr lang="en-GB" dirty="0" smtClean="0">
                <a:latin typeface="Corbel" panose="020B0503020204020204" pitchFamily="34" charset="0"/>
              </a:rPr>
              <a:t>scales can improve the understanding of the geometrical and kinematic evolution of the process itself.</a:t>
            </a:r>
          </a:p>
          <a:p>
            <a:pPr marL="285750" indent="-285750" algn="just">
              <a:buFontTx/>
              <a:buChar char="-"/>
            </a:pPr>
            <a:endParaRPr lang="en-GB" dirty="0">
              <a:latin typeface="Corbel" panose="020B0503020204020204" pitchFamily="34" charset="0"/>
            </a:endParaRPr>
          </a:p>
          <a:p>
            <a:pPr marL="285750" indent="-285750" algn="just">
              <a:buFontTx/>
              <a:buChar char="-"/>
            </a:pPr>
            <a:endParaRPr lang="en-GB" dirty="0">
              <a:latin typeface="Corbel" panose="020B0503020204020204" pitchFamily="34" charset="0"/>
            </a:endParaRPr>
          </a:p>
        </p:txBody>
      </p:sp>
      <p:sp>
        <p:nvSpPr>
          <p:cNvPr id="7" name="Rectangle 10">
            <a:extLst>
              <a:ext uri="{FF2B5EF4-FFF2-40B4-BE49-F238E27FC236}">
                <a16:creationId xmlns:a16="http://schemas.microsoft.com/office/drawing/2014/main" id="{1B0A6F3B-D486-4403-93EA-EB1894843554}"/>
              </a:ext>
            </a:extLst>
          </p:cNvPr>
          <p:cNvSpPr/>
          <p:nvPr/>
        </p:nvSpPr>
        <p:spPr>
          <a:xfrm>
            <a:off x="1249656" y="4833429"/>
            <a:ext cx="2549736" cy="338554"/>
          </a:xfrm>
          <a:prstGeom prst="rect">
            <a:avLst/>
          </a:prstGeom>
        </p:spPr>
        <p:txBody>
          <a:bodyPr wrap="square">
            <a:spAutoFit/>
          </a:bodyPr>
          <a:lstStyle/>
          <a:p>
            <a:pPr algn="ctr"/>
            <a:r>
              <a:rPr lang="en-GB" sz="1600" dirty="0">
                <a:latin typeface="Corbel" panose="020B0503020204020204" pitchFamily="34" charset="0"/>
              </a:rPr>
              <a:t>Videos of the experiments:</a:t>
            </a:r>
          </a:p>
        </p:txBody>
      </p:sp>
      <p:sp>
        <p:nvSpPr>
          <p:cNvPr id="8" name="Rectangle 10">
            <a:extLst>
              <a:ext uri="{FF2B5EF4-FFF2-40B4-BE49-F238E27FC236}">
                <a16:creationId xmlns:a16="http://schemas.microsoft.com/office/drawing/2014/main" id="{337FBEB8-E44B-4B64-A9C1-F2CF2C5747E7}"/>
              </a:ext>
            </a:extLst>
          </p:cNvPr>
          <p:cNvSpPr/>
          <p:nvPr/>
        </p:nvSpPr>
        <p:spPr>
          <a:xfrm>
            <a:off x="4735840" y="4833429"/>
            <a:ext cx="2720320" cy="338554"/>
          </a:xfrm>
          <a:prstGeom prst="rect">
            <a:avLst/>
          </a:prstGeom>
        </p:spPr>
        <p:txBody>
          <a:bodyPr wrap="square">
            <a:spAutoFit/>
          </a:bodyPr>
          <a:lstStyle/>
          <a:p>
            <a:pPr algn="ctr"/>
            <a:r>
              <a:rPr lang="en-GB" sz="1600" dirty="0">
                <a:latin typeface="Corbel" panose="020B0503020204020204" pitchFamily="34" charset="0"/>
              </a:rPr>
              <a:t>Massaro et al., 2021:</a:t>
            </a:r>
          </a:p>
        </p:txBody>
      </p:sp>
      <p:sp>
        <p:nvSpPr>
          <p:cNvPr id="9" name="Rectangle 10">
            <a:extLst>
              <a:ext uri="{FF2B5EF4-FFF2-40B4-BE49-F238E27FC236}">
                <a16:creationId xmlns:a16="http://schemas.microsoft.com/office/drawing/2014/main" id="{161A1087-027B-465C-9EFF-1E1A60582D3C}"/>
              </a:ext>
            </a:extLst>
          </p:cNvPr>
          <p:cNvSpPr/>
          <p:nvPr/>
        </p:nvSpPr>
        <p:spPr>
          <a:xfrm>
            <a:off x="8608768" y="4833500"/>
            <a:ext cx="2117418" cy="338554"/>
          </a:xfrm>
          <a:prstGeom prst="rect">
            <a:avLst/>
          </a:prstGeom>
        </p:spPr>
        <p:txBody>
          <a:bodyPr wrap="square">
            <a:spAutoFit/>
          </a:bodyPr>
          <a:lstStyle/>
          <a:p>
            <a:pPr algn="ctr"/>
            <a:r>
              <a:rPr lang="en-GB" sz="1600" dirty="0">
                <a:latin typeface="Corbel" panose="020B0503020204020204" pitchFamily="34" charset="0"/>
              </a:rPr>
              <a:t>Artistic point of view:</a:t>
            </a:r>
          </a:p>
        </p:txBody>
      </p:sp>
      <p:pic>
        <p:nvPicPr>
          <p:cNvPr id="10" name="Immagine 9">
            <a:extLst>
              <a:ext uri="{FF2B5EF4-FFF2-40B4-BE49-F238E27FC236}">
                <a16:creationId xmlns:a16="http://schemas.microsoft.com/office/drawing/2014/main" id="{924C9151-CD8C-48D4-974F-31B36C755E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6323" y="5277565"/>
            <a:ext cx="1222309" cy="1222309"/>
          </a:xfrm>
          <a:prstGeom prst="rect">
            <a:avLst/>
          </a:prstGeom>
        </p:spPr>
      </p:pic>
      <p:pic>
        <p:nvPicPr>
          <p:cNvPr id="11" name="Immagine 10">
            <a:extLst>
              <a:ext uri="{FF2B5EF4-FFF2-40B4-BE49-F238E27FC236}">
                <a16:creationId xmlns:a16="http://schemas.microsoft.com/office/drawing/2014/main" id="{A515A070-D3A7-4DA8-8D09-9A63B6FC44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3370" y="5277565"/>
            <a:ext cx="1222309" cy="1222309"/>
          </a:xfrm>
          <a:prstGeom prst="rect">
            <a:avLst/>
          </a:prstGeom>
        </p:spPr>
      </p:pic>
      <p:sp>
        <p:nvSpPr>
          <p:cNvPr id="2" name="Rettangolo 1">
            <a:extLst>
              <a:ext uri="{FF2B5EF4-FFF2-40B4-BE49-F238E27FC236}">
                <a16:creationId xmlns:a16="http://schemas.microsoft.com/office/drawing/2014/main" id="{38E93DF6-1006-4FA1-804D-AAAF00326639}"/>
              </a:ext>
            </a:extLst>
          </p:cNvPr>
          <p:cNvSpPr/>
          <p:nvPr/>
        </p:nvSpPr>
        <p:spPr>
          <a:xfrm>
            <a:off x="1305962" y="5215774"/>
            <a:ext cx="2437124" cy="18000"/>
          </a:xfrm>
          <a:prstGeom prst="rect">
            <a:avLst/>
          </a:prstGeom>
          <a:solidFill>
            <a:srgbClr val="EE8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rbel" panose="020B0503020204020204" pitchFamily="34" charset="0"/>
            </a:endParaRPr>
          </a:p>
        </p:txBody>
      </p:sp>
      <p:sp>
        <p:nvSpPr>
          <p:cNvPr id="12" name="Rettangolo 11">
            <a:extLst>
              <a:ext uri="{FF2B5EF4-FFF2-40B4-BE49-F238E27FC236}">
                <a16:creationId xmlns:a16="http://schemas.microsoft.com/office/drawing/2014/main" id="{0405BFF0-35AF-408B-A5A7-4DCE3F8AA831}"/>
              </a:ext>
            </a:extLst>
          </p:cNvPr>
          <p:cNvSpPr/>
          <p:nvPr/>
        </p:nvSpPr>
        <p:spPr>
          <a:xfrm>
            <a:off x="4877438" y="5224774"/>
            <a:ext cx="2437124" cy="18000"/>
          </a:xfrm>
          <a:prstGeom prst="rect">
            <a:avLst/>
          </a:prstGeom>
          <a:solidFill>
            <a:srgbClr val="EE8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rbel" panose="020B0503020204020204" pitchFamily="34" charset="0"/>
            </a:endParaRPr>
          </a:p>
        </p:txBody>
      </p:sp>
      <p:sp>
        <p:nvSpPr>
          <p:cNvPr id="13" name="Rettangolo 12">
            <a:extLst>
              <a:ext uri="{FF2B5EF4-FFF2-40B4-BE49-F238E27FC236}">
                <a16:creationId xmlns:a16="http://schemas.microsoft.com/office/drawing/2014/main" id="{A0C5341C-0AEC-46A3-8EAE-4DCBE9B9D8C1}"/>
              </a:ext>
            </a:extLst>
          </p:cNvPr>
          <p:cNvSpPr/>
          <p:nvPr/>
        </p:nvSpPr>
        <p:spPr>
          <a:xfrm>
            <a:off x="8448915" y="5233775"/>
            <a:ext cx="2437124" cy="18000"/>
          </a:xfrm>
          <a:prstGeom prst="rect">
            <a:avLst/>
          </a:prstGeom>
          <a:solidFill>
            <a:srgbClr val="EE8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rbel" panose="020B0503020204020204" pitchFamily="34" charset="0"/>
            </a:endParaRPr>
          </a:p>
        </p:txBody>
      </p:sp>
      <p:pic>
        <p:nvPicPr>
          <p:cNvPr id="15" name="Immagine 14">
            <a:extLst>
              <a:ext uri="{FF2B5EF4-FFF2-40B4-BE49-F238E27FC236}">
                <a16:creationId xmlns:a16="http://schemas.microsoft.com/office/drawing/2014/main" id="{CE33DDC9-CEB2-4BCB-A7FA-455F96186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5792" y="5338510"/>
            <a:ext cx="1100418" cy="1100418"/>
          </a:xfrm>
          <a:prstGeom prst="rect">
            <a:avLst/>
          </a:prstGeom>
        </p:spPr>
      </p:pic>
      <p:sp>
        <p:nvSpPr>
          <p:cNvPr id="14" name="Rectangle 10">
            <a:extLst>
              <a:ext uri="{FF2B5EF4-FFF2-40B4-BE49-F238E27FC236}">
                <a16:creationId xmlns:a16="http://schemas.microsoft.com/office/drawing/2014/main" id="{63708BA6-A5A5-3EE2-2F57-D0D141E270B8}"/>
              </a:ext>
            </a:extLst>
          </p:cNvPr>
          <p:cNvSpPr/>
          <p:nvPr/>
        </p:nvSpPr>
        <p:spPr>
          <a:xfrm>
            <a:off x="3135679" y="3309266"/>
            <a:ext cx="4014526" cy="923330"/>
          </a:xfrm>
          <a:prstGeom prst="rect">
            <a:avLst/>
          </a:prstGeom>
        </p:spPr>
        <p:txBody>
          <a:bodyPr wrap="square">
            <a:spAutoFit/>
          </a:bodyPr>
          <a:lstStyle/>
          <a:p>
            <a:pPr algn="ctr"/>
            <a:r>
              <a:rPr lang="en-GB" sz="5400" dirty="0">
                <a:latin typeface="Corbel" panose="020B0503020204020204" pitchFamily="34" charset="0"/>
              </a:rPr>
              <a:t>Thank you!</a:t>
            </a:r>
          </a:p>
        </p:txBody>
      </p:sp>
      <p:pic>
        <p:nvPicPr>
          <p:cNvPr id="16" name="Picture 15" descr="Logo&#10;&#10;Description automatically generated with medium confidence">
            <a:extLst>
              <a:ext uri="{FF2B5EF4-FFF2-40B4-BE49-F238E27FC236}">
                <a16:creationId xmlns:a16="http://schemas.microsoft.com/office/drawing/2014/main" id="{C54DF3BC-92C7-390C-FD46-43867E98C9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1220" y="2531512"/>
            <a:ext cx="1607548" cy="2141413"/>
          </a:xfrm>
          <a:prstGeom prst="rect">
            <a:avLst/>
          </a:prstGeom>
        </p:spPr>
      </p:pic>
    </p:spTree>
    <p:extLst>
      <p:ext uri="{BB962C8B-B14F-4D97-AF65-F5344CB8AC3E}">
        <p14:creationId xmlns:p14="http://schemas.microsoft.com/office/powerpoint/2010/main" val="2283766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93E5-AA7F-47AD-A63C-E72598CA5CC2}"/>
              </a:ext>
            </a:extLst>
          </p:cNvPr>
          <p:cNvSpPr txBox="1"/>
          <p:nvPr/>
        </p:nvSpPr>
        <p:spPr>
          <a:xfrm>
            <a:off x="0" y="0"/>
            <a:ext cx="2273645" cy="400110"/>
          </a:xfrm>
          <a:prstGeom prst="rect">
            <a:avLst/>
          </a:prstGeom>
          <a:noFill/>
        </p:spPr>
        <p:txBody>
          <a:bodyPr wrap="square" rtlCol="0">
            <a:spAutoFit/>
          </a:bodyPr>
          <a:lstStyle/>
          <a:p>
            <a:r>
              <a:rPr lang="en-GB" sz="2000" b="1" dirty="0">
                <a:solidFill>
                  <a:schemeClr val="bg1"/>
                </a:solidFill>
                <a:latin typeface="Corbel" panose="020B0503020204020204" pitchFamily="34" charset="0"/>
              </a:rPr>
              <a:t>References</a:t>
            </a:r>
          </a:p>
        </p:txBody>
      </p:sp>
      <p:sp>
        <p:nvSpPr>
          <p:cNvPr id="3" name="TextBox 2">
            <a:extLst>
              <a:ext uri="{FF2B5EF4-FFF2-40B4-BE49-F238E27FC236}">
                <a16:creationId xmlns:a16="http://schemas.microsoft.com/office/drawing/2014/main" id="{185A93E5-AA7F-47AD-A63C-E72598CA5CC2}"/>
              </a:ext>
            </a:extLst>
          </p:cNvPr>
          <p:cNvSpPr txBox="1"/>
          <p:nvPr/>
        </p:nvSpPr>
        <p:spPr>
          <a:xfrm>
            <a:off x="0" y="454280"/>
            <a:ext cx="12144375" cy="5786199"/>
          </a:xfrm>
          <a:prstGeom prst="rect">
            <a:avLst/>
          </a:prstGeom>
          <a:noFill/>
        </p:spPr>
        <p:txBody>
          <a:bodyPr wrap="square" numCol="2" spcCol="180000" rtlCol="0">
            <a:spAutoFit/>
          </a:bodyPr>
          <a:lstStyle/>
          <a:p>
            <a:pPr algn="just"/>
            <a:r>
              <a:rPr lang="en-GB" sz="900" dirty="0">
                <a:latin typeface="Corbel" panose="020B0503020204020204" pitchFamily="34" charset="0"/>
              </a:rPr>
              <a:t>Adam, J., </a:t>
            </a:r>
            <a:r>
              <a:rPr lang="en-GB" sz="900" dirty="0" err="1">
                <a:latin typeface="Corbel" panose="020B0503020204020204" pitchFamily="34" charset="0"/>
              </a:rPr>
              <a:t>Lohrmann</a:t>
            </a:r>
            <a:r>
              <a:rPr lang="en-GB" sz="900" dirty="0">
                <a:latin typeface="Corbel" panose="020B0503020204020204" pitchFamily="34" charset="0"/>
              </a:rPr>
              <a:t>, J., </a:t>
            </a:r>
            <a:r>
              <a:rPr lang="en-GB" sz="900" dirty="0" err="1">
                <a:latin typeface="Corbel" panose="020B0503020204020204" pitchFamily="34" charset="0"/>
              </a:rPr>
              <a:t>Hoth</a:t>
            </a:r>
            <a:r>
              <a:rPr lang="en-GB" sz="900" dirty="0">
                <a:latin typeface="Corbel" panose="020B0503020204020204" pitchFamily="34" charset="0"/>
              </a:rPr>
              <a:t>, S., </a:t>
            </a:r>
            <a:r>
              <a:rPr lang="en-GB" sz="900" dirty="0" err="1">
                <a:latin typeface="Corbel" panose="020B0503020204020204" pitchFamily="34" charset="0"/>
              </a:rPr>
              <a:t>Kukowski</a:t>
            </a:r>
            <a:r>
              <a:rPr lang="en-GB" sz="900" dirty="0">
                <a:latin typeface="Corbel" panose="020B0503020204020204" pitchFamily="34" charset="0"/>
              </a:rPr>
              <a:t>, N., </a:t>
            </a:r>
            <a:r>
              <a:rPr lang="en-GB" sz="900" dirty="0" err="1">
                <a:latin typeface="Corbel" panose="020B0503020204020204" pitchFamily="34" charset="0"/>
              </a:rPr>
              <a:t>Oncken</a:t>
            </a:r>
            <a:r>
              <a:rPr lang="en-GB" sz="900" dirty="0">
                <a:latin typeface="Corbel" panose="020B0503020204020204" pitchFamily="34" charset="0"/>
              </a:rPr>
              <a:t>, O., 2002. Strain variation and partitioning in thrust wedges: High-resolution data from scaled sandbox experiments by 2D-3D PIV analysis. </a:t>
            </a:r>
            <a:r>
              <a:rPr lang="en-GB" sz="900" dirty="0" err="1">
                <a:latin typeface="Corbel" panose="020B0503020204020204" pitchFamily="34" charset="0"/>
              </a:rPr>
              <a:t>Bollettino</a:t>
            </a:r>
            <a:r>
              <a:rPr lang="en-GB" sz="900" dirty="0">
                <a:latin typeface="Corbel" panose="020B0503020204020204" pitchFamily="34" charset="0"/>
              </a:rPr>
              <a:t> di </a:t>
            </a:r>
            <a:r>
              <a:rPr lang="en-GB" sz="900" dirty="0" err="1">
                <a:latin typeface="Corbel" panose="020B0503020204020204" pitchFamily="34" charset="0"/>
              </a:rPr>
              <a:t>Geofisica</a:t>
            </a:r>
            <a:r>
              <a:rPr lang="en-GB" sz="900" dirty="0">
                <a:latin typeface="Corbel" panose="020B0503020204020204" pitchFamily="34" charset="0"/>
              </a:rPr>
              <a:t> </a:t>
            </a:r>
            <a:r>
              <a:rPr lang="en-GB" sz="900" dirty="0" err="1">
                <a:latin typeface="Corbel" panose="020B0503020204020204" pitchFamily="34" charset="0"/>
              </a:rPr>
              <a:t>teorica</a:t>
            </a:r>
            <a:r>
              <a:rPr lang="en-GB" sz="900" dirty="0">
                <a:latin typeface="Corbel" panose="020B0503020204020204" pitchFamily="34" charset="0"/>
              </a:rPr>
              <a:t> ed </a:t>
            </a:r>
            <a:r>
              <a:rPr lang="en-GB" sz="900" dirty="0" err="1">
                <a:latin typeface="Corbel" panose="020B0503020204020204" pitchFamily="34" charset="0"/>
              </a:rPr>
              <a:t>applicata</a:t>
            </a:r>
            <a:r>
              <a:rPr lang="en-GB" sz="900" dirty="0">
                <a:latin typeface="Corbel" panose="020B0503020204020204" pitchFamily="34" charset="0"/>
              </a:rPr>
              <a:t> 42, 123-126.</a:t>
            </a:r>
          </a:p>
          <a:p>
            <a:pPr algn="just"/>
            <a:r>
              <a:rPr lang="en-GB" sz="900" dirty="0">
                <a:latin typeface="Corbel" panose="020B0503020204020204" pitchFamily="34" charset="0"/>
              </a:rPr>
              <a:t>Adam, J.U., J. L.;</a:t>
            </a:r>
            <a:r>
              <a:rPr lang="en-GB" sz="900" dirty="0" err="1">
                <a:latin typeface="Corbel" panose="020B0503020204020204" pitchFamily="34" charset="0"/>
              </a:rPr>
              <a:t>Wieneke</a:t>
            </a:r>
            <a:r>
              <a:rPr lang="en-GB" sz="900" dirty="0">
                <a:latin typeface="Corbel" panose="020B0503020204020204" pitchFamily="34" charset="0"/>
              </a:rPr>
              <a:t>, B.;</a:t>
            </a:r>
            <a:r>
              <a:rPr lang="en-GB" sz="900" dirty="0" err="1">
                <a:latin typeface="Corbel" panose="020B0503020204020204" pitchFamily="34" charset="0"/>
              </a:rPr>
              <a:t>Oncken</a:t>
            </a:r>
            <a:r>
              <a:rPr lang="en-GB" sz="900" dirty="0">
                <a:latin typeface="Corbel" panose="020B0503020204020204" pitchFamily="34" charset="0"/>
              </a:rPr>
              <a:t>, </a:t>
            </a:r>
            <a:r>
              <a:rPr lang="en-GB" sz="900" dirty="0" err="1">
                <a:latin typeface="Corbel" panose="020B0503020204020204" pitchFamily="34" charset="0"/>
              </a:rPr>
              <a:t>O.;Pfeiffer</a:t>
            </a:r>
            <a:r>
              <a:rPr lang="en-GB" sz="900" dirty="0">
                <a:latin typeface="Corbel" panose="020B0503020204020204" pitchFamily="34" charset="0"/>
              </a:rPr>
              <a:t>, K.;</a:t>
            </a:r>
            <a:r>
              <a:rPr lang="en-GB" sz="900" dirty="0" err="1">
                <a:latin typeface="Corbel" panose="020B0503020204020204" pitchFamily="34" charset="0"/>
              </a:rPr>
              <a:t>Kukowski</a:t>
            </a:r>
            <a:r>
              <a:rPr lang="en-GB" sz="900" dirty="0">
                <a:latin typeface="Corbel" panose="020B0503020204020204" pitchFamily="34" charset="0"/>
              </a:rPr>
              <a:t>, N.;</a:t>
            </a:r>
            <a:r>
              <a:rPr lang="en-GB" sz="900" dirty="0" err="1">
                <a:latin typeface="Corbel" panose="020B0503020204020204" pitchFamily="34" charset="0"/>
              </a:rPr>
              <a:t>Lohrmann</a:t>
            </a:r>
            <a:r>
              <a:rPr lang="en-GB" sz="900" dirty="0">
                <a:latin typeface="Corbel" panose="020B0503020204020204" pitchFamily="34" charset="0"/>
              </a:rPr>
              <a:t>, J.;</a:t>
            </a:r>
            <a:r>
              <a:rPr lang="en-GB" sz="900" dirty="0" err="1">
                <a:latin typeface="Corbel" panose="020B0503020204020204" pitchFamily="34" charset="0"/>
              </a:rPr>
              <a:t>Hoth</a:t>
            </a:r>
            <a:r>
              <a:rPr lang="en-GB" sz="900" dirty="0">
                <a:latin typeface="Corbel" panose="020B0503020204020204" pitchFamily="34" charset="0"/>
              </a:rPr>
              <a:t>, .; van der Zee, W.;</a:t>
            </a:r>
            <a:r>
              <a:rPr lang="en-GB" sz="900" dirty="0" err="1">
                <a:latin typeface="Corbel" panose="020B0503020204020204" pitchFamily="34" charset="0"/>
              </a:rPr>
              <a:t>Schmatz</a:t>
            </a:r>
            <a:r>
              <a:rPr lang="en-GB" sz="900" dirty="0">
                <a:latin typeface="Corbel" panose="020B0503020204020204" pitchFamily="34" charset="0"/>
              </a:rPr>
              <a:t>, J.;, 2005. Shear localisation and strain distribution during tectonic faulting—new insights from granular-flow experiments and high-resolution optical image correlation techniques. Journal of Structural Geology 27, 283-301.</a:t>
            </a:r>
          </a:p>
          <a:p>
            <a:pPr algn="just"/>
            <a:r>
              <a:rPr lang="en-GB" sz="900" dirty="0" err="1">
                <a:latin typeface="Corbel" panose="020B0503020204020204" pitchFamily="34" charset="0"/>
              </a:rPr>
              <a:t>Abdelmalak</a:t>
            </a:r>
            <a:r>
              <a:rPr lang="en-GB" sz="900" dirty="0">
                <a:latin typeface="Corbel" panose="020B0503020204020204" pitchFamily="34" charset="0"/>
              </a:rPr>
              <a:t>, M.M., </a:t>
            </a:r>
            <a:r>
              <a:rPr lang="en-GB" sz="900" dirty="0" err="1">
                <a:latin typeface="Corbel" panose="020B0503020204020204" pitchFamily="34" charset="0"/>
              </a:rPr>
              <a:t>Bulois</a:t>
            </a:r>
            <a:r>
              <a:rPr lang="en-GB" sz="900" dirty="0">
                <a:latin typeface="Corbel" panose="020B0503020204020204" pitchFamily="34" charset="0"/>
              </a:rPr>
              <a:t>, C., </a:t>
            </a:r>
            <a:r>
              <a:rPr lang="en-GB" sz="900" dirty="0" err="1">
                <a:latin typeface="Corbel" panose="020B0503020204020204" pitchFamily="34" charset="0"/>
              </a:rPr>
              <a:t>Mourgues</a:t>
            </a:r>
            <a:r>
              <a:rPr lang="en-GB" sz="900" dirty="0">
                <a:latin typeface="Corbel" panose="020B0503020204020204" pitchFamily="34" charset="0"/>
              </a:rPr>
              <a:t>, R., </a:t>
            </a:r>
            <a:r>
              <a:rPr lang="en-GB" sz="900" dirty="0" err="1">
                <a:latin typeface="Corbel" panose="020B0503020204020204" pitchFamily="34" charset="0"/>
              </a:rPr>
              <a:t>Galland</a:t>
            </a:r>
            <a:r>
              <a:rPr lang="en-GB" sz="900" dirty="0">
                <a:latin typeface="Corbel" panose="020B0503020204020204" pitchFamily="34" charset="0"/>
              </a:rPr>
              <a:t>, O., </a:t>
            </a:r>
            <a:r>
              <a:rPr lang="en-GB" sz="900" dirty="0" err="1">
                <a:latin typeface="Corbel" panose="020B0503020204020204" pitchFamily="34" charset="0"/>
              </a:rPr>
              <a:t>Legland</a:t>
            </a:r>
            <a:r>
              <a:rPr lang="en-GB" sz="900" dirty="0">
                <a:latin typeface="Corbel" panose="020B0503020204020204" pitchFamily="34" charset="0"/>
              </a:rPr>
              <a:t>, J.B., Gruber, C., 2016. Description of new dry granular materials of variable cohesion and friction coefficient: Implications for laboratory </a:t>
            </a:r>
            <a:r>
              <a:rPr lang="en-GB" sz="900" dirty="0" err="1">
                <a:latin typeface="Corbel" panose="020B0503020204020204" pitchFamily="34" charset="0"/>
              </a:rPr>
              <a:t>modeling</a:t>
            </a:r>
            <a:r>
              <a:rPr lang="en-GB" sz="900" dirty="0">
                <a:latin typeface="Corbel" panose="020B0503020204020204" pitchFamily="34" charset="0"/>
              </a:rPr>
              <a:t> of the brittle crust. Tectonophysics 684, 39-51.</a:t>
            </a:r>
          </a:p>
          <a:p>
            <a:pPr algn="just"/>
            <a:r>
              <a:rPr lang="en-GB" sz="900" dirty="0" err="1">
                <a:latin typeface="Corbel" panose="020B0503020204020204" pitchFamily="34" charset="0"/>
              </a:rPr>
              <a:t>Bonanno</a:t>
            </a:r>
            <a:r>
              <a:rPr lang="en-GB" sz="900" dirty="0">
                <a:latin typeface="Corbel" panose="020B0503020204020204" pitchFamily="34" charset="0"/>
              </a:rPr>
              <a:t>, E., </a:t>
            </a:r>
            <a:r>
              <a:rPr lang="en-GB" sz="900" dirty="0" err="1">
                <a:latin typeface="Corbel" panose="020B0503020204020204" pitchFamily="34" charset="0"/>
              </a:rPr>
              <a:t>Bonini</a:t>
            </a:r>
            <a:r>
              <a:rPr lang="en-GB" sz="900" dirty="0">
                <a:latin typeface="Corbel" panose="020B0503020204020204" pitchFamily="34" charset="0"/>
              </a:rPr>
              <a:t>, L., </a:t>
            </a:r>
            <a:r>
              <a:rPr lang="en-GB" sz="900" dirty="0" err="1">
                <a:latin typeface="Corbel" panose="020B0503020204020204" pitchFamily="34" charset="0"/>
              </a:rPr>
              <a:t>Basili</a:t>
            </a:r>
            <a:r>
              <a:rPr lang="en-GB" sz="900" dirty="0">
                <a:latin typeface="Corbel" panose="020B0503020204020204" pitchFamily="34" charset="0"/>
              </a:rPr>
              <a:t>, R., </a:t>
            </a:r>
            <a:r>
              <a:rPr lang="en-GB" sz="900" dirty="0" err="1">
                <a:latin typeface="Corbel" panose="020B0503020204020204" pitchFamily="34" charset="0"/>
              </a:rPr>
              <a:t>Toscani</a:t>
            </a:r>
            <a:r>
              <a:rPr lang="en-GB" sz="900" dirty="0">
                <a:latin typeface="Corbel" panose="020B0503020204020204" pitchFamily="34" charset="0"/>
              </a:rPr>
              <a:t>, G., Seno, S., 2017. How do horizontal, frictional discontinuities affect reverse fault-propagation folding? Journal of Structural Geology 102, 147-167.</a:t>
            </a:r>
          </a:p>
          <a:p>
            <a:pPr algn="just"/>
            <a:r>
              <a:rPr lang="en-GB" sz="900" dirty="0" err="1">
                <a:latin typeface="Corbel" panose="020B0503020204020204" pitchFamily="34" charset="0"/>
              </a:rPr>
              <a:t>Bonini</a:t>
            </a:r>
            <a:r>
              <a:rPr lang="en-GB" sz="900" dirty="0">
                <a:latin typeface="Corbel" panose="020B0503020204020204" pitchFamily="34" charset="0"/>
              </a:rPr>
              <a:t>, L., </a:t>
            </a:r>
            <a:r>
              <a:rPr lang="en-GB" sz="900" dirty="0" err="1">
                <a:latin typeface="Corbel" panose="020B0503020204020204" pitchFamily="34" charset="0"/>
              </a:rPr>
              <a:t>Basili</a:t>
            </a:r>
            <a:r>
              <a:rPr lang="en-GB" sz="900" dirty="0">
                <a:latin typeface="Corbel" panose="020B0503020204020204" pitchFamily="34" charset="0"/>
              </a:rPr>
              <a:t>, R., </a:t>
            </a:r>
            <a:r>
              <a:rPr lang="en-GB" sz="900" dirty="0" err="1">
                <a:latin typeface="Corbel" panose="020B0503020204020204" pitchFamily="34" charset="0"/>
              </a:rPr>
              <a:t>Toscani</a:t>
            </a:r>
            <a:r>
              <a:rPr lang="en-GB" sz="900" dirty="0">
                <a:latin typeface="Corbel" panose="020B0503020204020204" pitchFamily="34" charset="0"/>
              </a:rPr>
              <a:t>, G., </a:t>
            </a:r>
            <a:r>
              <a:rPr lang="en-GB" sz="900" dirty="0" err="1">
                <a:latin typeface="Corbel" panose="020B0503020204020204" pitchFamily="34" charset="0"/>
              </a:rPr>
              <a:t>Burrato</a:t>
            </a:r>
            <a:r>
              <a:rPr lang="en-GB" sz="900" dirty="0">
                <a:latin typeface="Corbel" panose="020B0503020204020204" pitchFamily="34" charset="0"/>
              </a:rPr>
              <a:t>, P., Seno, S., </a:t>
            </a:r>
            <a:r>
              <a:rPr lang="en-GB" sz="900" dirty="0" err="1">
                <a:latin typeface="Corbel" panose="020B0503020204020204" pitchFamily="34" charset="0"/>
              </a:rPr>
              <a:t>Valensise</a:t>
            </a:r>
            <a:r>
              <a:rPr lang="en-GB" sz="900" dirty="0">
                <a:latin typeface="Corbel" panose="020B0503020204020204" pitchFamily="34" charset="0"/>
              </a:rPr>
              <a:t>, G., 2016. The effects of pre-existing discontinuities on the surface expression of normal faults: Insights from wet-clay </a:t>
            </a:r>
            <a:r>
              <a:rPr lang="en-GB" sz="900" dirty="0" err="1">
                <a:latin typeface="Corbel" panose="020B0503020204020204" pitchFamily="34" charset="0"/>
              </a:rPr>
              <a:t>analog</a:t>
            </a:r>
            <a:r>
              <a:rPr lang="en-GB" sz="900" dirty="0">
                <a:latin typeface="Corbel" panose="020B0503020204020204" pitchFamily="34" charset="0"/>
              </a:rPr>
              <a:t> </a:t>
            </a:r>
            <a:r>
              <a:rPr lang="en-GB" sz="900" dirty="0" err="1">
                <a:latin typeface="Corbel" panose="020B0503020204020204" pitchFamily="34" charset="0"/>
              </a:rPr>
              <a:t>modeling</a:t>
            </a:r>
            <a:r>
              <a:rPr lang="en-GB" sz="900" dirty="0">
                <a:latin typeface="Corbel" panose="020B0503020204020204" pitchFamily="34" charset="0"/>
              </a:rPr>
              <a:t>. Tectonophysics 684, 157-175.</a:t>
            </a:r>
          </a:p>
          <a:p>
            <a:pPr algn="just"/>
            <a:r>
              <a:rPr lang="en-GB" sz="900" dirty="0" err="1">
                <a:latin typeface="Corbel" panose="020B0503020204020204" pitchFamily="34" charset="0"/>
              </a:rPr>
              <a:t>Bonini</a:t>
            </a:r>
            <a:r>
              <a:rPr lang="en-GB" sz="900" dirty="0">
                <a:latin typeface="Corbel" panose="020B0503020204020204" pitchFamily="34" charset="0"/>
              </a:rPr>
              <a:t>, L., </a:t>
            </a:r>
            <a:r>
              <a:rPr lang="en-GB" sz="900" dirty="0" err="1">
                <a:latin typeface="Corbel" panose="020B0503020204020204" pitchFamily="34" charset="0"/>
              </a:rPr>
              <a:t>Sokoutis</a:t>
            </a:r>
            <a:r>
              <a:rPr lang="en-GB" sz="900" dirty="0">
                <a:latin typeface="Corbel" panose="020B0503020204020204" pitchFamily="34" charset="0"/>
              </a:rPr>
              <a:t>, D., </a:t>
            </a:r>
            <a:r>
              <a:rPr lang="en-GB" sz="900" dirty="0" err="1">
                <a:latin typeface="Corbel" panose="020B0503020204020204" pitchFamily="34" charset="0"/>
              </a:rPr>
              <a:t>Mulugeta</a:t>
            </a:r>
            <a:r>
              <a:rPr lang="en-GB" sz="900" dirty="0">
                <a:latin typeface="Corbel" panose="020B0503020204020204" pitchFamily="34" charset="0"/>
              </a:rPr>
              <a:t>, G., </a:t>
            </a:r>
            <a:r>
              <a:rPr lang="en-GB" sz="900" dirty="0" err="1">
                <a:latin typeface="Corbel" panose="020B0503020204020204" pitchFamily="34" charset="0"/>
              </a:rPr>
              <a:t>Katrivanos</a:t>
            </a:r>
            <a:r>
              <a:rPr lang="en-GB" sz="900" dirty="0">
                <a:latin typeface="Corbel" panose="020B0503020204020204" pitchFamily="34" charset="0"/>
              </a:rPr>
              <a:t>, E., 2000. Modelling hanging wall accommodation above rigid thrust ramps. Journal of </a:t>
            </a:r>
            <a:r>
              <a:rPr lang="en-GB" sz="900" dirty="0" err="1">
                <a:latin typeface="Corbel" panose="020B0503020204020204" pitchFamily="34" charset="0"/>
              </a:rPr>
              <a:t>Struc</a:t>
            </a:r>
            <a:r>
              <a:rPr lang="en-GB" sz="900" dirty="0">
                <a:latin typeface="Corbel" panose="020B0503020204020204" pitchFamily="34" charset="0"/>
              </a:rPr>
              <a:t>. Geol. 22.</a:t>
            </a:r>
          </a:p>
          <a:p>
            <a:pPr algn="just"/>
            <a:r>
              <a:rPr lang="en-GB" sz="900" dirty="0">
                <a:latin typeface="Corbel" panose="020B0503020204020204" pitchFamily="34" charset="0"/>
              </a:rPr>
              <a:t>Brizzi, S., </a:t>
            </a:r>
            <a:r>
              <a:rPr lang="en-GB" sz="900" dirty="0" err="1">
                <a:latin typeface="Corbel" panose="020B0503020204020204" pitchFamily="34" charset="0"/>
              </a:rPr>
              <a:t>Funiciello</a:t>
            </a:r>
            <a:r>
              <a:rPr lang="en-GB" sz="900" dirty="0">
                <a:latin typeface="Corbel" panose="020B0503020204020204" pitchFamily="34" charset="0"/>
              </a:rPr>
              <a:t>, F., </a:t>
            </a:r>
            <a:r>
              <a:rPr lang="en-GB" sz="900" dirty="0" err="1">
                <a:latin typeface="Corbel" panose="020B0503020204020204" pitchFamily="34" charset="0"/>
              </a:rPr>
              <a:t>Corbi</a:t>
            </a:r>
            <a:r>
              <a:rPr lang="en-GB" sz="900" dirty="0">
                <a:latin typeface="Corbel" panose="020B0503020204020204" pitchFamily="34" charset="0"/>
              </a:rPr>
              <a:t>, F., Di Giuseppe, E., </a:t>
            </a:r>
            <a:r>
              <a:rPr lang="en-GB" sz="900" dirty="0" err="1">
                <a:latin typeface="Corbel" panose="020B0503020204020204" pitchFamily="34" charset="0"/>
              </a:rPr>
              <a:t>Mojoli</a:t>
            </a:r>
            <a:r>
              <a:rPr lang="en-GB" sz="900" dirty="0">
                <a:latin typeface="Corbel" panose="020B0503020204020204" pitchFamily="34" charset="0"/>
              </a:rPr>
              <a:t>, G., 2016. Salt matters: How salt affects the rheological and physical properties of gelatine for analogue modelling. Tectonophysics 679, 88-101.</a:t>
            </a:r>
          </a:p>
          <a:p>
            <a:pPr algn="just"/>
            <a:r>
              <a:rPr lang="en-GB" sz="900" dirty="0" err="1">
                <a:latin typeface="Corbel" panose="020B0503020204020204" pitchFamily="34" charset="0"/>
              </a:rPr>
              <a:t>Cobbold</a:t>
            </a:r>
            <a:r>
              <a:rPr lang="en-GB" sz="900" dirty="0">
                <a:latin typeface="Corbel" panose="020B0503020204020204" pitchFamily="34" charset="0"/>
              </a:rPr>
              <a:t>, P., Durand, S., </a:t>
            </a:r>
            <a:r>
              <a:rPr lang="en-GB" sz="900" dirty="0" err="1">
                <a:latin typeface="Corbel" panose="020B0503020204020204" pitchFamily="34" charset="0"/>
              </a:rPr>
              <a:t>Mourgues</a:t>
            </a:r>
            <a:r>
              <a:rPr lang="en-GB" sz="900" dirty="0">
                <a:latin typeface="Corbel" panose="020B0503020204020204" pitchFamily="34" charset="0"/>
              </a:rPr>
              <a:t>, R., 2001. Sandbox modelling of thrust wedges with fluid-assisted detachments. Tectonophysics 334, 245-258.</a:t>
            </a:r>
          </a:p>
          <a:p>
            <a:pPr algn="just"/>
            <a:r>
              <a:rPr lang="en-GB" sz="900" dirty="0" err="1">
                <a:latin typeface="Corbel" panose="020B0503020204020204" pitchFamily="34" charset="0"/>
              </a:rPr>
              <a:t>Dotare</a:t>
            </a:r>
            <a:r>
              <a:rPr lang="en-GB" sz="900" dirty="0">
                <a:latin typeface="Corbel" panose="020B0503020204020204" pitchFamily="34" charset="0"/>
              </a:rPr>
              <a:t>, T., Yamada, Y., Adam, J., Hori, T., </a:t>
            </a:r>
            <a:r>
              <a:rPr lang="en-GB" sz="900" dirty="0" err="1">
                <a:latin typeface="Corbel" panose="020B0503020204020204" pitchFamily="34" charset="0"/>
              </a:rPr>
              <a:t>Sakaguchi</a:t>
            </a:r>
            <a:r>
              <a:rPr lang="en-GB" sz="900" dirty="0">
                <a:latin typeface="Corbel" panose="020B0503020204020204" pitchFamily="34" charset="0"/>
              </a:rPr>
              <a:t>, H., 2016. Initiation of a thrust fault revealed by </a:t>
            </a:r>
            <a:r>
              <a:rPr lang="en-GB" sz="900" dirty="0" err="1">
                <a:latin typeface="Corbel" panose="020B0503020204020204" pitchFamily="34" charset="0"/>
              </a:rPr>
              <a:t>analog</a:t>
            </a:r>
            <a:r>
              <a:rPr lang="en-GB" sz="900" dirty="0">
                <a:latin typeface="Corbel" panose="020B0503020204020204" pitchFamily="34" charset="0"/>
              </a:rPr>
              <a:t> experiments. Tectonophysics.</a:t>
            </a:r>
          </a:p>
          <a:p>
            <a:pPr algn="just"/>
            <a:r>
              <a:rPr lang="en-GB" sz="900" dirty="0" err="1">
                <a:latin typeface="Corbel" panose="020B0503020204020204" pitchFamily="34" charset="0"/>
              </a:rPr>
              <a:t>Galland</a:t>
            </a:r>
            <a:r>
              <a:rPr lang="en-GB" sz="900" dirty="0">
                <a:latin typeface="Corbel" panose="020B0503020204020204" pitchFamily="34" charset="0"/>
              </a:rPr>
              <a:t>, O., </a:t>
            </a:r>
            <a:r>
              <a:rPr lang="en-GB" sz="900" dirty="0" err="1">
                <a:latin typeface="Corbel" panose="020B0503020204020204" pitchFamily="34" charset="0"/>
              </a:rPr>
              <a:t>Cobbold</a:t>
            </a:r>
            <a:r>
              <a:rPr lang="en-GB" sz="900" dirty="0">
                <a:latin typeface="Corbel" panose="020B0503020204020204" pitchFamily="34" charset="0"/>
              </a:rPr>
              <a:t>, P.R., </a:t>
            </a:r>
            <a:r>
              <a:rPr lang="en-GB" sz="900" dirty="0" err="1">
                <a:latin typeface="Corbel" panose="020B0503020204020204" pitchFamily="34" charset="0"/>
              </a:rPr>
              <a:t>Hallot</a:t>
            </a:r>
            <a:r>
              <a:rPr lang="en-GB" sz="900" dirty="0">
                <a:latin typeface="Corbel" panose="020B0503020204020204" pitchFamily="34" charset="0"/>
              </a:rPr>
              <a:t>, E., de Bremond </a:t>
            </a:r>
            <a:r>
              <a:rPr lang="en-GB" sz="900" dirty="0" err="1">
                <a:latin typeface="Corbel" panose="020B0503020204020204" pitchFamily="34" charset="0"/>
              </a:rPr>
              <a:t>d'Ars</a:t>
            </a:r>
            <a:r>
              <a:rPr lang="en-GB" sz="900" dirty="0">
                <a:latin typeface="Corbel" panose="020B0503020204020204" pitchFamily="34" charset="0"/>
              </a:rPr>
              <a:t>, J., </a:t>
            </a:r>
            <a:r>
              <a:rPr lang="en-GB" sz="900" dirty="0" err="1">
                <a:latin typeface="Corbel" panose="020B0503020204020204" pitchFamily="34" charset="0"/>
              </a:rPr>
              <a:t>Delavaud</a:t>
            </a:r>
            <a:r>
              <a:rPr lang="en-GB" sz="900" dirty="0">
                <a:latin typeface="Corbel" panose="020B0503020204020204" pitchFamily="34" charset="0"/>
              </a:rPr>
              <a:t>, G., 2006. Use of vegetable oil and silica powder for scale modelling of magmatic intrusion in a deforming brittle crust. Earth and Planetary Science Letters 243, 786-804.</a:t>
            </a:r>
          </a:p>
          <a:p>
            <a:pPr algn="just"/>
            <a:r>
              <a:rPr lang="en-GB" sz="900" dirty="0">
                <a:latin typeface="Corbel" panose="020B0503020204020204" pitchFamily="34" charset="0"/>
              </a:rPr>
              <a:t>Gomes, C.J.S., 2013. Investigating new materials in the context of </a:t>
            </a:r>
            <a:r>
              <a:rPr lang="en-GB" sz="900" dirty="0" err="1">
                <a:latin typeface="Corbel" panose="020B0503020204020204" pitchFamily="34" charset="0"/>
              </a:rPr>
              <a:t>analog</a:t>
            </a:r>
            <a:r>
              <a:rPr lang="en-GB" sz="900" dirty="0">
                <a:latin typeface="Corbel" panose="020B0503020204020204" pitchFamily="34" charset="0"/>
              </a:rPr>
              <a:t>-physical models. Journal of Structural Geology 46, 158-166.</a:t>
            </a:r>
          </a:p>
          <a:p>
            <a:pPr algn="just"/>
            <a:r>
              <a:rPr lang="en-GB" sz="900" dirty="0" err="1">
                <a:latin typeface="Corbel" panose="020B0503020204020204" pitchFamily="34" charset="0"/>
              </a:rPr>
              <a:t>Gutscher</a:t>
            </a:r>
            <a:r>
              <a:rPr lang="en-GB" sz="900" dirty="0">
                <a:latin typeface="Corbel" panose="020B0503020204020204" pitchFamily="34" charset="0"/>
              </a:rPr>
              <a:t>, M.A., </a:t>
            </a:r>
            <a:r>
              <a:rPr lang="en-GB" sz="900" dirty="0" err="1">
                <a:latin typeface="Corbel" panose="020B0503020204020204" pitchFamily="34" charset="0"/>
              </a:rPr>
              <a:t>Kukowski</a:t>
            </a:r>
            <a:r>
              <a:rPr lang="en-GB" sz="900" dirty="0">
                <a:latin typeface="Corbel" panose="020B0503020204020204" pitchFamily="34" charset="0"/>
              </a:rPr>
              <a:t>, N., </a:t>
            </a:r>
            <a:r>
              <a:rPr lang="en-GB" sz="900" dirty="0" err="1">
                <a:latin typeface="Corbel" panose="020B0503020204020204" pitchFamily="34" charset="0"/>
              </a:rPr>
              <a:t>Malavieille</a:t>
            </a:r>
            <a:r>
              <a:rPr lang="en-GB" sz="900" dirty="0">
                <a:latin typeface="Corbel" panose="020B0503020204020204" pitchFamily="34" charset="0"/>
              </a:rPr>
              <a:t>, J., </a:t>
            </a:r>
            <a:r>
              <a:rPr lang="en-GB" sz="900" dirty="0" err="1">
                <a:latin typeface="Corbel" panose="020B0503020204020204" pitchFamily="34" charset="0"/>
              </a:rPr>
              <a:t>Lallemand</a:t>
            </a:r>
            <a:r>
              <a:rPr lang="en-GB" sz="900" dirty="0">
                <a:latin typeface="Corbel" panose="020B0503020204020204" pitchFamily="34" charset="0"/>
              </a:rPr>
              <a:t>, S., 1998. Material transfer in accretionary wedges from analysis of a systematic series of </a:t>
            </a:r>
            <a:r>
              <a:rPr lang="en-GB" sz="900" dirty="0" err="1">
                <a:latin typeface="Corbel" panose="020B0503020204020204" pitchFamily="34" charset="0"/>
              </a:rPr>
              <a:t>analog</a:t>
            </a:r>
            <a:r>
              <a:rPr lang="en-GB" sz="900" dirty="0">
                <a:latin typeface="Corbel" panose="020B0503020204020204" pitchFamily="34" charset="0"/>
              </a:rPr>
              <a:t> experiments. Journal of Structural Geology 20, 407-416.</a:t>
            </a:r>
          </a:p>
          <a:p>
            <a:pPr algn="just"/>
            <a:r>
              <a:rPr lang="en-GB" sz="900" dirty="0">
                <a:latin typeface="Corbel" panose="020B0503020204020204" pitchFamily="34" charset="0"/>
              </a:rPr>
              <a:t>Hatem, A.E., Cooke, M.L., </a:t>
            </a:r>
            <a:r>
              <a:rPr lang="en-GB" sz="900" dirty="0" err="1">
                <a:latin typeface="Corbel" panose="020B0503020204020204" pitchFamily="34" charset="0"/>
              </a:rPr>
              <a:t>Toeneboehn</a:t>
            </a:r>
            <a:r>
              <a:rPr lang="en-GB" sz="900" dirty="0">
                <a:latin typeface="Corbel" panose="020B0503020204020204" pitchFamily="34" charset="0"/>
              </a:rPr>
              <a:t>, K., 2017. Strain localization and evolving kinematic efficiency of initiating strike-slip faults within wet kaolin experiments. Journal of Structural Geology 101, 96-108.</a:t>
            </a:r>
          </a:p>
          <a:p>
            <a:pPr algn="just"/>
            <a:r>
              <a:rPr lang="en-GB" sz="900" dirty="0" err="1">
                <a:latin typeface="Corbel" panose="020B0503020204020204" pitchFamily="34" charset="0"/>
              </a:rPr>
              <a:t>Henza</a:t>
            </a:r>
            <a:r>
              <a:rPr lang="en-GB" sz="900" dirty="0">
                <a:latin typeface="Corbel" panose="020B0503020204020204" pitchFamily="34" charset="0"/>
              </a:rPr>
              <a:t>, A.A., </a:t>
            </a:r>
            <a:r>
              <a:rPr lang="en-GB" sz="900" dirty="0" err="1">
                <a:latin typeface="Corbel" panose="020B0503020204020204" pitchFamily="34" charset="0"/>
              </a:rPr>
              <a:t>Withjack</a:t>
            </a:r>
            <a:r>
              <a:rPr lang="en-GB" sz="900" dirty="0">
                <a:latin typeface="Corbel" panose="020B0503020204020204" pitchFamily="34" charset="0"/>
              </a:rPr>
              <a:t>, M.O., </a:t>
            </a:r>
            <a:r>
              <a:rPr lang="en-GB" sz="900" dirty="0" err="1">
                <a:latin typeface="Corbel" panose="020B0503020204020204" pitchFamily="34" charset="0"/>
              </a:rPr>
              <a:t>Schlische</a:t>
            </a:r>
            <a:r>
              <a:rPr lang="en-GB" sz="900" dirty="0">
                <a:latin typeface="Corbel" panose="020B0503020204020204" pitchFamily="34" charset="0"/>
              </a:rPr>
              <a:t>, R.W., 2010. Normal-fault development during two phases of non-coaxial extension: An experimental study. Journal of Structural Geology 32, 1656-1667.</a:t>
            </a:r>
          </a:p>
          <a:p>
            <a:pPr algn="just"/>
            <a:r>
              <a:rPr lang="en-GB" sz="900" dirty="0">
                <a:latin typeface="Corbel" panose="020B0503020204020204" pitchFamily="34" charset="0"/>
              </a:rPr>
              <a:t>Holland, M., </a:t>
            </a:r>
            <a:r>
              <a:rPr lang="en-GB" sz="900" dirty="0" err="1">
                <a:latin typeface="Corbel" panose="020B0503020204020204" pitchFamily="34" charset="0"/>
              </a:rPr>
              <a:t>Urai</a:t>
            </a:r>
            <a:r>
              <a:rPr lang="en-GB" sz="900" dirty="0">
                <a:latin typeface="Corbel" panose="020B0503020204020204" pitchFamily="34" charset="0"/>
              </a:rPr>
              <a:t>, J.L., Martel, S., 2006. The internal structure of fault zones in basaltic sequences. Earth and Planetary Science Letters 248, 286-300.</a:t>
            </a:r>
          </a:p>
          <a:p>
            <a:pPr algn="just"/>
            <a:endParaRPr lang="en-GB" sz="900" dirty="0">
              <a:latin typeface="Corbel" panose="020B0503020204020204" pitchFamily="34" charset="0"/>
            </a:endParaRPr>
          </a:p>
          <a:p>
            <a:pPr algn="just"/>
            <a:endParaRPr lang="en-GB" sz="900" dirty="0">
              <a:latin typeface="Corbel" panose="020B0503020204020204" pitchFamily="34" charset="0"/>
            </a:endParaRPr>
          </a:p>
          <a:p>
            <a:pPr algn="just"/>
            <a:endParaRPr lang="en-GB" sz="900" dirty="0">
              <a:latin typeface="Corbel" panose="020B0503020204020204" pitchFamily="34" charset="0"/>
            </a:endParaRPr>
          </a:p>
          <a:p>
            <a:pPr algn="just"/>
            <a:endParaRPr lang="en-GB" sz="900" dirty="0">
              <a:latin typeface="Corbel" panose="020B0503020204020204" pitchFamily="34" charset="0"/>
            </a:endParaRPr>
          </a:p>
          <a:p>
            <a:pPr algn="just"/>
            <a:endParaRPr lang="en-GB" sz="900" dirty="0">
              <a:latin typeface="Corbel" panose="020B0503020204020204" pitchFamily="34" charset="0"/>
            </a:endParaRPr>
          </a:p>
          <a:p>
            <a:pPr algn="just"/>
            <a:endParaRPr lang="en-GB" sz="900" dirty="0">
              <a:latin typeface="Corbel" panose="020B0503020204020204" pitchFamily="34" charset="0"/>
            </a:endParaRPr>
          </a:p>
          <a:p>
            <a:pPr algn="just"/>
            <a:endParaRPr lang="en-GB" sz="900" dirty="0">
              <a:latin typeface="Corbel" panose="020B0503020204020204" pitchFamily="34" charset="0"/>
            </a:endParaRPr>
          </a:p>
          <a:p>
            <a:pPr algn="just"/>
            <a:endParaRPr lang="en-GB" sz="900" dirty="0">
              <a:latin typeface="Corbel" panose="020B0503020204020204" pitchFamily="34" charset="0"/>
            </a:endParaRPr>
          </a:p>
          <a:p>
            <a:pPr algn="just"/>
            <a:r>
              <a:rPr lang="en-GB" sz="900" dirty="0">
                <a:latin typeface="Corbel" panose="020B0503020204020204" pitchFamily="34" charset="0"/>
              </a:rPr>
              <a:t>Krantz, R.W., 1991. Measurements of friction coefficients and cohesion for faulting and fault reactivation in laboratory models using sand and sand mixtures. Tectonophysics 188, 203-207.</a:t>
            </a:r>
          </a:p>
          <a:p>
            <a:pPr algn="just"/>
            <a:r>
              <a:rPr lang="en-GB" sz="900" dirty="0" err="1">
                <a:latin typeface="Corbel" panose="020B0503020204020204" pitchFamily="34" charset="0"/>
              </a:rPr>
              <a:t>Lohrmann</a:t>
            </a:r>
            <a:r>
              <a:rPr lang="en-GB" sz="900" dirty="0">
                <a:latin typeface="Corbel" panose="020B0503020204020204" pitchFamily="34" charset="0"/>
              </a:rPr>
              <a:t>, J., </a:t>
            </a:r>
            <a:r>
              <a:rPr lang="en-GB" sz="900" dirty="0" err="1">
                <a:latin typeface="Corbel" panose="020B0503020204020204" pitchFamily="34" charset="0"/>
              </a:rPr>
              <a:t>Kukowski</a:t>
            </a:r>
            <a:r>
              <a:rPr lang="en-GB" sz="900" dirty="0">
                <a:latin typeface="Corbel" panose="020B0503020204020204" pitchFamily="34" charset="0"/>
              </a:rPr>
              <a:t>, N., Adam, J., </a:t>
            </a:r>
            <a:r>
              <a:rPr lang="en-GB" sz="900" dirty="0" err="1">
                <a:latin typeface="Corbel" panose="020B0503020204020204" pitchFamily="34" charset="0"/>
              </a:rPr>
              <a:t>Oncken</a:t>
            </a:r>
            <a:r>
              <a:rPr lang="en-GB" sz="900" dirty="0">
                <a:latin typeface="Corbel" panose="020B0503020204020204" pitchFamily="34" charset="0"/>
              </a:rPr>
              <a:t>, O., 2003. The impact of analogue material properties on the geometry, kinematics, and dynamics of convergent sand wedges. Journal of Structural Geology 25, 1691-1711.</a:t>
            </a:r>
          </a:p>
          <a:p>
            <a:pPr algn="just"/>
            <a:r>
              <a:rPr lang="en-GB" sz="900" dirty="0" err="1">
                <a:latin typeface="Corbel" panose="020B0503020204020204" pitchFamily="34" charset="0"/>
              </a:rPr>
              <a:t>Maestrelli</a:t>
            </a:r>
            <a:r>
              <a:rPr lang="en-GB" sz="900" dirty="0">
                <a:latin typeface="Corbel" panose="020B0503020204020204" pitchFamily="34" charset="0"/>
              </a:rPr>
              <a:t>, D., </a:t>
            </a:r>
            <a:r>
              <a:rPr lang="en-GB" sz="900" dirty="0" err="1">
                <a:latin typeface="Corbel" panose="020B0503020204020204" pitchFamily="34" charset="0"/>
              </a:rPr>
              <a:t>Bonini</a:t>
            </a:r>
            <a:r>
              <a:rPr lang="en-GB" sz="900" dirty="0">
                <a:latin typeface="Corbel" panose="020B0503020204020204" pitchFamily="34" charset="0"/>
              </a:rPr>
              <a:t>, M., </a:t>
            </a:r>
            <a:r>
              <a:rPr lang="en-GB" sz="900" dirty="0" err="1">
                <a:latin typeface="Corbel" panose="020B0503020204020204" pitchFamily="34" charset="0"/>
              </a:rPr>
              <a:t>Corti</a:t>
            </a:r>
            <a:r>
              <a:rPr lang="en-GB" sz="900" dirty="0">
                <a:latin typeface="Corbel" panose="020B0503020204020204" pitchFamily="34" charset="0"/>
              </a:rPr>
              <a:t>, G., Del </a:t>
            </a:r>
            <a:r>
              <a:rPr lang="en-GB" sz="900" dirty="0" err="1">
                <a:latin typeface="Corbel" panose="020B0503020204020204" pitchFamily="34" charset="0"/>
              </a:rPr>
              <a:t>Ventisette</a:t>
            </a:r>
            <a:r>
              <a:rPr lang="en-GB" sz="900" dirty="0">
                <a:latin typeface="Corbel" panose="020B0503020204020204" pitchFamily="34" charset="0"/>
              </a:rPr>
              <a:t>, C., </a:t>
            </a:r>
            <a:r>
              <a:rPr lang="en-GB" sz="900" dirty="0" err="1">
                <a:latin typeface="Corbel" panose="020B0503020204020204" pitchFamily="34" charset="0"/>
              </a:rPr>
              <a:t>Moratti</a:t>
            </a:r>
            <a:r>
              <a:rPr lang="en-GB" sz="900" dirty="0">
                <a:latin typeface="Corbel" panose="020B0503020204020204" pitchFamily="34" charset="0"/>
              </a:rPr>
              <a:t>, G., </a:t>
            </a:r>
            <a:r>
              <a:rPr lang="en-GB" sz="900" dirty="0" err="1">
                <a:latin typeface="Corbel" panose="020B0503020204020204" pitchFamily="34" charset="0"/>
              </a:rPr>
              <a:t>Montanari</a:t>
            </a:r>
            <a:r>
              <a:rPr lang="en-GB" sz="900" dirty="0">
                <a:latin typeface="Corbel" panose="020B0503020204020204" pitchFamily="34" charset="0"/>
              </a:rPr>
              <a:t>, D., 2021. A Database of Laboratory Analogue Models of Caldera Collapse Testing the Role of Inherited Structures. Frontiers in Earth Science 9.</a:t>
            </a:r>
          </a:p>
          <a:p>
            <a:pPr algn="just"/>
            <a:r>
              <a:rPr lang="en-GB" sz="900" dirty="0">
                <a:latin typeface="Corbel" panose="020B0503020204020204" pitchFamily="34" charset="0"/>
              </a:rPr>
              <a:t>Massaro, L., Adam, J., </a:t>
            </a:r>
            <a:r>
              <a:rPr lang="en-GB" sz="900" dirty="0" err="1">
                <a:latin typeface="Corbel" panose="020B0503020204020204" pitchFamily="34" charset="0"/>
              </a:rPr>
              <a:t>Jonade</a:t>
            </a:r>
            <a:r>
              <a:rPr lang="en-GB" sz="900" dirty="0">
                <a:latin typeface="Corbel" panose="020B0503020204020204" pitchFamily="34" charset="0"/>
              </a:rPr>
              <a:t>, E., &amp; Yamada, Y. (2021). New granular rock-analogue materials for simulation of multi-scale fault and fracture processes. Geological Magazine, 1-24.</a:t>
            </a:r>
          </a:p>
          <a:p>
            <a:pPr algn="just"/>
            <a:r>
              <a:rPr lang="en-GB" sz="900" dirty="0" err="1">
                <a:latin typeface="Corbel" panose="020B0503020204020204" pitchFamily="34" charset="0"/>
              </a:rPr>
              <a:t>Panien</a:t>
            </a:r>
            <a:r>
              <a:rPr lang="en-GB" sz="900" dirty="0">
                <a:latin typeface="Corbel" panose="020B0503020204020204" pitchFamily="34" charset="0"/>
              </a:rPr>
              <a:t>, M., </a:t>
            </a:r>
            <a:r>
              <a:rPr lang="en-GB" sz="900" dirty="0" err="1">
                <a:latin typeface="Corbel" panose="020B0503020204020204" pitchFamily="34" charset="0"/>
              </a:rPr>
              <a:t>Schreurs</a:t>
            </a:r>
            <a:r>
              <a:rPr lang="en-GB" sz="900" dirty="0">
                <a:latin typeface="Corbel" panose="020B0503020204020204" pitchFamily="34" charset="0"/>
              </a:rPr>
              <a:t>, G., </a:t>
            </a:r>
            <a:r>
              <a:rPr lang="en-GB" sz="900" dirty="0" err="1">
                <a:latin typeface="Corbel" panose="020B0503020204020204" pitchFamily="34" charset="0"/>
              </a:rPr>
              <a:t>Pfiffner</a:t>
            </a:r>
            <a:r>
              <a:rPr lang="en-GB" sz="900" dirty="0">
                <a:latin typeface="Corbel" panose="020B0503020204020204" pitchFamily="34" charset="0"/>
              </a:rPr>
              <a:t>, A., 2006. Mechanical behaviour of granular materials used in analogue modelling: insights from grain characterisation, ring-shear tests and analogue experiments. Journal of Structural Geology 28, 1710-1724.</a:t>
            </a:r>
          </a:p>
          <a:p>
            <a:pPr algn="just"/>
            <a:r>
              <a:rPr lang="en-GB" sz="900" dirty="0" err="1">
                <a:latin typeface="Corbel" panose="020B0503020204020204" pitchFamily="34" charset="0"/>
              </a:rPr>
              <a:t>Poppe</a:t>
            </a:r>
            <a:r>
              <a:rPr lang="en-GB" sz="900" dirty="0">
                <a:latin typeface="Corbel" panose="020B0503020204020204" pitchFamily="34" charset="0"/>
              </a:rPr>
              <a:t>, S., </a:t>
            </a:r>
            <a:r>
              <a:rPr lang="en-GB" sz="900" dirty="0" err="1">
                <a:latin typeface="Corbel" panose="020B0503020204020204" pitchFamily="34" charset="0"/>
              </a:rPr>
              <a:t>Holohan</a:t>
            </a:r>
            <a:r>
              <a:rPr lang="en-GB" sz="900" dirty="0">
                <a:latin typeface="Corbel" panose="020B0503020204020204" pitchFamily="34" charset="0"/>
              </a:rPr>
              <a:t>, E.P., Rudolf, M., Rosenau, M., </a:t>
            </a:r>
            <a:r>
              <a:rPr lang="en-GB" sz="900" dirty="0" err="1">
                <a:latin typeface="Corbel" panose="020B0503020204020204" pitchFamily="34" charset="0"/>
              </a:rPr>
              <a:t>Galland</a:t>
            </a:r>
            <a:r>
              <a:rPr lang="en-GB" sz="900" dirty="0">
                <a:latin typeface="Corbel" panose="020B0503020204020204" pitchFamily="34" charset="0"/>
              </a:rPr>
              <a:t>, O., </a:t>
            </a:r>
            <a:r>
              <a:rPr lang="en-GB" sz="900" dirty="0" err="1">
                <a:latin typeface="Corbel" panose="020B0503020204020204" pitchFamily="34" charset="0"/>
              </a:rPr>
              <a:t>Delcamp</a:t>
            </a:r>
            <a:r>
              <a:rPr lang="en-GB" sz="900" dirty="0">
                <a:latin typeface="Corbel" panose="020B0503020204020204" pitchFamily="34" charset="0"/>
              </a:rPr>
              <a:t>, A., </a:t>
            </a:r>
            <a:r>
              <a:rPr lang="en-GB" sz="900" dirty="0" err="1">
                <a:latin typeface="Corbel" panose="020B0503020204020204" pitchFamily="34" charset="0"/>
              </a:rPr>
              <a:t>Kervyn</a:t>
            </a:r>
            <a:r>
              <a:rPr lang="en-GB" sz="900" dirty="0">
                <a:latin typeface="Corbel" panose="020B0503020204020204" pitchFamily="34" charset="0"/>
              </a:rPr>
              <a:t>, M., 2021. Mechanical properties of quartz sand and gypsum powder (plaster) mixtures: implications for laboratory model analogues for the Earth’s upper crust. </a:t>
            </a:r>
            <a:r>
              <a:rPr lang="en-GB" sz="900" dirty="0" err="1">
                <a:latin typeface="Corbel" panose="020B0503020204020204" pitchFamily="34" charset="0"/>
              </a:rPr>
              <a:t>Tecfonophysics</a:t>
            </a:r>
            <a:r>
              <a:rPr lang="en-GB" sz="900" dirty="0">
                <a:latin typeface="Corbel" panose="020B0503020204020204" pitchFamily="34" charset="0"/>
              </a:rPr>
              <a:t>.</a:t>
            </a:r>
          </a:p>
          <a:p>
            <a:pPr algn="just"/>
            <a:r>
              <a:rPr lang="en-GB" sz="900" dirty="0">
                <a:latin typeface="Corbel" panose="020B0503020204020204" pitchFamily="34" charset="0"/>
              </a:rPr>
              <a:t>Rosenau, M., </a:t>
            </a:r>
            <a:r>
              <a:rPr lang="en-GB" sz="900" dirty="0" err="1">
                <a:latin typeface="Corbel" panose="020B0503020204020204" pitchFamily="34" charset="0"/>
              </a:rPr>
              <a:t>Lohrmann</a:t>
            </a:r>
            <a:r>
              <a:rPr lang="en-GB" sz="900" dirty="0">
                <a:latin typeface="Corbel" panose="020B0503020204020204" pitchFamily="34" charset="0"/>
              </a:rPr>
              <a:t>, J., </a:t>
            </a:r>
            <a:r>
              <a:rPr lang="en-GB" sz="900" dirty="0" err="1">
                <a:latin typeface="Corbel" panose="020B0503020204020204" pitchFamily="34" charset="0"/>
              </a:rPr>
              <a:t>Oncken</a:t>
            </a:r>
            <a:r>
              <a:rPr lang="en-GB" sz="900" dirty="0">
                <a:latin typeface="Corbel" panose="020B0503020204020204" pitchFamily="34" charset="0"/>
              </a:rPr>
              <a:t>, O., 2009. Shocks in a box: An analogue model of subduction earthquake cycles with application to seismotectonic forearc evolution. Journal of Geophysical Research: Solid Earth 114.</a:t>
            </a:r>
          </a:p>
          <a:p>
            <a:pPr algn="just"/>
            <a:r>
              <a:rPr lang="en-GB" sz="900" dirty="0">
                <a:latin typeface="Corbel" panose="020B0503020204020204" pitchFamily="34" charset="0"/>
              </a:rPr>
              <a:t>Rossi, D., </a:t>
            </a:r>
            <a:r>
              <a:rPr lang="en-GB" sz="900" dirty="0" err="1">
                <a:latin typeface="Corbel" panose="020B0503020204020204" pitchFamily="34" charset="0"/>
              </a:rPr>
              <a:t>Storti</a:t>
            </a:r>
            <a:r>
              <a:rPr lang="en-GB" sz="900" dirty="0">
                <a:latin typeface="Corbel" panose="020B0503020204020204" pitchFamily="34" charset="0"/>
              </a:rPr>
              <a:t>, F., 2003. New artificial granular materials for analogue laboratory experiments: aluminium and siliceous microspheres. Journal of Structural Geology 25, 1893-1899.</a:t>
            </a:r>
          </a:p>
          <a:p>
            <a:pPr algn="just"/>
            <a:r>
              <a:rPr lang="en-GB" sz="900" dirty="0" err="1">
                <a:latin typeface="Corbel" panose="020B0503020204020204" pitchFamily="34" charset="0"/>
              </a:rPr>
              <a:t>Santolaria</a:t>
            </a:r>
            <a:r>
              <a:rPr lang="en-GB" sz="900" dirty="0">
                <a:latin typeface="Corbel" panose="020B0503020204020204" pitchFamily="34" charset="0"/>
              </a:rPr>
              <a:t>, P., Ferrer, O., Rowan, M.G., </a:t>
            </a:r>
            <a:r>
              <a:rPr lang="en-GB" sz="900" dirty="0" err="1">
                <a:latin typeface="Corbel" panose="020B0503020204020204" pitchFamily="34" charset="0"/>
              </a:rPr>
              <a:t>Snidero</a:t>
            </a:r>
            <a:r>
              <a:rPr lang="en-GB" sz="900" dirty="0">
                <a:latin typeface="Corbel" panose="020B0503020204020204" pitchFamily="34" charset="0"/>
              </a:rPr>
              <a:t>, M., Carrera, N., </a:t>
            </a:r>
            <a:r>
              <a:rPr lang="en-GB" sz="900" dirty="0" err="1">
                <a:latin typeface="Corbel" panose="020B0503020204020204" pitchFamily="34" charset="0"/>
              </a:rPr>
              <a:t>Granado</a:t>
            </a:r>
            <a:r>
              <a:rPr lang="en-GB" sz="900" dirty="0">
                <a:latin typeface="Corbel" panose="020B0503020204020204" pitchFamily="34" charset="0"/>
              </a:rPr>
              <a:t>, P., Muñoz, J.A., Roca, E., Schneider, C.L., Piña, A., Zamora, G., 2021. Influence of </a:t>
            </a:r>
            <a:r>
              <a:rPr lang="en-GB" sz="900" dirty="0" err="1">
                <a:latin typeface="Corbel" panose="020B0503020204020204" pitchFamily="34" charset="0"/>
              </a:rPr>
              <a:t>preexisting</a:t>
            </a:r>
            <a:r>
              <a:rPr lang="en-GB" sz="900" dirty="0">
                <a:latin typeface="Corbel" panose="020B0503020204020204" pitchFamily="34" charset="0"/>
              </a:rPr>
              <a:t> salt diapirs during thrust wedge evolution and secondary welding: Insights from </a:t>
            </a:r>
            <a:r>
              <a:rPr lang="en-GB" sz="900" dirty="0" err="1">
                <a:latin typeface="Corbel" panose="020B0503020204020204" pitchFamily="34" charset="0"/>
              </a:rPr>
              <a:t>analog</a:t>
            </a:r>
            <a:r>
              <a:rPr lang="en-GB" sz="900" dirty="0">
                <a:latin typeface="Corbel" panose="020B0503020204020204" pitchFamily="34" charset="0"/>
              </a:rPr>
              <a:t> </a:t>
            </a:r>
            <a:r>
              <a:rPr lang="en-GB" sz="900" dirty="0" err="1">
                <a:latin typeface="Corbel" panose="020B0503020204020204" pitchFamily="34" charset="0"/>
              </a:rPr>
              <a:t>modeling</a:t>
            </a:r>
            <a:r>
              <a:rPr lang="en-GB" sz="900" dirty="0">
                <a:latin typeface="Corbel" panose="020B0503020204020204" pitchFamily="34" charset="0"/>
              </a:rPr>
              <a:t>. Journal of Structural Geology 149, 104374.</a:t>
            </a:r>
          </a:p>
          <a:p>
            <a:pPr algn="just"/>
            <a:r>
              <a:rPr lang="en-GB" sz="900" dirty="0" err="1">
                <a:latin typeface="Corbel" panose="020B0503020204020204" pitchFamily="34" charset="0"/>
              </a:rPr>
              <a:t>Schellart</a:t>
            </a:r>
            <a:r>
              <a:rPr lang="en-GB" sz="900" dirty="0">
                <a:latin typeface="Corbel" panose="020B0503020204020204" pitchFamily="34" charset="0"/>
              </a:rPr>
              <a:t>, W.P., 2000. Shear test results for cohesion and friction coefficients for different granular materials; scaling implications for their usage in analogue modelling. Tectonophysics 324, 1-16.</a:t>
            </a:r>
          </a:p>
          <a:p>
            <a:pPr algn="just"/>
            <a:r>
              <a:rPr lang="en-GB" sz="900" dirty="0">
                <a:latin typeface="Corbel" panose="020B0503020204020204" pitchFamily="34" charset="0"/>
              </a:rPr>
              <a:t>van Dinther, Y., </a:t>
            </a:r>
            <a:r>
              <a:rPr lang="en-GB" sz="900" dirty="0" err="1">
                <a:latin typeface="Corbel" panose="020B0503020204020204" pitchFamily="34" charset="0"/>
              </a:rPr>
              <a:t>Gerya</a:t>
            </a:r>
            <a:r>
              <a:rPr lang="en-GB" sz="900" dirty="0">
                <a:latin typeface="Corbel" panose="020B0503020204020204" pitchFamily="34" charset="0"/>
              </a:rPr>
              <a:t>, T.V., </a:t>
            </a:r>
            <a:r>
              <a:rPr lang="en-GB" sz="900" dirty="0" err="1">
                <a:latin typeface="Corbel" panose="020B0503020204020204" pitchFamily="34" charset="0"/>
              </a:rPr>
              <a:t>Dalguer</a:t>
            </a:r>
            <a:r>
              <a:rPr lang="en-GB" sz="900" dirty="0">
                <a:latin typeface="Corbel" panose="020B0503020204020204" pitchFamily="34" charset="0"/>
              </a:rPr>
              <a:t>, L.A., </a:t>
            </a:r>
            <a:r>
              <a:rPr lang="en-GB" sz="900" dirty="0" err="1">
                <a:latin typeface="Corbel" panose="020B0503020204020204" pitchFamily="34" charset="0"/>
              </a:rPr>
              <a:t>Corbi</a:t>
            </a:r>
            <a:r>
              <a:rPr lang="en-GB" sz="900" dirty="0">
                <a:latin typeface="Corbel" panose="020B0503020204020204" pitchFamily="34" charset="0"/>
              </a:rPr>
              <a:t>, F., </a:t>
            </a:r>
            <a:r>
              <a:rPr lang="en-GB" sz="900" dirty="0" err="1">
                <a:latin typeface="Corbel" panose="020B0503020204020204" pitchFamily="34" charset="0"/>
              </a:rPr>
              <a:t>Funiciello</a:t>
            </a:r>
            <a:r>
              <a:rPr lang="en-GB" sz="900" dirty="0">
                <a:latin typeface="Corbel" panose="020B0503020204020204" pitchFamily="34" charset="0"/>
              </a:rPr>
              <a:t>, F., Mai, P.M., 2013. The seismic cycle at subduction thrusts: 2. Dynamic implications of geodynamic simulations validated with laboratory models. Journal of Geophysical Research: Solid Earth 118, 1502-1525.</a:t>
            </a:r>
          </a:p>
          <a:p>
            <a:pPr algn="just"/>
            <a:r>
              <a:rPr lang="en-GB" sz="900" dirty="0">
                <a:latin typeface="Corbel" panose="020B0503020204020204" pitchFamily="34" charset="0"/>
              </a:rPr>
              <a:t>van Gent, H.W., Holland, M., </a:t>
            </a:r>
            <a:r>
              <a:rPr lang="en-GB" sz="900" dirty="0" err="1">
                <a:latin typeface="Corbel" panose="020B0503020204020204" pitchFamily="34" charset="0"/>
              </a:rPr>
              <a:t>Urai</a:t>
            </a:r>
            <a:r>
              <a:rPr lang="en-GB" sz="900" dirty="0">
                <a:latin typeface="Corbel" panose="020B0503020204020204" pitchFamily="34" charset="0"/>
              </a:rPr>
              <a:t>, J.L., </a:t>
            </a:r>
            <a:r>
              <a:rPr lang="en-GB" sz="900" dirty="0" err="1">
                <a:latin typeface="Corbel" panose="020B0503020204020204" pitchFamily="34" charset="0"/>
              </a:rPr>
              <a:t>Loosveld</a:t>
            </a:r>
            <a:r>
              <a:rPr lang="en-GB" sz="900" dirty="0">
                <a:latin typeface="Corbel" panose="020B0503020204020204" pitchFamily="34" charset="0"/>
              </a:rPr>
              <a:t>, R., 2010. Evolution of fault zones in carbonates with mechanical stratigraphy - Insights from scale models using layered cohesive powder. Journal of Structural Geology 32, 1375-1391.</a:t>
            </a:r>
          </a:p>
          <a:p>
            <a:pPr algn="just"/>
            <a:r>
              <a:rPr lang="en-GB" sz="900" dirty="0">
                <a:latin typeface="Corbel" panose="020B0503020204020204" pitchFamily="34" charset="0"/>
              </a:rPr>
              <a:t>von </a:t>
            </a:r>
            <a:r>
              <a:rPr lang="en-GB" sz="900" dirty="0" err="1">
                <a:latin typeface="Corbel" panose="020B0503020204020204" pitchFamily="34" charset="0"/>
              </a:rPr>
              <a:t>Hagke</a:t>
            </a:r>
            <a:r>
              <a:rPr lang="en-GB" sz="900" dirty="0">
                <a:latin typeface="Corbel" panose="020B0503020204020204" pitchFamily="34" charset="0"/>
              </a:rPr>
              <a:t>, C., </a:t>
            </a:r>
            <a:r>
              <a:rPr lang="en-GB" sz="900" dirty="0" err="1">
                <a:latin typeface="Corbel" panose="020B0503020204020204" pitchFamily="34" charset="0"/>
              </a:rPr>
              <a:t>Kettermann</a:t>
            </a:r>
            <a:r>
              <a:rPr lang="en-GB" sz="900" dirty="0">
                <a:latin typeface="Corbel" panose="020B0503020204020204" pitchFamily="34" charset="0"/>
              </a:rPr>
              <a:t>, M., </a:t>
            </a:r>
            <a:r>
              <a:rPr lang="en-GB" sz="900" dirty="0" err="1">
                <a:latin typeface="Corbel" panose="020B0503020204020204" pitchFamily="34" charset="0"/>
              </a:rPr>
              <a:t>Bitsch</a:t>
            </a:r>
            <a:r>
              <a:rPr lang="en-GB" sz="900" dirty="0">
                <a:latin typeface="Corbel" panose="020B0503020204020204" pitchFamily="34" charset="0"/>
              </a:rPr>
              <a:t>, N., </a:t>
            </a:r>
            <a:r>
              <a:rPr lang="en-GB" sz="900" dirty="0" err="1">
                <a:latin typeface="Corbel" panose="020B0503020204020204" pitchFamily="34" charset="0"/>
              </a:rPr>
              <a:t>Bücken</a:t>
            </a:r>
            <a:r>
              <a:rPr lang="en-GB" sz="900" dirty="0">
                <a:latin typeface="Corbel" panose="020B0503020204020204" pitchFamily="34" charset="0"/>
              </a:rPr>
              <a:t>, D., </a:t>
            </a:r>
            <a:r>
              <a:rPr lang="en-GB" sz="900" dirty="0" err="1">
                <a:latin typeface="Corbel" panose="020B0503020204020204" pitchFamily="34" charset="0"/>
              </a:rPr>
              <a:t>Weismüller</a:t>
            </a:r>
            <a:r>
              <a:rPr lang="en-GB" sz="900" dirty="0">
                <a:latin typeface="Corbel" panose="020B0503020204020204" pitchFamily="34" charset="0"/>
              </a:rPr>
              <a:t>, C., </a:t>
            </a:r>
            <a:r>
              <a:rPr lang="en-GB" sz="900" dirty="0" err="1">
                <a:latin typeface="Corbel" panose="020B0503020204020204" pitchFamily="34" charset="0"/>
              </a:rPr>
              <a:t>Urai</a:t>
            </a:r>
            <a:r>
              <a:rPr lang="en-GB" sz="900" dirty="0">
                <a:latin typeface="Corbel" panose="020B0503020204020204" pitchFamily="34" charset="0"/>
              </a:rPr>
              <a:t>, J.L., 2019. The Effect of Obliquity of Slip in Normal Faults on Distribution of Open Fractures. Frontiers in Earth Science 7.</a:t>
            </a:r>
          </a:p>
          <a:p>
            <a:pPr algn="just"/>
            <a:r>
              <a:rPr lang="en-GB" sz="900" dirty="0">
                <a:latin typeface="Corbel" panose="020B0503020204020204" pitchFamily="34" charset="0"/>
              </a:rPr>
              <a:t>Wu, J.E., McClay, K., </a:t>
            </a:r>
            <a:r>
              <a:rPr lang="en-GB" sz="900" dirty="0" err="1">
                <a:latin typeface="Corbel" panose="020B0503020204020204" pitchFamily="34" charset="0"/>
              </a:rPr>
              <a:t>Frankowicz</a:t>
            </a:r>
            <a:r>
              <a:rPr lang="en-GB" sz="900" dirty="0">
                <a:latin typeface="Corbel" panose="020B0503020204020204" pitchFamily="34" charset="0"/>
              </a:rPr>
              <a:t>, E., 2015. Niger Delta gravity-driven deformation above the relict Chain and Charcot oceanic fracture zones, Gulf of Guinea: Insights from analogue models. Marine and Petroleum Geology 65, 43-62.</a:t>
            </a:r>
          </a:p>
        </p:txBody>
      </p:sp>
      <p:sp>
        <p:nvSpPr>
          <p:cNvPr id="4" name="CasellaDiTesto 3">
            <a:extLst>
              <a:ext uri="{FF2B5EF4-FFF2-40B4-BE49-F238E27FC236}">
                <a16:creationId xmlns:a16="http://schemas.microsoft.com/office/drawing/2014/main" id="{B7753936-B337-40B0-B3B2-53162C7B6212}"/>
              </a:ext>
            </a:extLst>
          </p:cNvPr>
          <p:cNvSpPr txBox="1"/>
          <p:nvPr/>
        </p:nvSpPr>
        <p:spPr>
          <a:xfrm>
            <a:off x="0" y="6081666"/>
            <a:ext cx="12144375" cy="600164"/>
          </a:xfrm>
          <a:prstGeom prst="rect">
            <a:avLst/>
          </a:prstGeom>
          <a:noFill/>
        </p:spPr>
        <p:txBody>
          <a:bodyPr wrap="square" rtlCol="0">
            <a:spAutoFit/>
          </a:bodyPr>
          <a:lstStyle/>
          <a:p>
            <a:pPr algn="just"/>
            <a:r>
              <a:rPr lang="en-GB" sz="1100" dirty="0">
                <a:latin typeface="Corbel" panose="020B0503020204020204" pitchFamily="34" charset="0"/>
              </a:rPr>
              <a:t>This presentation contains work conducted during a PhD study undertaken as part of the Natural Environment Research Council (NERC) Centre for Doctoral Training (CDT) in Oil &amp; Gas. It is sponsored by the Geology Department of Royal Holloway, University of London, whose support is gratefully acknowledged. Experiments and material tests have been conducted in the Analogue Tectonic Modelling Laboratories of the Department of Earth Sciences, Royal Holloway University of London (ATML@RHUL).</a:t>
            </a:r>
            <a:endParaRPr lang="it-IT" sz="1100" dirty="0">
              <a:latin typeface="Corbel" panose="020B0503020204020204" pitchFamily="34" charset="0"/>
            </a:endParaRPr>
          </a:p>
        </p:txBody>
      </p:sp>
      <p:sp>
        <p:nvSpPr>
          <p:cNvPr id="6" name="TextBox 1">
            <a:extLst>
              <a:ext uri="{FF2B5EF4-FFF2-40B4-BE49-F238E27FC236}">
                <a16:creationId xmlns:a16="http://schemas.microsoft.com/office/drawing/2014/main" id="{73A7F49E-51EC-4E32-B5BF-06A1098A27DB}"/>
              </a:ext>
            </a:extLst>
          </p:cNvPr>
          <p:cNvSpPr txBox="1"/>
          <p:nvPr/>
        </p:nvSpPr>
        <p:spPr>
          <a:xfrm>
            <a:off x="0" y="5712334"/>
            <a:ext cx="2273645" cy="369332"/>
          </a:xfrm>
          <a:prstGeom prst="rect">
            <a:avLst/>
          </a:prstGeom>
          <a:noFill/>
        </p:spPr>
        <p:txBody>
          <a:bodyPr wrap="square" rtlCol="0">
            <a:spAutoFit/>
          </a:bodyPr>
          <a:lstStyle/>
          <a:p>
            <a:r>
              <a:rPr lang="en-GB" b="1" dirty="0">
                <a:latin typeface="Corbel" panose="020B0503020204020204" pitchFamily="34" charset="0"/>
              </a:rPr>
              <a:t>Acknowledgements</a:t>
            </a:r>
          </a:p>
        </p:txBody>
      </p:sp>
      <p:sp>
        <p:nvSpPr>
          <p:cNvPr id="7" name="Rettangolo 6">
            <a:extLst>
              <a:ext uri="{FF2B5EF4-FFF2-40B4-BE49-F238E27FC236}">
                <a16:creationId xmlns:a16="http://schemas.microsoft.com/office/drawing/2014/main" id="{59A3C15B-02FA-4674-8E3B-457B06852A9F}"/>
              </a:ext>
            </a:extLst>
          </p:cNvPr>
          <p:cNvSpPr/>
          <p:nvPr/>
        </p:nvSpPr>
        <p:spPr>
          <a:xfrm>
            <a:off x="47625" y="6027496"/>
            <a:ext cx="2052000" cy="18000"/>
          </a:xfrm>
          <a:prstGeom prst="rect">
            <a:avLst/>
          </a:prstGeom>
          <a:solidFill>
            <a:srgbClr val="EE8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rbel" panose="020B0503020204020204" pitchFamily="34" charset="0"/>
            </a:endParaRPr>
          </a:p>
        </p:txBody>
      </p:sp>
    </p:spTree>
    <p:extLst>
      <p:ext uri="{BB962C8B-B14F-4D97-AF65-F5344CB8AC3E}">
        <p14:creationId xmlns:p14="http://schemas.microsoft.com/office/powerpoint/2010/main" val="1077325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14719" y="796581"/>
            <a:ext cx="3816828" cy="2862322"/>
          </a:xfrm>
          <a:prstGeom prst="rect">
            <a:avLst/>
          </a:prstGeom>
          <a:noFill/>
        </p:spPr>
        <p:txBody>
          <a:bodyPr wrap="square" rtlCol="0">
            <a:spAutoFit/>
          </a:bodyPr>
          <a:lstStyle/>
          <a:p>
            <a:pPr algn="just"/>
            <a:r>
              <a:rPr lang="en-GB" dirty="0">
                <a:latin typeface="Corbel" panose="020B0503020204020204" pitchFamily="34" charset="0"/>
              </a:rPr>
              <a:t>Analogue modelling techniques provide an important tool for the </a:t>
            </a:r>
            <a:r>
              <a:rPr lang="en-GB" b="1" dirty="0">
                <a:latin typeface="Corbel" panose="020B0503020204020204" pitchFamily="34" charset="0"/>
              </a:rPr>
              <a:t>spatial and temporal investigation </a:t>
            </a:r>
            <a:r>
              <a:rPr lang="en-GB" dirty="0">
                <a:latin typeface="Corbel" panose="020B0503020204020204" pitchFamily="34" charset="0"/>
              </a:rPr>
              <a:t>of tectonic processes. </a:t>
            </a:r>
          </a:p>
          <a:p>
            <a:pPr algn="just"/>
            <a:endParaRPr lang="en-GB" dirty="0">
              <a:latin typeface="Corbel" panose="020B0503020204020204" pitchFamily="34" charset="0"/>
            </a:endParaRPr>
          </a:p>
          <a:p>
            <a:pPr algn="just"/>
            <a:endParaRPr lang="en-GB" dirty="0">
              <a:latin typeface="Corbel" panose="020B0503020204020204" pitchFamily="34" charset="0"/>
            </a:endParaRPr>
          </a:p>
          <a:p>
            <a:pPr algn="just"/>
            <a:r>
              <a:rPr lang="en-GB" dirty="0">
                <a:latin typeface="Corbel" panose="020B0503020204020204" pitchFamily="34" charset="0"/>
              </a:rPr>
              <a:t>Dynamically scaled experiments enable the </a:t>
            </a:r>
            <a:r>
              <a:rPr lang="en-GB" b="1" dirty="0">
                <a:latin typeface="Corbel" panose="020B0503020204020204" pitchFamily="34" charset="0"/>
              </a:rPr>
              <a:t>direct comparison</a:t>
            </a:r>
            <a:r>
              <a:rPr lang="en-GB" dirty="0">
                <a:latin typeface="Corbel" panose="020B0503020204020204" pitchFamily="34" charset="0"/>
              </a:rPr>
              <a:t> between model and prototype.</a:t>
            </a:r>
          </a:p>
          <a:p>
            <a:pPr algn="just"/>
            <a:endParaRPr lang="en-GB" dirty="0">
              <a:latin typeface="Corbel" panose="020B0503020204020204" pitchFamily="34" charset="0"/>
            </a:endParaRPr>
          </a:p>
        </p:txBody>
      </p:sp>
      <p:sp>
        <p:nvSpPr>
          <p:cNvPr id="3" name="Rectangle 2"/>
          <p:cNvSpPr/>
          <p:nvPr/>
        </p:nvSpPr>
        <p:spPr>
          <a:xfrm>
            <a:off x="0" y="19051"/>
            <a:ext cx="4137434" cy="400110"/>
          </a:xfrm>
          <a:prstGeom prst="rect">
            <a:avLst/>
          </a:prstGeom>
        </p:spPr>
        <p:txBody>
          <a:bodyPr wrap="square">
            <a:spAutoFit/>
          </a:bodyPr>
          <a:lstStyle/>
          <a:p>
            <a:r>
              <a:rPr lang="en-GB" sz="2000" b="1" dirty="0">
                <a:solidFill>
                  <a:schemeClr val="bg1"/>
                </a:solidFill>
                <a:latin typeface="Corbel" panose="020B0503020204020204" pitchFamily="34" charset="0"/>
              </a:rPr>
              <a:t>Analogue modelling techniques </a:t>
            </a:r>
          </a:p>
        </p:txBody>
      </p:sp>
      <p:sp>
        <p:nvSpPr>
          <p:cNvPr id="7" name="Rectangle 6">
            <a:extLst>
              <a:ext uri="{FF2B5EF4-FFF2-40B4-BE49-F238E27FC236}">
                <a16:creationId xmlns:a16="http://schemas.microsoft.com/office/drawing/2014/main" id="{8FD09C4F-CF15-4835-A3D4-40D8C541C75D}"/>
              </a:ext>
            </a:extLst>
          </p:cNvPr>
          <p:cNvSpPr/>
          <p:nvPr/>
        </p:nvSpPr>
        <p:spPr>
          <a:xfrm>
            <a:off x="4137435" y="6324424"/>
            <a:ext cx="8054566" cy="261610"/>
          </a:xfrm>
          <a:prstGeom prst="rect">
            <a:avLst/>
          </a:prstGeom>
        </p:spPr>
        <p:txBody>
          <a:bodyPr wrap="square">
            <a:spAutoFit/>
          </a:bodyPr>
          <a:lstStyle/>
          <a:p>
            <a:pPr algn="just"/>
            <a:r>
              <a:rPr lang="en-GB" sz="1100" i="1" dirty="0">
                <a:latin typeface="Corbel" panose="020B0503020204020204" pitchFamily="34" charset="0"/>
              </a:rPr>
              <a:t>Fig. 1. Henry Cadell with his deformation apparatus (</a:t>
            </a:r>
            <a:r>
              <a:rPr lang="de-DE" sz="1100" i="1" dirty="0">
                <a:latin typeface="Corbel" panose="020B0503020204020204" pitchFamily="34" charset="0"/>
              </a:rPr>
              <a:t>H.M. </a:t>
            </a:r>
            <a:r>
              <a:rPr lang="de-DE" sz="1100" i="1" dirty="0" err="1">
                <a:latin typeface="Corbel" panose="020B0503020204020204" pitchFamily="34" charset="0"/>
              </a:rPr>
              <a:t>Cadell</a:t>
            </a:r>
            <a:r>
              <a:rPr lang="de-DE" sz="1100" i="1" dirty="0">
                <a:latin typeface="Corbel" panose="020B0503020204020204" pitchFamily="34" charset="0"/>
              </a:rPr>
              <a:t>, 1887).</a:t>
            </a:r>
          </a:p>
        </p:txBody>
      </p:sp>
      <p:pic>
        <p:nvPicPr>
          <p:cNvPr id="2" name="Picture 1"/>
          <p:cNvPicPr>
            <a:picLocks noChangeAspect="1"/>
          </p:cNvPicPr>
          <p:nvPr/>
        </p:nvPicPr>
        <p:blipFill>
          <a:blip r:embed="rId2"/>
          <a:stretch>
            <a:fillRect/>
          </a:stretch>
        </p:blipFill>
        <p:spPr>
          <a:xfrm>
            <a:off x="4137434" y="569311"/>
            <a:ext cx="7829550" cy="5686425"/>
          </a:xfrm>
          <a:prstGeom prst="rect">
            <a:avLst/>
          </a:prstGeom>
        </p:spPr>
      </p:pic>
    </p:spTree>
    <p:extLst>
      <p:ext uri="{BB962C8B-B14F-4D97-AF65-F5344CB8AC3E}">
        <p14:creationId xmlns:p14="http://schemas.microsoft.com/office/powerpoint/2010/main" val="39128701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7A41CBF-D51D-4E8E-B8FF-B74584E6C64D}"/>
              </a:ext>
            </a:extLst>
          </p:cNvPr>
          <p:cNvSpPr>
            <a:spLocks noGrp="1"/>
          </p:cNvSpPr>
          <p:nvPr>
            <p:ph idx="1"/>
          </p:nvPr>
        </p:nvSpPr>
        <p:spPr>
          <a:xfrm>
            <a:off x="476775" y="1952677"/>
            <a:ext cx="8423246" cy="556848"/>
          </a:xfrm>
        </p:spPr>
        <p:txBody>
          <a:bodyPr>
            <a:normAutofit/>
          </a:bodyPr>
          <a:lstStyle/>
          <a:p>
            <a:r>
              <a:rPr lang="en-GB" sz="1800" b="1" dirty="0">
                <a:latin typeface="Corbel" panose="020B0503020204020204" pitchFamily="34" charset="0"/>
              </a:rPr>
              <a:t>Scaling</a:t>
            </a:r>
            <a:r>
              <a:rPr lang="en-GB" sz="1800" dirty="0">
                <a:latin typeface="Corbel" panose="020B0503020204020204" pitchFamily="34" charset="0"/>
              </a:rPr>
              <a:t> theory, first developed by Hubbert, 1937.</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1AFDC62E-B1A7-4B88-9B83-D6D32D45FA30}"/>
                  </a:ext>
                </a:extLst>
              </p:cNvPr>
              <p:cNvSpPr txBox="1"/>
              <p:nvPr/>
            </p:nvSpPr>
            <p:spPr>
              <a:xfrm>
                <a:off x="3155790" y="3893859"/>
                <a:ext cx="6094602" cy="7562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it-IT" sz="2000" i="1" smtClean="0">
                              <a:latin typeface="Cambria Math" panose="02040503050406030204" pitchFamily="18" charset="0"/>
                            </a:rPr>
                          </m:ctrlPr>
                        </m:fPr>
                        <m:num>
                          <m:sSub>
                            <m:sSubPr>
                              <m:ctrlPr>
                                <a:rPr lang="it-IT" sz="2000" i="1">
                                  <a:latin typeface="Cambria Math" panose="02040503050406030204" pitchFamily="18" charset="0"/>
                                </a:rPr>
                              </m:ctrlPr>
                            </m:sSubPr>
                            <m:e>
                              <m:r>
                                <a:rPr lang="it-IT" sz="2000" i="1">
                                  <a:latin typeface="Cambria Math" panose="02040503050406030204" pitchFamily="18" charset="0"/>
                                </a:rPr>
                                <m:t>𝐶</m:t>
                              </m:r>
                            </m:e>
                            <m:sub>
                              <m:r>
                                <a:rPr lang="it-IT" sz="2000" i="1">
                                  <a:latin typeface="Cambria Math" panose="02040503050406030204" pitchFamily="18" charset="0"/>
                                </a:rPr>
                                <m:t>𝑚</m:t>
                              </m:r>
                            </m:sub>
                          </m:sSub>
                        </m:num>
                        <m:den>
                          <m:sSub>
                            <m:sSubPr>
                              <m:ctrlPr>
                                <a:rPr lang="it-IT" sz="2000" i="1">
                                  <a:latin typeface="Cambria Math" panose="02040503050406030204" pitchFamily="18" charset="0"/>
                                </a:rPr>
                              </m:ctrlPr>
                            </m:sSubPr>
                            <m:e>
                              <m:r>
                                <a:rPr lang="it-IT" sz="2000" i="1">
                                  <a:latin typeface="Cambria Math" panose="02040503050406030204" pitchFamily="18" charset="0"/>
                                </a:rPr>
                                <m:t>𝐶</m:t>
                              </m:r>
                            </m:e>
                            <m:sub>
                              <m:r>
                                <a:rPr lang="it-IT" sz="2000" b="0" i="1" smtClean="0">
                                  <a:latin typeface="Cambria Math" panose="02040503050406030204" pitchFamily="18" charset="0"/>
                                </a:rPr>
                                <m:t>𝑝</m:t>
                              </m:r>
                            </m:sub>
                          </m:sSub>
                        </m:den>
                      </m:f>
                      <m:r>
                        <a:rPr lang="it-IT" sz="2000" i="1">
                          <a:latin typeface="Cambria Math" panose="02040503050406030204" pitchFamily="18" charset="0"/>
                        </a:rPr>
                        <m:t>=</m:t>
                      </m:r>
                      <m:f>
                        <m:fPr>
                          <m:ctrlPr>
                            <a:rPr lang="it-IT" sz="2000" i="1">
                              <a:latin typeface="Cambria Math" panose="02040503050406030204" pitchFamily="18" charset="0"/>
                            </a:rPr>
                          </m:ctrlPr>
                        </m:fPr>
                        <m:num>
                          <m:sSub>
                            <m:sSubPr>
                              <m:ctrlPr>
                                <a:rPr lang="it-IT" sz="2000" i="1">
                                  <a:latin typeface="Cambria Math" panose="02040503050406030204" pitchFamily="18" charset="0"/>
                                </a:rPr>
                              </m:ctrlPr>
                            </m:sSubPr>
                            <m:e>
                              <m:r>
                                <a:rPr lang="it-IT" sz="2000" i="1">
                                  <a:latin typeface="Cambria Math" panose="02040503050406030204" pitchFamily="18" charset="0"/>
                                </a:rPr>
                                <m:t>𝜌</m:t>
                              </m:r>
                            </m:e>
                            <m:sub>
                              <m:r>
                                <a:rPr lang="it-IT" sz="2000" i="1">
                                  <a:latin typeface="Cambria Math" panose="02040503050406030204" pitchFamily="18" charset="0"/>
                                </a:rPr>
                                <m:t>𝑚</m:t>
                              </m:r>
                            </m:sub>
                          </m:sSub>
                        </m:num>
                        <m:den>
                          <m:sSub>
                            <m:sSubPr>
                              <m:ctrlPr>
                                <a:rPr lang="it-IT" sz="2000" i="1">
                                  <a:latin typeface="Cambria Math" panose="02040503050406030204" pitchFamily="18" charset="0"/>
                                </a:rPr>
                              </m:ctrlPr>
                            </m:sSubPr>
                            <m:e>
                              <m:r>
                                <a:rPr lang="it-IT" sz="2000" i="1">
                                  <a:latin typeface="Cambria Math" panose="02040503050406030204" pitchFamily="18" charset="0"/>
                                </a:rPr>
                                <m:t>𝜌</m:t>
                              </m:r>
                            </m:e>
                            <m:sub>
                              <m:r>
                                <a:rPr lang="it-IT" sz="2000" b="0" i="1" smtClean="0">
                                  <a:latin typeface="Cambria Math" panose="02040503050406030204" pitchFamily="18" charset="0"/>
                                </a:rPr>
                                <m:t>𝑝</m:t>
                              </m:r>
                            </m:sub>
                          </m:sSub>
                        </m:den>
                      </m:f>
                      <m:r>
                        <a:rPr lang="it-IT" sz="2000" i="1">
                          <a:latin typeface="Cambria Math" panose="02040503050406030204" pitchFamily="18" charset="0"/>
                        </a:rPr>
                        <m:t>∙</m:t>
                      </m:r>
                      <m:f>
                        <m:fPr>
                          <m:ctrlPr>
                            <a:rPr lang="it-IT" sz="2000" i="1">
                              <a:latin typeface="Cambria Math" panose="02040503050406030204" pitchFamily="18" charset="0"/>
                            </a:rPr>
                          </m:ctrlPr>
                        </m:fPr>
                        <m:num>
                          <m:sSub>
                            <m:sSubPr>
                              <m:ctrlPr>
                                <a:rPr lang="it-IT" sz="2000" i="1">
                                  <a:latin typeface="Cambria Math" panose="02040503050406030204" pitchFamily="18" charset="0"/>
                                </a:rPr>
                              </m:ctrlPr>
                            </m:sSubPr>
                            <m:e>
                              <m:r>
                                <a:rPr lang="it-IT" sz="2000" i="1">
                                  <a:latin typeface="Cambria Math" panose="02040503050406030204" pitchFamily="18" charset="0"/>
                                </a:rPr>
                                <m:t>𝑔</m:t>
                              </m:r>
                            </m:e>
                            <m:sub>
                              <m:r>
                                <a:rPr lang="it-IT" sz="2000" i="1">
                                  <a:latin typeface="Cambria Math" panose="02040503050406030204" pitchFamily="18" charset="0"/>
                                </a:rPr>
                                <m:t>𝑚</m:t>
                              </m:r>
                            </m:sub>
                          </m:sSub>
                        </m:num>
                        <m:den>
                          <m:sSub>
                            <m:sSubPr>
                              <m:ctrlPr>
                                <a:rPr lang="it-IT" sz="2000" i="1" smtClean="0">
                                  <a:latin typeface="Cambria Math" panose="02040503050406030204" pitchFamily="18" charset="0"/>
                                </a:rPr>
                              </m:ctrlPr>
                            </m:sSubPr>
                            <m:e>
                              <m:r>
                                <a:rPr lang="it-IT" sz="2000" i="1">
                                  <a:latin typeface="Cambria Math" panose="02040503050406030204" pitchFamily="18" charset="0"/>
                                </a:rPr>
                                <m:t>𝑔</m:t>
                              </m:r>
                            </m:e>
                            <m:sub>
                              <m:r>
                                <a:rPr lang="it-IT" sz="2000" b="0" i="1" smtClean="0">
                                  <a:latin typeface="Cambria Math" panose="02040503050406030204" pitchFamily="18" charset="0"/>
                                </a:rPr>
                                <m:t>𝑝</m:t>
                              </m:r>
                            </m:sub>
                          </m:sSub>
                        </m:den>
                      </m:f>
                      <m:r>
                        <a:rPr lang="it-IT" sz="2000" i="1">
                          <a:latin typeface="Cambria Math" panose="02040503050406030204" pitchFamily="18" charset="0"/>
                        </a:rPr>
                        <m:t>∙</m:t>
                      </m:r>
                      <m:f>
                        <m:fPr>
                          <m:ctrlPr>
                            <a:rPr lang="it-IT" sz="2000" i="1">
                              <a:latin typeface="Cambria Math" panose="02040503050406030204" pitchFamily="18" charset="0"/>
                            </a:rPr>
                          </m:ctrlPr>
                        </m:fPr>
                        <m:num>
                          <m:sSub>
                            <m:sSubPr>
                              <m:ctrlPr>
                                <a:rPr lang="it-IT" sz="2000" i="1">
                                  <a:latin typeface="Cambria Math" panose="02040503050406030204" pitchFamily="18" charset="0"/>
                                </a:rPr>
                              </m:ctrlPr>
                            </m:sSubPr>
                            <m:e>
                              <m:r>
                                <a:rPr lang="it-IT" sz="2000" i="1">
                                  <a:latin typeface="Cambria Math" panose="02040503050406030204" pitchFamily="18" charset="0"/>
                                </a:rPr>
                                <m:t>𝐿</m:t>
                              </m:r>
                            </m:e>
                            <m:sub>
                              <m:r>
                                <a:rPr lang="it-IT" sz="2000" i="1">
                                  <a:latin typeface="Cambria Math" panose="02040503050406030204" pitchFamily="18" charset="0"/>
                                </a:rPr>
                                <m:t>𝑚</m:t>
                              </m:r>
                            </m:sub>
                          </m:sSub>
                        </m:num>
                        <m:den>
                          <m:sSub>
                            <m:sSubPr>
                              <m:ctrlPr>
                                <a:rPr lang="it-IT" sz="2000" i="1">
                                  <a:latin typeface="Cambria Math" panose="02040503050406030204" pitchFamily="18" charset="0"/>
                                </a:rPr>
                              </m:ctrlPr>
                            </m:sSubPr>
                            <m:e>
                              <m:r>
                                <a:rPr lang="it-IT" sz="2000" i="1">
                                  <a:latin typeface="Cambria Math" panose="02040503050406030204" pitchFamily="18" charset="0"/>
                                </a:rPr>
                                <m:t>𝐿</m:t>
                              </m:r>
                            </m:e>
                            <m:sub>
                              <m:r>
                                <a:rPr lang="it-IT" sz="2000" b="0" i="1" smtClean="0">
                                  <a:latin typeface="Cambria Math" panose="02040503050406030204" pitchFamily="18" charset="0"/>
                                </a:rPr>
                                <m:t>𝑝</m:t>
                              </m:r>
                            </m:sub>
                          </m:sSub>
                        </m:den>
                      </m:f>
                    </m:oMath>
                  </m:oMathPara>
                </a14:m>
                <a:endParaRPr lang="it-IT" sz="2000" i="1" dirty="0">
                  <a:latin typeface="Corbel" panose="020B0503020204020204" pitchFamily="34" charset="0"/>
                </a:endParaRPr>
              </a:p>
            </p:txBody>
          </p:sp>
        </mc:Choice>
        <mc:Fallback xmlns="">
          <p:sp>
            <p:nvSpPr>
              <p:cNvPr id="5" name="CasellaDiTesto 4">
                <a:extLst>
                  <a:ext uri="{FF2B5EF4-FFF2-40B4-BE49-F238E27FC236}">
                    <a16:creationId xmlns:a16="http://schemas.microsoft.com/office/drawing/2014/main" id="{1AFDC62E-B1A7-4B88-9B83-D6D32D45FA30}"/>
                  </a:ext>
                </a:extLst>
              </p:cNvPr>
              <p:cNvSpPr txBox="1">
                <a:spLocks noRot="1" noChangeAspect="1" noMove="1" noResize="1" noEditPoints="1" noAdjustHandles="1" noChangeArrowheads="1" noChangeShapeType="1" noTextEdit="1"/>
              </p:cNvSpPr>
              <p:nvPr/>
            </p:nvSpPr>
            <p:spPr>
              <a:xfrm>
                <a:off x="3155790" y="3893859"/>
                <a:ext cx="6094602" cy="756297"/>
              </a:xfrm>
              <a:prstGeom prst="rect">
                <a:avLst/>
              </a:prstGeom>
              <a:blipFill>
                <a:blip r:embed="rId3"/>
                <a:stretch>
                  <a:fillRect/>
                </a:stretch>
              </a:blipFill>
            </p:spPr>
            <p:txBody>
              <a:bodyPr/>
              <a:lstStyle/>
              <a:p>
                <a:r>
                  <a:rPr lang="en-GB">
                    <a:noFill/>
                  </a:rPr>
                  <a:t> </a:t>
                </a:r>
              </a:p>
            </p:txBody>
          </p:sp>
        </mc:Fallback>
      </mc:AlternateContent>
      <p:sp>
        <p:nvSpPr>
          <p:cNvPr id="7" name="CasellaDiTesto 6">
            <a:extLst>
              <a:ext uri="{FF2B5EF4-FFF2-40B4-BE49-F238E27FC236}">
                <a16:creationId xmlns:a16="http://schemas.microsoft.com/office/drawing/2014/main" id="{EDBB7F76-996C-40BB-BAF5-E2382B0BB06C}"/>
              </a:ext>
            </a:extLst>
          </p:cNvPr>
          <p:cNvSpPr txBox="1"/>
          <p:nvPr/>
        </p:nvSpPr>
        <p:spPr>
          <a:xfrm>
            <a:off x="0" y="4575970"/>
            <a:ext cx="11271563" cy="1569660"/>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en-GB" sz="1600" dirty="0">
                <a:effectLst/>
                <a:latin typeface="Corbel" panose="020B0503020204020204" pitchFamily="34" charset="0"/>
                <a:ea typeface="Times New Roman" panose="02020603050405020304" pitchFamily="18" charset="0"/>
                <a:cs typeface="Arial" panose="020B0604020202020204" pitchFamily="34" charset="0"/>
              </a:rPr>
              <a:t>Where C is cohesive strength, ρ is density, g is gravity, L is </a:t>
            </a:r>
            <a:r>
              <a:rPr lang="en-GB" sz="1600" dirty="0" smtClean="0">
                <a:effectLst/>
                <a:latin typeface="Corbel" panose="020B0503020204020204" pitchFamily="34" charset="0"/>
                <a:ea typeface="Times New Roman" panose="02020603050405020304" pitchFamily="18" charset="0"/>
                <a:cs typeface="Arial" panose="020B0604020202020204" pitchFamily="34" charset="0"/>
              </a:rPr>
              <a:t>length</a:t>
            </a:r>
          </a:p>
          <a:p>
            <a:pPr marL="342900" lvl="0" indent="-342900" algn="just">
              <a:lnSpc>
                <a:spcPct val="150000"/>
              </a:lnSpc>
              <a:buFont typeface="Symbol" panose="05050102010706020507" pitchFamily="18" charset="2"/>
              <a:buChar char=""/>
            </a:pPr>
            <a:r>
              <a:rPr lang="en-GB" sz="1600" dirty="0" smtClean="0">
                <a:effectLst/>
                <a:latin typeface="Corbel" panose="020B0503020204020204" pitchFamily="34" charset="0"/>
                <a:ea typeface="Times New Roman" panose="02020603050405020304" pitchFamily="18" charset="0"/>
                <a:cs typeface="Arial" panose="020B0604020202020204" pitchFamily="34" charset="0"/>
              </a:rPr>
              <a:t>m </a:t>
            </a:r>
            <a:r>
              <a:rPr lang="en-GB" sz="1600" dirty="0">
                <a:effectLst/>
                <a:latin typeface="Corbel" panose="020B0503020204020204" pitchFamily="34" charset="0"/>
                <a:ea typeface="Times New Roman" panose="02020603050405020304" pitchFamily="18" charset="0"/>
                <a:cs typeface="Arial" panose="020B0604020202020204" pitchFamily="34" charset="0"/>
              </a:rPr>
              <a:t>and p are referred to model and prototype, respectively.</a:t>
            </a:r>
          </a:p>
          <a:p>
            <a:pPr marL="342900" indent="-342900" algn="just">
              <a:lnSpc>
                <a:spcPct val="150000"/>
              </a:lnSpc>
              <a:buFont typeface="Symbol" panose="05050102010706020507" pitchFamily="18" charset="2"/>
              <a:buChar char=""/>
            </a:pPr>
            <a:r>
              <a:rPr lang="en-GB" sz="1600" dirty="0">
                <a:effectLst/>
                <a:latin typeface="Corbel" panose="020B0503020204020204" pitchFamily="34" charset="0"/>
                <a:ea typeface="Times New Roman" panose="02020603050405020304" pitchFamily="18" charset="0"/>
                <a:cs typeface="Arial" panose="020B0604020202020204" pitchFamily="34" charset="0"/>
              </a:rPr>
              <a:t>For experiments run at normal gravity conditions, the ratio </a:t>
            </a:r>
            <a:r>
              <a:rPr lang="en-GB" sz="1600" i="1" dirty="0">
                <a:effectLst/>
                <a:latin typeface="Corbel" panose="020B0503020204020204" pitchFamily="34" charset="0"/>
                <a:ea typeface="Times New Roman" panose="02020603050405020304" pitchFamily="18" charset="0"/>
                <a:cs typeface="Arial" panose="020B0604020202020204" pitchFamily="34" charset="0"/>
              </a:rPr>
              <a:t>g­­</a:t>
            </a:r>
            <a:r>
              <a:rPr lang="en-GB" sz="1600" i="1" baseline="-25000" dirty="0">
                <a:effectLst/>
                <a:latin typeface="Corbel" panose="020B0503020204020204" pitchFamily="34" charset="0"/>
                <a:ea typeface="Times New Roman" panose="02020603050405020304" pitchFamily="18" charset="0"/>
                <a:cs typeface="Arial" panose="020B0604020202020204" pitchFamily="34" charset="0"/>
              </a:rPr>
              <a:t>m </a:t>
            </a:r>
            <a:r>
              <a:rPr lang="en-GB" sz="1600" i="1" dirty="0">
                <a:effectLst/>
                <a:latin typeface="Corbel" panose="020B0503020204020204" pitchFamily="34" charset="0"/>
                <a:ea typeface="Times New Roman" panose="02020603050405020304" pitchFamily="18" charset="0"/>
                <a:cs typeface="Arial" panose="020B0604020202020204" pitchFamily="34" charset="0"/>
              </a:rPr>
              <a:t>/ </a:t>
            </a:r>
            <a:r>
              <a:rPr lang="en-GB" sz="1600" i="1" dirty="0" err="1">
                <a:effectLst/>
                <a:latin typeface="Corbel" panose="020B0503020204020204" pitchFamily="34" charset="0"/>
                <a:ea typeface="Times New Roman" panose="02020603050405020304" pitchFamily="18" charset="0"/>
                <a:cs typeface="Arial" panose="020B0604020202020204" pitchFamily="34" charset="0"/>
              </a:rPr>
              <a:t>g</a:t>
            </a:r>
            <a:r>
              <a:rPr lang="en-GB" sz="1600" i="1" baseline="-25000" dirty="0" err="1">
                <a:effectLst/>
                <a:latin typeface="Corbel" panose="020B0503020204020204" pitchFamily="34" charset="0"/>
                <a:ea typeface="Times New Roman" panose="02020603050405020304" pitchFamily="18" charset="0"/>
                <a:cs typeface="Arial" panose="020B0604020202020204" pitchFamily="34" charset="0"/>
              </a:rPr>
              <a:t>p</a:t>
            </a:r>
            <a:r>
              <a:rPr lang="en-GB" sz="1600" i="1" dirty="0">
                <a:effectLst/>
                <a:latin typeface="Corbel" panose="020B0503020204020204" pitchFamily="34" charset="0"/>
                <a:ea typeface="Times New Roman" panose="02020603050405020304" pitchFamily="18" charset="0"/>
                <a:cs typeface="Arial" panose="020B0604020202020204" pitchFamily="34" charset="0"/>
              </a:rPr>
              <a:t> </a:t>
            </a:r>
            <a:r>
              <a:rPr lang="en-GB" sz="1600" dirty="0">
                <a:effectLst/>
                <a:latin typeface="Corbel" panose="020B0503020204020204" pitchFamily="34" charset="0"/>
                <a:ea typeface="Times New Roman" panose="02020603050405020304" pitchFamily="18" charset="0"/>
                <a:cs typeface="Arial" panose="020B0604020202020204" pitchFamily="34" charset="0"/>
              </a:rPr>
              <a:t>= 1.</a:t>
            </a:r>
            <a:endParaRPr lang="it-IT" sz="1600" dirty="0">
              <a:effectLst/>
              <a:latin typeface="Corbel" panose="020B0503020204020204" pitchFamily="34" charset="0"/>
              <a:ea typeface="Times New Roman" panose="02020603050405020304" pitchFamily="18" charset="0"/>
              <a:cs typeface="Arial" panose="020B0604020202020204" pitchFamily="34" charset="0"/>
            </a:endParaRPr>
          </a:p>
          <a:p>
            <a:pPr marL="342900" lvl="0" indent="-342900" algn="just">
              <a:lnSpc>
                <a:spcPct val="150000"/>
              </a:lnSpc>
              <a:buFont typeface="Symbol" panose="05050102010706020507" pitchFamily="18" charset="2"/>
              <a:buChar char=""/>
            </a:pPr>
            <a:endParaRPr lang="it-IT" sz="1600" dirty="0">
              <a:effectLst/>
              <a:latin typeface="Corbel" panose="020B0503020204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3DFA8896-674A-41F6-B3FD-431F615A88D9}"/>
                  </a:ext>
                </a:extLst>
              </p:cNvPr>
              <p:cNvSpPr txBox="1"/>
              <p:nvPr/>
            </p:nvSpPr>
            <p:spPr>
              <a:xfrm>
                <a:off x="3503750" y="5969466"/>
                <a:ext cx="7588489" cy="560218"/>
              </a:xfrm>
              <a:prstGeom prst="rect">
                <a:avLst/>
              </a:prstGeom>
              <a:noFill/>
            </p:spPr>
            <p:txBody>
              <a:bodyPr wrap="square">
                <a:spAutoFit/>
              </a:bodyPr>
              <a:lstStyle/>
              <a:p>
                <a:r>
                  <a:rPr lang="it-IT" dirty="0">
                    <a:latin typeface="Corbel" panose="020B0503020204020204" pitchFamily="34" charset="0"/>
                  </a:rPr>
                  <a:t>Model </a:t>
                </a:r>
                <a:r>
                  <a:rPr lang="en-GB" dirty="0">
                    <a:latin typeface="Corbel" panose="020B0503020204020204" pitchFamily="34" charset="0"/>
                  </a:rPr>
                  <a:t>Resolution</a:t>
                </a:r>
                <a:r>
                  <a:rPr lang="it-IT" dirty="0">
                    <a:latin typeface="Corbel" panose="020B0503020204020204" pitchFamily="34" charset="0"/>
                  </a:rPr>
                  <a:t>: </a:t>
                </a:r>
                <a14:m>
                  <m:oMath xmlns:m="http://schemas.openxmlformats.org/officeDocument/2006/math">
                    <m:f>
                      <m:fPr>
                        <m:ctrlPr>
                          <a:rPr lang="it-IT" i="1" smtClean="0">
                            <a:latin typeface="Cambria Math" panose="02040503050406030204" pitchFamily="18" charset="0"/>
                          </a:rPr>
                        </m:ctrlPr>
                      </m:fPr>
                      <m:num>
                        <m:r>
                          <m:rPr>
                            <m:sty m:val="p"/>
                          </m:rPr>
                          <a:rPr lang="it-IT" b="0" i="0" smtClean="0">
                            <a:latin typeface="Cambria Math" panose="02040503050406030204" pitchFamily="18" charset="0"/>
                          </a:rPr>
                          <m:t>Length</m:t>
                        </m:r>
                        <m:r>
                          <a:rPr lang="it-IT" b="0" i="0" smtClean="0">
                            <a:latin typeface="Cambria Math" panose="02040503050406030204" pitchFamily="18" charset="0"/>
                          </a:rPr>
                          <m:t> </m:t>
                        </m:r>
                        <m:r>
                          <m:rPr>
                            <m:sty m:val="p"/>
                          </m:rPr>
                          <a:rPr lang="it-IT" b="0" i="0" smtClean="0">
                            <a:latin typeface="Cambria Math" panose="02040503050406030204" pitchFamily="18" charset="0"/>
                          </a:rPr>
                          <m:t>model</m:t>
                        </m:r>
                      </m:num>
                      <m:den>
                        <m:r>
                          <m:rPr>
                            <m:sty m:val="p"/>
                          </m:rPr>
                          <a:rPr lang="it-IT" b="0" i="0" smtClean="0">
                            <a:latin typeface="Cambria Math" panose="02040503050406030204" pitchFamily="18" charset="0"/>
                          </a:rPr>
                          <m:t>Length</m:t>
                        </m:r>
                        <m:r>
                          <a:rPr lang="it-IT" b="0" i="0" smtClean="0">
                            <a:latin typeface="Cambria Math" panose="02040503050406030204" pitchFamily="18" charset="0"/>
                          </a:rPr>
                          <m:t> </m:t>
                        </m:r>
                        <m:r>
                          <m:rPr>
                            <m:sty m:val="p"/>
                          </m:rPr>
                          <a:rPr lang="it-IT" b="0" i="0" smtClean="0">
                            <a:latin typeface="Cambria Math" panose="02040503050406030204" pitchFamily="18" charset="0"/>
                          </a:rPr>
                          <m:t>prototype</m:t>
                        </m:r>
                      </m:den>
                    </m:f>
                    <m:r>
                      <a:rPr lang="it-IT" b="0" i="1" smtClean="0">
                        <a:latin typeface="Cambria Math" panose="02040503050406030204" pitchFamily="18" charset="0"/>
                      </a:rPr>
                      <m:t>       </m:t>
                    </m:r>
                    <m:f>
                      <m:fPr>
                        <m:ctrlPr>
                          <a:rPr lang="it-IT" i="1" smtClean="0">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𝐿</m:t>
                            </m:r>
                          </m:e>
                          <m:sub>
                            <m:r>
                              <a:rPr lang="it-IT" i="1">
                                <a:latin typeface="Cambria Math" panose="02040503050406030204" pitchFamily="18" charset="0"/>
                              </a:rPr>
                              <m:t>𝑚</m:t>
                            </m:r>
                          </m:sub>
                        </m:sSub>
                      </m:num>
                      <m:den>
                        <m:sSub>
                          <m:sSubPr>
                            <m:ctrlPr>
                              <a:rPr lang="it-IT" i="1">
                                <a:latin typeface="Cambria Math" panose="02040503050406030204" pitchFamily="18" charset="0"/>
                              </a:rPr>
                            </m:ctrlPr>
                          </m:sSubPr>
                          <m:e>
                            <m:r>
                              <a:rPr lang="it-IT" i="1">
                                <a:latin typeface="Cambria Math" panose="02040503050406030204" pitchFamily="18" charset="0"/>
                              </a:rPr>
                              <m:t>𝐿</m:t>
                            </m:r>
                          </m:e>
                          <m:sub>
                            <m:r>
                              <a:rPr lang="it-IT" b="0" i="1" smtClean="0">
                                <a:latin typeface="Cambria Math" panose="02040503050406030204" pitchFamily="18" charset="0"/>
                              </a:rPr>
                              <m:t>𝑝</m:t>
                            </m:r>
                          </m:sub>
                        </m:sSub>
                      </m:den>
                    </m:f>
                    <m:r>
                      <a:rPr lang="it-IT" i="1">
                        <a:latin typeface="Cambria Math" panose="02040503050406030204" pitchFamily="18" charset="0"/>
                      </a:rPr>
                      <m:t>=</m:t>
                    </m:r>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𝐶</m:t>
                            </m:r>
                          </m:e>
                          <m:sub>
                            <m:r>
                              <a:rPr lang="it-IT" i="1">
                                <a:latin typeface="Cambria Math" panose="02040503050406030204" pitchFamily="18" charset="0"/>
                              </a:rPr>
                              <m:t>𝑚</m:t>
                            </m:r>
                          </m:sub>
                        </m:sSub>
                      </m:num>
                      <m:den>
                        <m:sSub>
                          <m:sSubPr>
                            <m:ctrlPr>
                              <a:rPr lang="it-IT" i="1">
                                <a:latin typeface="Cambria Math" panose="02040503050406030204" pitchFamily="18" charset="0"/>
                              </a:rPr>
                            </m:ctrlPr>
                          </m:sSubPr>
                          <m:e>
                            <m:r>
                              <a:rPr lang="it-IT" i="1">
                                <a:latin typeface="Cambria Math" panose="02040503050406030204" pitchFamily="18" charset="0"/>
                              </a:rPr>
                              <m:t>𝐶</m:t>
                            </m:r>
                          </m:e>
                          <m:sub>
                            <m:r>
                              <a:rPr lang="it-IT" b="0" i="1" smtClean="0">
                                <a:latin typeface="Cambria Math" panose="02040503050406030204" pitchFamily="18" charset="0"/>
                              </a:rPr>
                              <m:t>𝑝</m:t>
                            </m:r>
                          </m:sub>
                        </m:sSub>
                      </m:den>
                    </m:f>
                    <m:r>
                      <a:rPr lang="it-IT" i="1">
                        <a:latin typeface="Cambria Math" panose="02040503050406030204" pitchFamily="18" charset="0"/>
                      </a:rPr>
                      <m:t>∙</m:t>
                    </m:r>
                    <m:f>
                      <m:fPr>
                        <m:ctrlPr>
                          <a:rPr lang="it-IT" i="1">
                            <a:latin typeface="Cambria Math" panose="02040503050406030204" pitchFamily="18" charset="0"/>
                          </a:rPr>
                        </m:ctrlPr>
                      </m:fPr>
                      <m:num>
                        <m:sSub>
                          <m:sSubPr>
                            <m:ctrlPr>
                              <a:rPr lang="it-IT" i="1" smtClean="0">
                                <a:latin typeface="Cambria Math" panose="02040503050406030204" pitchFamily="18" charset="0"/>
                              </a:rPr>
                            </m:ctrlPr>
                          </m:sSubPr>
                          <m:e>
                            <m:r>
                              <a:rPr lang="it-IT" i="1">
                                <a:latin typeface="Cambria Math" panose="02040503050406030204" pitchFamily="18" charset="0"/>
                              </a:rPr>
                              <m:t>𝜌</m:t>
                            </m:r>
                          </m:e>
                          <m:sub>
                            <m:r>
                              <a:rPr lang="it-IT" b="0" i="1" smtClean="0">
                                <a:latin typeface="Cambria Math" panose="02040503050406030204" pitchFamily="18" charset="0"/>
                              </a:rPr>
                              <m:t>𝑝</m:t>
                            </m:r>
                          </m:sub>
                        </m:sSub>
                      </m:num>
                      <m:den>
                        <m:sSub>
                          <m:sSubPr>
                            <m:ctrlPr>
                              <a:rPr lang="it-IT" i="1">
                                <a:latin typeface="Cambria Math" panose="02040503050406030204" pitchFamily="18" charset="0"/>
                              </a:rPr>
                            </m:ctrlPr>
                          </m:sSubPr>
                          <m:e>
                            <m:r>
                              <a:rPr lang="it-IT" i="1">
                                <a:latin typeface="Cambria Math" panose="02040503050406030204" pitchFamily="18" charset="0"/>
                              </a:rPr>
                              <m:t>𝜌</m:t>
                            </m:r>
                          </m:e>
                          <m:sub>
                            <m:r>
                              <a:rPr lang="it-IT" i="1">
                                <a:latin typeface="Cambria Math" panose="02040503050406030204" pitchFamily="18" charset="0"/>
                              </a:rPr>
                              <m:t>𝑚</m:t>
                            </m:r>
                          </m:sub>
                        </m:sSub>
                      </m:den>
                    </m:f>
                  </m:oMath>
                </a14:m>
                <a:endParaRPr lang="it-IT" i="1" dirty="0">
                  <a:latin typeface="Corbel" panose="020B0503020204020204" pitchFamily="34" charset="0"/>
                </a:endParaRPr>
              </a:p>
            </p:txBody>
          </p:sp>
        </mc:Choice>
        <mc:Fallback xmlns="">
          <p:sp>
            <p:nvSpPr>
              <p:cNvPr id="9" name="CasellaDiTesto 8">
                <a:extLst>
                  <a:ext uri="{FF2B5EF4-FFF2-40B4-BE49-F238E27FC236}">
                    <a16:creationId xmlns:a16="http://schemas.microsoft.com/office/drawing/2014/main" id="{3DFA8896-674A-41F6-B3FD-431F615A88D9}"/>
                  </a:ext>
                </a:extLst>
              </p:cNvPr>
              <p:cNvSpPr txBox="1">
                <a:spLocks noRot="1" noChangeAspect="1" noMove="1" noResize="1" noEditPoints="1" noAdjustHandles="1" noChangeArrowheads="1" noChangeShapeType="1" noTextEdit="1"/>
              </p:cNvSpPr>
              <p:nvPr/>
            </p:nvSpPr>
            <p:spPr>
              <a:xfrm>
                <a:off x="3503750" y="5969466"/>
                <a:ext cx="7588489" cy="560218"/>
              </a:xfrm>
              <a:prstGeom prst="rect">
                <a:avLst/>
              </a:prstGeom>
              <a:blipFill>
                <a:blip r:embed="rId4"/>
                <a:stretch>
                  <a:fillRect l="-723" b="-2174"/>
                </a:stretch>
              </a:blipFill>
            </p:spPr>
            <p:txBody>
              <a:bodyPr/>
              <a:lstStyle/>
              <a:p>
                <a:r>
                  <a:rPr lang="en-GB">
                    <a:noFill/>
                  </a:rPr>
                  <a:t> </a:t>
                </a:r>
              </a:p>
            </p:txBody>
          </p:sp>
        </mc:Fallback>
      </mc:AlternateContent>
      <p:sp>
        <p:nvSpPr>
          <p:cNvPr id="2" name="CasellaDiTesto 1">
            <a:extLst>
              <a:ext uri="{FF2B5EF4-FFF2-40B4-BE49-F238E27FC236}">
                <a16:creationId xmlns:a16="http://schemas.microsoft.com/office/drawing/2014/main" id="{B6076360-84C9-4FA3-A459-D7BF36517864}"/>
              </a:ext>
            </a:extLst>
          </p:cNvPr>
          <p:cNvSpPr txBox="1"/>
          <p:nvPr/>
        </p:nvSpPr>
        <p:spPr>
          <a:xfrm>
            <a:off x="2285685" y="2682842"/>
            <a:ext cx="8806554" cy="861774"/>
          </a:xfrm>
          <a:prstGeom prst="rect">
            <a:avLst/>
          </a:prstGeom>
          <a:noFill/>
        </p:spPr>
        <p:txBody>
          <a:bodyPr wrap="square">
            <a:spAutoFit/>
          </a:bodyPr>
          <a:lstStyle/>
          <a:p>
            <a:r>
              <a:rPr lang="en-GB" sz="1600" b="1" u="sng" dirty="0">
                <a:latin typeface="Corbel" panose="020B0503020204020204" pitchFamily="34" charset="0"/>
              </a:rPr>
              <a:t>Geometric Scaling</a:t>
            </a:r>
            <a:r>
              <a:rPr lang="en-GB" sz="1600" b="1" dirty="0">
                <a:latin typeface="Corbel" panose="020B0503020204020204" pitchFamily="34" charset="0"/>
              </a:rPr>
              <a:t> =</a:t>
            </a:r>
            <a:r>
              <a:rPr lang="en-GB" sz="1600" b="1" i="1" dirty="0">
                <a:latin typeface="Corbel" panose="020B0503020204020204" pitchFamily="34" charset="0"/>
              </a:rPr>
              <a:t> </a:t>
            </a:r>
            <a:r>
              <a:rPr lang="en-GB" sz="1600" i="1" dirty="0">
                <a:latin typeface="Corbel" panose="020B0503020204020204" pitchFamily="34" charset="0"/>
              </a:rPr>
              <a:t>Lengths and angles</a:t>
            </a:r>
          </a:p>
          <a:p>
            <a:r>
              <a:rPr lang="en-GB" sz="1600" b="1" dirty="0">
                <a:latin typeface="Corbel" panose="020B0503020204020204" pitchFamily="34" charset="0"/>
              </a:rPr>
              <a:t>			                +</a:t>
            </a:r>
            <a:r>
              <a:rPr lang="en-GB" sz="1600" dirty="0">
                <a:latin typeface="Corbel" panose="020B0503020204020204" pitchFamily="34" charset="0"/>
              </a:rPr>
              <a:t> </a:t>
            </a:r>
            <a:r>
              <a:rPr lang="en-GB" sz="1600" i="1" dirty="0">
                <a:latin typeface="Corbel" panose="020B0503020204020204" pitchFamily="34" charset="0"/>
              </a:rPr>
              <a:t>Time </a:t>
            </a:r>
            <a:r>
              <a:rPr lang="en-GB" sz="1600" b="1" dirty="0">
                <a:latin typeface="Corbel" panose="020B0503020204020204" pitchFamily="34" charset="0"/>
              </a:rPr>
              <a:t>=</a:t>
            </a:r>
            <a:r>
              <a:rPr lang="en-GB" sz="1600" i="1" dirty="0">
                <a:latin typeface="Corbel" panose="020B0503020204020204" pitchFamily="34" charset="0"/>
              </a:rPr>
              <a:t> </a:t>
            </a:r>
            <a:r>
              <a:rPr lang="en-GB" sz="1600" b="1" u="sng" dirty="0">
                <a:latin typeface="Corbel" panose="020B0503020204020204" pitchFamily="34" charset="0"/>
              </a:rPr>
              <a:t>Kinematic Scaling</a:t>
            </a:r>
          </a:p>
          <a:p>
            <a:r>
              <a:rPr lang="en-GB" sz="1600" b="1" dirty="0">
                <a:latin typeface="Corbel" panose="020B0503020204020204" pitchFamily="34" charset="0"/>
              </a:rPr>
              <a:t>					                              + </a:t>
            </a:r>
            <a:r>
              <a:rPr lang="en-GB" sz="1600" i="1" dirty="0">
                <a:latin typeface="Corbel" panose="020B0503020204020204" pitchFamily="34" charset="0"/>
              </a:rPr>
              <a:t>Forces </a:t>
            </a:r>
            <a:r>
              <a:rPr lang="en-GB" sz="1600" b="1" dirty="0">
                <a:latin typeface="Corbel" panose="020B0503020204020204" pitchFamily="34" charset="0"/>
              </a:rPr>
              <a:t>=</a:t>
            </a:r>
            <a:r>
              <a:rPr lang="en-GB" sz="1600" i="1" dirty="0">
                <a:latin typeface="Corbel" panose="020B0503020204020204" pitchFamily="34" charset="0"/>
              </a:rPr>
              <a:t> </a:t>
            </a:r>
            <a:r>
              <a:rPr lang="en-GB" sz="1600" b="1" u="sng" dirty="0">
                <a:latin typeface="Corbel" panose="020B0503020204020204" pitchFamily="34" charset="0"/>
              </a:rPr>
              <a:t>Dynamic Scaling</a:t>
            </a:r>
            <a:endParaRPr lang="en-GB" sz="1600" i="1" dirty="0">
              <a:latin typeface="Corbel" panose="020B0503020204020204" pitchFamily="34" charset="0"/>
            </a:endParaRPr>
          </a:p>
        </p:txBody>
      </p:sp>
      <p:sp>
        <p:nvSpPr>
          <p:cNvPr id="4" name="Ovale 3">
            <a:extLst>
              <a:ext uri="{FF2B5EF4-FFF2-40B4-BE49-F238E27FC236}">
                <a16:creationId xmlns:a16="http://schemas.microsoft.com/office/drawing/2014/main" id="{A34DAD63-1A07-49FB-B099-64ECC8649A77}"/>
              </a:ext>
            </a:extLst>
          </p:cNvPr>
          <p:cNvSpPr/>
          <p:nvPr/>
        </p:nvSpPr>
        <p:spPr>
          <a:xfrm>
            <a:off x="7970692" y="6214351"/>
            <a:ext cx="443619" cy="40056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orbel" panose="020B0503020204020204" pitchFamily="34" charset="0"/>
            </a:endParaRPr>
          </a:p>
        </p:txBody>
      </p:sp>
      <p:sp>
        <p:nvSpPr>
          <p:cNvPr id="10" name="Ovale 9">
            <a:extLst>
              <a:ext uri="{FF2B5EF4-FFF2-40B4-BE49-F238E27FC236}">
                <a16:creationId xmlns:a16="http://schemas.microsoft.com/office/drawing/2014/main" id="{D25D716D-3077-4AA9-9E85-AC2060D8976E}"/>
              </a:ext>
            </a:extLst>
          </p:cNvPr>
          <p:cNvSpPr/>
          <p:nvPr/>
        </p:nvSpPr>
        <p:spPr>
          <a:xfrm>
            <a:off x="7593663" y="5899017"/>
            <a:ext cx="443619" cy="40056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orbel" panose="020B0503020204020204" pitchFamily="34" charset="0"/>
            </a:endParaRPr>
          </a:p>
        </p:txBody>
      </p:sp>
      <p:sp>
        <p:nvSpPr>
          <p:cNvPr id="6" name="Freccia curva 5">
            <a:extLst>
              <a:ext uri="{FF2B5EF4-FFF2-40B4-BE49-F238E27FC236}">
                <a16:creationId xmlns:a16="http://schemas.microsoft.com/office/drawing/2014/main" id="{1BA33785-363D-47F9-BD14-0CED79137A3F}"/>
              </a:ext>
            </a:extLst>
          </p:cNvPr>
          <p:cNvSpPr/>
          <p:nvPr/>
        </p:nvSpPr>
        <p:spPr>
          <a:xfrm rot="10800000">
            <a:off x="8345745" y="3909853"/>
            <a:ext cx="1222217" cy="300880"/>
          </a:xfrm>
          <a:prstGeom prst="bentArrow">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Corbel" panose="020B0503020204020204" pitchFamily="34" charset="0"/>
            </a:endParaRPr>
          </a:p>
        </p:txBody>
      </p:sp>
      <p:sp>
        <p:nvSpPr>
          <p:cNvPr id="11" name="Rectangle 10"/>
          <p:cNvSpPr/>
          <p:nvPr/>
        </p:nvSpPr>
        <p:spPr>
          <a:xfrm>
            <a:off x="0" y="0"/>
            <a:ext cx="1779654" cy="400110"/>
          </a:xfrm>
          <a:prstGeom prst="rect">
            <a:avLst/>
          </a:prstGeom>
        </p:spPr>
        <p:txBody>
          <a:bodyPr wrap="none">
            <a:spAutoFit/>
          </a:bodyPr>
          <a:lstStyle/>
          <a:p>
            <a:r>
              <a:rPr lang="en-GB" sz="2000" b="1" dirty="0">
                <a:solidFill>
                  <a:schemeClr val="bg1"/>
                </a:solidFill>
                <a:latin typeface="Corbel" panose="020B0503020204020204" pitchFamily="34" charset="0"/>
              </a:rPr>
              <a:t>Scaling theory</a:t>
            </a:r>
          </a:p>
        </p:txBody>
      </p:sp>
      <p:sp>
        <p:nvSpPr>
          <p:cNvPr id="12" name="CasellaDiTesto 6">
            <a:extLst>
              <a:ext uri="{FF2B5EF4-FFF2-40B4-BE49-F238E27FC236}">
                <a16:creationId xmlns:a16="http://schemas.microsoft.com/office/drawing/2014/main" id="{FA1B92CF-975D-D615-87A1-537863F08F80}"/>
              </a:ext>
            </a:extLst>
          </p:cNvPr>
          <p:cNvSpPr txBox="1"/>
          <p:nvPr/>
        </p:nvSpPr>
        <p:spPr>
          <a:xfrm>
            <a:off x="0" y="470559"/>
            <a:ext cx="12192000" cy="830997"/>
          </a:xfrm>
          <a:prstGeom prst="rect">
            <a:avLst/>
          </a:prstGeom>
          <a:noFill/>
        </p:spPr>
        <p:txBody>
          <a:bodyPr wrap="square">
            <a:spAutoFit/>
          </a:bodyPr>
          <a:lstStyle/>
          <a:p>
            <a:pPr lvl="0" algn="just">
              <a:lnSpc>
                <a:spcPct val="150000"/>
              </a:lnSpc>
            </a:pPr>
            <a:r>
              <a:rPr lang="en-GB" sz="1600" dirty="0" smtClean="0">
                <a:latin typeface="Corbel" panose="020B0503020204020204" pitchFamily="34" charset="0"/>
                <a:ea typeface="Times New Roman" panose="02020603050405020304" pitchFamily="18" charset="0"/>
                <a:cs typeface="Arial" panose="020B0604020202020204" pitchFamily="34" charset="0"/>
              </a:rPr>
              <a:t>To obtain such a model, the physical and mechanical properties of rock prototype and model material are involved. The model materials, therefore, play a primary role in the definition of the processes that can be simulated and the structures that can be observed in the experiment.</a:t>
            </a:r>
            <a:endParaRPr lang="it-IT" sz="1600" dirty="0">
              <a:effectLst/>
              <a:latin typeface="Corbel" panose="020B0503020204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730789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8" name="Grafico 7">
            <a:extLst>
              <a:ext uri="{FF2B5EF4-FFF2-40B4-BE49-F238E27FC236}">
                <a16:creationId xmlns:a16="http://schemas.microsoft.com/office/drawing/2014/main" id="{52A38952-FE00-444F-A692-1F3B98164063}"/>
              </a:ext>
            </a:extLst>
          </p:cNvPr>
          <p:cNvGraphicFramePr>
            <a:graphicFrameLocks/>
          </p:cNvGraphicFramePr>
          <p:nvPr>
            <p:extLst>
              <p:ext uri="{D42A27DB-BD31-4B8C-83A1-F6EECF244321}">
                <p14:modId xmlns:p14="http://schemas.microsoft.com/office/powerpoint/2010/main" val="3084869039"/>
              </p:ext>
            </p:extLst>
          </p:nvPr>
        </p:nvGraphicFramePr>
        <p:xfrm>
          <a:off x="5171114" y="385890"/>
          <a:ext cx="1872000" cy="5292000"/>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uppo 2">
            <a:extLst>
              <a:ext uri="{FF2B5EF4-FFF2-40B4-BE49-F238E27FC236}">
                <a16:creationId xmlns:a16="http://schemas.microsoft.com/office/drawing/2014/main" id="{5D93F93C-7E40-42F3-AA29-939EA198DFB7}"/>
              </a:ext>
            </a:extLst>
          </p:cNvPr>
          <p:cNvGrpSpPr/>
          <p:nvPr/>
        </p:nvGrpSpPr>
        <p:grpSpPr>
          <a:xfrm>
            <a:off x="6093996" y="3063108"/>
            <a:ext cx="246221" cy="2068059"/>
            <a:chOff x="5917276" y="2971190"/>
            <a:chExt cx="246221" cy="1941434"/>
          </a:xfrm>
        </p:grpSpPr>
        <p:sp>
          <p:nvSpPr>
            <p:cNvPr id="93" name="TextBox 126">
              <a:extLst>
                <a:ext uri="{FF2B5EF4-FFF2-40B4-BE49-F238E27FC236}">
                  <a16:creationId xmlns:a16="http://schemas.microsoft.com/office/drawing/2014/main" id="{60E52EB7-EDD3-44B6-B225-ED9AD6E57CCE}"/>
                </a:ext>
              </a:extLst>
            </p:cNvPr>
            <p:cNvSpPr txBox="1"/>
            <p:nvPr/>
          </p:nvSpPr>
          <p:spPr>
            <a:xfrm rot="16200000">
              <a:off x="5229190" y="3763934"/>
              <a:ext cx="1622393" cy="246221"/>
            </a:xfrm>
            <a:prstGeom prst="rect">
              <a:avLst/>
            </a:prstGeom>
            <a:noFill/>
          </p:spPr>
          <p:txBody>
            <a:bodyPr wrap="square" rtlCol="0" anchor="ctr" anchorCtr="0">
              <a:spAutoFit/>
            </a:bodyPr>
            <a:lstStyle/>
            <a:p>
              <a:pPr algn="ctr"/>
              <a:r>
                <a:rPr lang="en-US" sz="1000" dirty="0">
                  <a:latin typeface="Corbel" panose="020B0503020204020204" pitchFamily="34" charset="0"/>
                </a:rPr>
                <a:t>Targeted GRAM scaling</a:t>
              </a:r>
              <a:endParaRPr lang="en-GB" sz="1000" dirty="0">
                <a:latin typeface="Corbel" panose="020B0503020204020204" pitchFamily="34" charset="0"/>
              </a:endParaRPr>
            </a:p>
          </p:txBody>
        </p:sp>
        <p:cxnSp>
          <p:nvCxnSpPr>
            <p:cNvPr id="94" name="Connettore 2 93">
              <a:extLst>
                <a:ext uri="{FF2B5EF4-FFF2-40B4-BE49-F238E27FC236}">
                  <a16:creationId xmlns:a16="http://schemas.microsoft.com/office/drawing/2014/main" id="{88F66B1B-7540-4AEC-B150-47C662F4314C}"/>
                </a:ext>
              </a:extLst>
            </p:cNvPr>
            <p:cNvCxnSpPr>
              <a:cxnSpLocks/>
            </p:cNvCxnSpPr>
            <p:nvPr/>
          </p:nvCxnSpPr>
          <p:spPr>
            <a:xfrm>
              <a:off x="6132212" y="2971190"/>
              <a:ext cx="0" cy="1941434"/>
            </a:xfrm>
            <a:prstGeom prst="straightConnector1">
              <a:avLst/>
            </a:prstGeom>
            <a:ln w="12700">
              <a:solidFill>
                <a:srgbClr val="C00000"/>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grpSp>
      <p:cxnSp>
        <p:nvCxnSpPr>
          <p:cNvPr id="115" name="Connettore 2 114">
            <a:extLst>
              <a:ext uri="{FF2B5EF4-FFF2-40B4-BE49-F238E27FC236}">
                <a16:creationId xmlns:a16="http://schemas.microsoft.com/office/drawing/2014/main" id="{0BD063AF-AEEB-4947-86F1-E85C4EE3DC70}"/>
              </a:ext>
            </a:extLst>
          </p:cNvPr>
          <p:cNvCxnSpPr>
            <a:cxnSpLocks/>
          </p:cNvCxnSpPr>
          <p:nvPr/>
        </p:nvCxnSpPr>
        <p:spPr>
          <a:xfrm flipV="1">
            <a:off x="6052806" y="1130436"/>
            <a:ext cx="200401" cy="19554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6" name="CasellaDiTesto 115">
            <a:extLst>
              <a:ext uri="{FF2B5EF4-FFF2-40B4-BE49-F238E27FC236}">
                <a16:creationId xmlns:a16="http://schemas.microsoft.com/office/drawing/2014/main" id="{7124B516-9812-4237-A90B-595B9B089992}"/>
              </a:ext>
            </a:extLst>
          </p:cNvPr>
          <p:cNvSpPr txBox="1"/>
          <p:nvPr/>
        </p:nvSpPr>
        <p:spPr>
          <a:xfrm>
            <a:off x="4731801" y="1302601"/>
            <a:ext cx="1966040" cy="230832"/>
          </a:xfrm>
          <a:prstGeom prst="rect">
            <a:avLst/>
          </a:prstGeom>
          <a:noFill/>
        </p:spPr>
        <p:txBody>
          <a:bodyPr wrap="square" rtlCol="0">
            <a:spAutoFit/>
          </a:bodyPr>
          <a:lstStyle/>
          <a:p>
            <a:r>
              <a:rPr lang="it-IT" sz="900" dirty="0">
                <a:latin typeface="Corbel" panose="020B0503020204020204" pitchFamily="34" charset="0"/>
              </a:rPr>
              <a:t>1 cm model = 6.4 Km nature</a:t>
            </a:r>
          </a:p>
        </p:txBody>
      </p:sp>
      <p:sp>
        <p:nvSpPr>
          <p:cNvPr id="89" name="TextBox 1">
            <a:extLst>
              <a:ext uri="{FF2B5EF4-FFF2-40B4-BE49-F238E27FC236}">
                <a16:creationId xmlns:a16="http://schemas.microsoft.com/office/drawing/2014/main" id="{04AD909E-82FF-483D-BB90-80FE21317C7E}"/>
              </a:ext>
            </a:extLst>
          </p:cNvPr>
          <p:cNvSpPr txBox="1"/>
          <p:nvPr/>
        </p:nvSpPr>
        <p:spPr>
          <a:xfrm>
            <a:off x="18963" y="706963"/>
            <a:ext cx="4806878" cy="4278094"/>
          </a:xfrm>
          <a:prstGeom prst="rect">
            <a:avLst/>
          </a:prstGeom>
          <a:noFill/>
        </p:spPr>
        <p:txBody>
          <a:bodyPr wrap="square" rtlCol="0">
            <a:spAutoFit/>
          </a:bodyPr>
          <a:lstStyle/>
          <a:p>
            <a:pPr algn="just"/>
            <a:r>
              <a:rPr lang="en-GB" sz="1600" dirty="0">
                <a:latin typeface="Corbel" panose="020B0503020204020204" pitchFamily="34" charset="0"/>
              </a:rPr>
              <a:t>Granular materials like </a:t>
            </a:r>
            <a:r>
              <a:rPr lang="en-GB" sz="1600" b="1" dirty="0" smtClean="0">
                <a:latin typeface="Corbel" panose="020B0503020204020204" pitchFamily="34" charset="0"/>
              </a:rPr>
              <a:t>quartz</a:t>
            </a:r>
            <a:r>
              <a:rPr lang="en-GB" sz="1600" dirty="0" smtClean="0">
                <a:latin typeface="Corbel" panose="020B0503020204020204" pitchFamily="34" charset="0"/>
              </a:rPr>
              <a:t> </a:t>
            </a:r>
            <a:r>
              <a:rPr lang="en-GB" sz="1600" b="1" dirty="0" smtClean="0">
                <a:latin typeface="Corbel" panose="020B0503020204020204" pitchFamily="34" charset="0"/>
              </a:rPr>
              <a:t>sand </a:t>
            </a:r>
            <a:r>
              <a:rPr lang="en-GB" sz="1600" dirty="0">
                <a:latin typeface="Corbel" panose="020B0503020204020204" pitchFamily="34" charset="0"/>
              </a:rPr>
              <a:t>are ideal for the simulation of upper crustal deformation processes due to the similar non-linear strain-dependent deformation behaviour of granular flow and brittle rock deformation. </a:t>
            </a:r>
          </a:p>
          <a:p>
            <a:pPr algn="just"/>
            <a:endParaRPr lang="en-GB" sz="1600" dirty="0">
              <a:latin typeface="Corbel" panose="020B0503020204020204" pitchFamily="34" charset="0"/>
            </a:endParaRPr>
          </a:p>
          <a:p>
            <a:pPr algn="just"/>
            <a:endParaRPr lang="en-GB" sz="1600" dirty="0">
              <a:latin typeface="Corbel" panose="020B0503020204020204" pitchFamily="34" charset="0"/>
            </a:endParaRPr>
          </a:p>
          <a:p>
            <a:pPr algn="just"/>
            <a:r>
              <a:rPr lang="en-GB" sz="1600" dirty="0">
                <a:latin typeface="Corbel" panose="020B0503020204020204" pitchFamily="34" charset="0"/>
              </a:rPr>
              <a:t>We </a:t>
            </a:r>
            <a:r>
              <a:rPr lang="en-GB" sz="1600" b="1" dirty="0">
                <a:latin typeface="Corbel" panose="020B0503020204020204" pitchFamily="34" charset="0"/>
              </a:rPr>
              <a:t>compared</a:t>
            </a:r>
            <a:r>
              <a:rPr lang="en-GB" sz="1600" dirty="0">
                <a:latin typeface="Corbel" panose="020B0503020204020204" pitchFamily="34" charset="0"/>
              </a:rPr>
              <a:t> the </a:t>
            </a:r>
            <a:r>
              <a:rPr lang="en-GB" sz="1600" dirty="0" smtClean="0">
                <a:latin typeface="Corbel" panose="020B0503020204020204" pitchFamily="34" charset="0"/>
              </a:rPr>
              <a:t>key physical and mechanical properties </a:t>
            </a:r>
            <a:r>
              <a:rPr lang="en-GB" sz="1600" dirty="0">
                <a:latin typeface="Corbel" panose="020B0503020204020204" pitchFamily="34" charset="0"/>
              </a:rPr>
              <a:t>of the most common analogue materials applied in </a:t>
            </a:r>
            <a:r>
              <a:rPr lang="en-GB" sz="1600" dirty="0" smtClean="0">
                <a:latin typeface="Corbel" panose="020B0503020204020204" pitchFamily="34" charset="0"/>
              </a:rPr>
              <a:t>the literature and calculated the model resolution (in terms of length equivalence between model and prototype) they can provide in dynamically scaled experiments.</a:t>
            </a:r>
            <a:endParaRPr lang="en-GB" sz="1600" dirty="0">
              <a:latin typeface="Corbel" panose="020B0503020204020204" pitchFamily="34" charset="0"/>
            </a:endParaRPr>
          </a:p>
          <a:p>
            <a:pPr algn="just"/>
            <a:endParaRPr lang="en-GB" sz="1600" dirty="0">
              <a:latin typeface="Corbel" panose="020B0503020204020204" pitchFamily="34" charset="0"/>
            </a:endParaRPr>
          </a:p>
          <a:p>
            <a:pPr algn="just"/>
            <a:endParaRPr lang="en-GB" sz="1600" dirty="0">
              <a:latin typeface="Corbel" panose="020B0503020204020204" pitchFamily="34" charset="0"/>
            </a:endParaRPr>
          </a:p>
          <a:p>
            <a:pPr algn="just"/>
            <a:r>
              <a:rPr lang="en-GB" sz="1600" dirty="0">
                <a:latin typeface="Corbel" panose="020B0503020204020204" pitchFamily="34" charset="0"/>
              </a:rPr>
              <a:t>A </a:t>
            </a:r>
            <a:r>
              <a:rPr lang="en-GB" sz="1600" b="1" dirty="0">
                <a:latin typeface="Corbel" panose="020B0503020204020204" pitchFamily="34" charset="0"/>
              </a:rPr>
              <a:t>model resolution gap </a:t>
            </a:r>
            <a:r>
              <a:rPr lang="en-GB" sz="1600" dirty="0">
                <a:latin typeface="Corbel" panose="020B0503020204020204" pitchFamily="34" charset="0"/>
              </a:rPr>
              <a:t>corresponding to the </a:t>
            </a:r>
            <a:r>
              <a:rPr lang="en-GB" sz="1600" dirty="0" smtClean="0">
                <a:latin typeface="Corbel" panose="020B0503020204020204" pitchFamily="34" charset="0"/>
              </a:rPr>
              <a:t>outcrop </a:t>
            </a:r>
            <a:r>
              <a:rPr lang="en-GB" sz="1600" dirty="0">
                <a:latin typeface="Corbel" panose="020B0503020204020204" pitchFamily="34" charset="0"/>
              </a:rPr>
              <a:t>scale (1 m – 100 m) was identified.</a:t>
            </a:r>
          </a:p>
        </p:txBody>
      </p:sp>
      <p:sp>
        <p:nvSpPr>
          <p:cNvPr id="13" name="Rectangle 12"/>
          <p:cNvSpPr/>
          <p:nvPr/>
        </p:nvSpPr>
        <p:spPr>
          <a:xfrm>
            <a:off x="7043114" y="5462446"/>
            <a:ext cx="5049771" cy="430887"/>
          </a:xfrm>
          <a:prstGeom prst="rect">
            <a:avLst/>
          </a:prstGeom>
        </p:spPr>
        <p:txBody>
          <a:bodyPr wrap="square">
            <a:spAutoFit/>
          </a:bodyPr>
          <a:lstStyle/>
          <a:p>
            <a:pPr algn="just"/>
            <a:r>
              <a:rPr lang="en-GB" sz="1100" i="1" dirty="0">
                <a:latin typeface="Corbel" panose="020B0503020204020204" pitchFamily="34" charset="0"/>
              </a:rPr>
              <a:t>Table 1.</a:t>
            </a:r>
            <a:r>
              <a:rPr lang="en-GB" sz="1100" dirty="0">
                <a:latin typeface="Corbel" panose="020B0503020204020204" pitchFamily="34" charset="0"/>
              </a:rPr>
              <a:t> </a:t>
            </a:r>
            <a:r>
              <a:rPr lang="en-GB" sz="1100" dirty="0" smtClean="0">
                <a:latin typeface="Corbel" panose="020B0503020204020204" pitchFamily="34" charset="0"/>
              </a:rPr>
              <a:t>Model materials analysed for the </a:t>
            </a:r>
            <a:r>
              <a:rPr lang="en-GB" sz="1100" dirty="0">
                <a:latin typeface="Corbel" panose="020B0503020204020204" pitchFamily="34" charset="0"/>
              </a:rPr>
              <a:t>dynamic scaling comparison and related values of cohesive strength and density. </a:t>
            </a:r>
            <a:endParaRPr lang="it-IT" sz="1100" dirty="0">
              <a:latin typeface="Corbel" panose="020B0503020204020204" pitchFamily="34" charset="0"/>
            </a:endParaRPr>
          </a:p>
        </p:txBody>
      </p:sp>
      <p:sp>
        <p:nvSpPr>
          <p:cNvPr id="14" name="Rectangle 13"/>
          <p:cNvSpPr/>
          <p:nvPr/>
        </p:nvSpPr>
        <p:spPr>
          <a:xfrm>
            <a:off x="0" y="6430550"/>
            <a:ext cx="12074624" cy="261610"/>
          </a:xfrm>
          <a:prstGeom prst="rect">
            <a:avLst/>
          </a:prstGeom>
        </p:spPr>
        <p:txBody>
          <a:bodyPr wrap="square">
            <a:spAutoFit/>
          </a:bodyPr>
          <a:lstStyle/>
          <a:p>
            <a:pPr algn="just"/>
            <a:r>
              <a:rPr lang="en-GB" sz="1100" i="1" dirty="0">
                <a:latin typeface="Corbel" panose="020B0503020204020204" pitchFamily="34" charset="0"/>
              </a:rPr>
              <a:t>Fig. 2. </a:t>
            </a:r>
            <a:r>
              <a:rPr lang="en-GB" sz="1100" dirty="0">
                <a:latin typeface="Corbel" panose="020B0503020204020204" pitchFamily="34" charset="0"/>
              </a:rPr>
              <a:t>Length ratios model/prototype </a:t>
            </a:r>
            <a:r>
              <a:rPr lang="en-GB" sz="1100" dirty="0" smtClean="0">
                <a:latin typeface="Corbel" panose="020B0503020204020204" pitchFamily="34" charset="0"/>
              </a:rPr>
              <a:t>of the </a:t>
            </a:r>
            <a:r>
              <a:rPr lang="en-GB" sz="1100" dirty="0">
                <a:latin typeface="Corbel" panose="020B0503020204020204" pitchFamily="34" charset="0"/>
              </a:rPr>
              <a:t>model materials listed in Table 1, calculated for a common prototype with 15 MPa of cohesive strength and 2.5 </a:t>
            </a:r>
            <a:r>
              <a:rPr lang="en-GB" sz="1100" dirty="0" smtClean="0">
                <a:latin typeface="Corbel" panose="020B0503020204020204" pitchFamily="34" charset="0"/>
              </a:rPr>
              <a:t>g cm</a:t>
            </a:r>
            <a:r>
              <a:rPr lang="en-GB" sz="1100" baseline="30000" dirty="0" smtClean="0">
                <a:latin typeface="Corbel" panose="020B0503020204020204" pitchFamily="34" charset="0"/>
              </a:rPr>
              <a:t>-3</a:t>
            </a:r>
            <a:r>
              <a:rPr lang="en-GB" sz="1100" dirty="0" smtClean="0">
                <a:latin typeface="Corbel" panose="020B0503020204020204" pitchFamily="34" charset="0"/>
              </a:rPr>
              <a:t> </a:t>
            </a:r>
            <a:r>
              <a:rPr lang="en-GB" sz="1100" dirty="0">
                <a:latin typeface="Corbel" panose="020B0503020204020204" pitchFamily="34" charset="0"/>
              </a:rPr>
              <a:t>of density (Massaro et al., 2021).</a:t>
            </a:r>
            <a:endParaRPr lang="it-IT" sz="1100" dirty="0">
              <a:latin typeface="Corbel" panose="020B0503020204020204" pitchFamily="34" charset="0"/>
            </a:endParaRPr>
          </a:p>
        </p:txBody>
      </p:sp>
      <p:pic>
        <p:nvPicPr>
          <p:cNvPr id="16" name="Immagine 2" descr="Immagine che contiene tavolo&#10;&#10;Descrizione generata automaticamente">
            <a:extLst>
              <a:ext uri="{FF2B5EF4-FFF2-40B4-BE49-F238E27FC236}">
                <a16:creationId xmlns:a16="http://schemas.microsoft.com/office/drawing/2014/main" id="{151F145B-FF1C-3BA9-8C61-91B54BAFE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179" y="367031"/>
            <a:ext cx="4867263" cy="5095415"/>
          </a:xfrm>
          <a:prstGeom prst="rect">
            <a:avLst/>
          </a:prstGeom>
        </p:spPr>
      </p:pic>
    </p:spTree>
    <p:extLst>
      <p:ext uri="{BB962C8B-B14F-4D97-AF65-F5344CB8AC3E}">
        <p14:creationId xmlns:p14="http://schemas.microsoft.com/office/powerpoint/2010/main" val="1211144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a:extLst>
              <a:ext uri="{FF2B5EF4-FFF2-40B4-BE49-F238E27FC236}">
                <a16:creationId xmlns:a16="http://schemas.microsoft.com/office/drawing/2014/main" id="{2BFF6348-8212-4C1C-9A0A-046B5DB0DBF0}"/>
              </a:ext>
            </a:extLst>
          </p:cNvPr>
          <p:cNvSpPr txBox="1"/>
          <p:nvPr/>
        </p:nvSpPr>
        <p:spPr>
          <a:xfrm>
            <a:off x="0" y="28308"/>
            <a:ext cx="7694088" cy="400110"/>
          </a:xfrm>
          <a:prstGeom prst="rect">
            <a:avLst/>
          </a:prstGeom>
          <a:noFill/>
        </p:spPr>
        <p:txBody>
          <a:bodyPr wrap="square" rtlCol="0">
            <a:spAutoFit/>
          </a:bodyPr>
          <a:lstStyle/>
          <a:p>
            <a:r>
              <a:rPr lang="en-GB" sz="2000" b="1" dirty="0">
                <a:solidFill>
                  <a:schemeClr val="bg1"/>
                </a:solidFill>
                <a:latin typeface="Corbel" panose="020B0503020204020204" pitchFamily="34" charset="0"/>
              </a:rPr>
              <a:t>New Granular Rock-Analogue Material (GRAM): tested candidates</a:t>
            </a:r>
          </a:p>
        </p:txBody>
      </p:sp>
      <p:sp>
        <p:nvSpPr>
          <p:cNvPr id="16" name="Rectangle 15">
            <a:extLst>
              <a:ext uri="{FF2B5EF4-FFF2-40B4-BE49-F238E27FC236}">
                <a16:creationId xmlns:a16="http://schemas.microsoft.com/office/drawing/2014/main" id="{D7FF622A-9ECD-4A1E-A718-73272D925621}"/>
              </a:ext>
            </a:extLst>
          </p:cNvPr>
          <p:cNvSpPr/>
          <p:nvPr/>
        </p:nvSpPr>
        <p:spPr>
          <a:xfrm>
            <a:off x="5083444" y="6456722"/>
            <a:ext cx="7057250" cy="261610"/>
          </a:xfrm>
          <a:prstGeom prst="rect">
            <a:avLst/>
          </a:prstGeom>
        </p:spPr>
        <p:txBody>
          <a:bodyPr wrap="square">
            <a:spAutoFit/>
          </a:bodyPr>
          <a:lstStyle/>
          <a:p>
            <a:pPr algn="just"/>
            <a:r>
              <a:rPr lang="en-GB" sz="1100" i="1" dirty="0">
                <a:latin typeface="Corbel" panose="020B0503020204020204" pitchFamily="34" charset="0"/>
              </a:rPr>
              <a:t>Fig. </a:t>
            </a:r>
            <a:r>
              <a:rPr lang="en-GB" sz="1100" i="1" dirty="0" smtClean="0">
                <a:latin typeface="Corbel" panose="020B0503020204020204" pitchFamily="34" charset="0"/>
              </a:rPr>
              <a:t>3. </a:t>
            </a:r>
            <a:r>
              <a:rPr lang="en-GB" sz="1100" i="1" dirty="0">
                <a:latin typeface="Corbel" panose="020B0503020204020204" pitchFamily="34" charset="0"/>
              </a:rPr>
              <a:t>Potential GRAM aggregates tested during the material development stage (Massaro et al., 2021).</a:t>
            </a:r>
          </a:p>
        </p:txBody>
      </p:sp>
      <p:pic>
        <p:nvPicPr>
          <p:cNvPr id="14" name="Immagine 13" descr="Immagine che contiene testo&#10;&#10;Descrizione generata automaticamente">
            <a:extLst>
              <a:ext uri="{FF2B5EF4-FFF2-40B4-BE49-F238E27FC236}">
                <a16:creationId xmlns:a16="http://schemas.microsoft.com/office/drawing/2014/main" id="{DA00B2DB-ACA2-4E1F-A302-04B21B4BFC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724" y="925955"/>
            <a:ext cx="4255325" cy="4270233"/>
          </a:xfrm>
          <a:prstGeom prst="rect">
            <a:avLst/>
          </a:prstGeom>
        </p:spPr>
      </p:pic>
      <p:grpSp>
        <p:nvGrpSpPr>
          <p:cNvPr id="6" name="Group 5">
            <a:extLst>
              <a:ext uri="{FF2B5EF4-FFF2-40B4-BE49-F238E27FC236}">
                <a16:creationId xmlns:a16="http://schemas.microsoft.com/office/drawing/2014/main" id="{25941655-1C24-7754-ADB0-C56D7CC1A845}"/>
              </a:ext>
            </a:extLst>
          </p:cNvPr>
          <p:cNvGrpSpPr/>
          <p:nvPr/>
        </p:nvGrpSpPr>
        <p:grpSpPr>
          <a:xfrm>
            <a:off x="4169190" y="1278616"/>
            <a:ext cx="1598036" cy="369332"/>
            <a:chOff x="1296955" y="1314454"/>
            <a:chExt cx="1598036" cy="369332"/>
          </a:xfrm>
        </p:grpSpPr>
        <p:sp>
          <p:nvSpPr>
            <p:cNvPr id="19" name="TextBox 1">
              <a:extLst>
                <a:ext uri="{FF2B5EF4-FFF2-40B4-BE49-F238E27FC236}">
                  <a16:creationId xmlns:a16="http://schemas.microsoft.com/office/drawing/2014/main" id="{C6E6235A-5CA0-4AEC-B401-063DE623FFF5}"/>
                </a:ext>
              </a:extLst>
            </p:cNvPr>
            <p:cNvSpPr txBox="1"/>
            <p:nvPr/>
          </p:nvSpPr>
          <p:spPr>
            <a:xfrm>
              <a:off x="1296955" y="1314454"/>
              <a:ext cx="1598036" cy="369332"/>
            </a:xfrm>
            <a:prstGeom prst="rect">
              <a:avLst/>
            </a:prstGeom>
            <a:noFill/>
          </p:spPr>
          <p:txBody>
            <a:bodyPr wrap="square" rtlCol="0">
              <a:spAutoFit/>
            </a:bodyPr>
            <a:lstStyle/>
            <a:p>
              <a:pPr algn="r"/>
              <a:r>
                <a:rPr lang="en-GB" dirty="0">
                  <a:latin typeface="Corbel" panose="020B0503020204020204" pitchFamily="34" charset="0"/>
                </a:rPr>
                <a:t>Sand-Gelatine</a:t>
              </a:r>
            </a:p>
          </p:txBody>
        </p:sp>
        <p:sp>
          <p:nvSpPr>
            <p:cNvPr id="9" name="Rettangolo 8">
              <a:extLst>
                <a:ext uri="{FF2B5EF4-FFF2-40B4-BE49-F238E27FC236}">
                  <a16:creationId xmlns:a16="http://schemas.microsoft.com/office/drawing/2014/main" id="{970ECEA8-2B6F-4A7F-BF31-6A1DEFCB0D9F}"/>
                </a:ext>
              </a:extLst>
            </p:cNvPr>
            <p:cNvSpPr/>
            <p:nvPr/>
          </p:nvSpPr>
          <p:spPr>
            <a:xfrm>
              <a:off x="1339973" y="1647948"/>
              <a:ext cx="1512000" cy="18000"/>
            </a:xfrm>
            <a:prstGeom prst="rect">
              <a:avLst/>
            </a:prstGeom>
            <a:solidFill>
              <a:srgbClr val="EE8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rbel" panose="020B0503020204020204" pitchFamily="34" charset="0"/>
              </a:endParaRPr>
            </a:p>
          </p:txBody>
        </p:sp>
      </p:grpSp>
      <p:grpSp>
        <p:nvGrpSpPr>
          <p:cNvPr id="4" name="Group 3">
            <a:extLst>
              <a:ext uri="{FF2B5EF4-FFF2-40B4-BE49-F238E27FC236}">
                <a16:creationId xmlns:a16="http://schemas.microsoft.com/office/drawing/2014/main" id="{A8226E17-7EB8-2948-1F94-A18ED1A0CF39}"/>
              </a:ext>
            </a:extLst>
          </p:cNvPr>
          <p:cNvGrpSpPr/>
          <p:nvPr/>
        </p:nvGrpSpPr>
        <p:grpSpPr>
          <a:xfrm>
            <a:off x="10537121" y="1278616"/>
            <a:ext cx="1321228" cy="369332"/>
            <a:chOff x="9297009" y="1314454"/>
            <a:chExt cx="1321228" cy="369332"/>
          </a:xfrm>
        </p:grpSpPr>
        <p:sp>
          <p:nvSpPr>
            <p:cNvPr id="11" name="TextBox 14">
              <a:extLst>
                <a:ext uri="{FF2B5EF4-FFF2-40B4-BE49-F238E27FC236}">
                  <a16:creationId xmlns:a16="http://schemas.microsoft.com/office/drawing/2014/main" id="{7BE66B57-BC7F-46C8-87D4-0E9037174F15}"/>
                </a:ext>
              </a:extLst>
            </p:cNvPr>
            <p:cNvSpPr txBox="1"/>
            <p:nvPr/>
          </p:nvSpPr>
          <p:spPr>
            <a:xfrm>
              <a:off x="9297009" y="1314454"/>
              <a:ext cx="1321228" cy="369332"/>
            </a:xfrm>
            <a:prstGeom prst="rect">
              <a:avLst/>
            </a:prstGeom>
            <a:noFill/>
          </p:spPr>
          <p:txBody>
            <a:bodyPr wrap="square" rtlCol="0">
              <a:spAutoFit/>
            </a:bodyPr>
            <a:lstStyle/>
            <a:p>
              <a:r>
                <a:rPr lang="en-GB" dirty="0">
                  <a:solidFill>
                    <a:srgbClr val="212A31"/>
                  </a:solidFill>
                  <a:latin typeface="Corbel" panose="020B0503020204020204" pitchFamily="34" charset="0"/>
                </a:rPr>
                <a:t>Sand-Sugar</a:t>
              </a:r>
            </a:p>
          </p:txBody>
        </p:sp>
        <p:sp>
          <p:nvSpPr>
            <p:cNvPr id="10" name="Rettangolo 9">
              <a:extLst>
                <a:ext uri="{FF2B5EF4-FFF2-40B4-BE49-F238E27FC236}">
                  <a16:creationId xmlns:a16="http://schemas.microsoft.com/office/drawing/2014/main" id="{6FA7925E-653B-4CC9-AEB0-04C38364CD3C}"/>
                </a:ext>
              </a:extLst>
            </p:cNvPr>
            <p:cNvSpPr/>
            <p:nvPr/>
          </p:nvSpPr>
          <p:spPr>
            <a:xfrm>
              <a:off x="9309623" y="1647948"/>
              <a:ext cx="1296000" cy="18000"/>
            </a:xfrm>
            <a:prstGeom prst="rect">
              <a:avLst/>
            </a:prstGeom>
            <a:solidFill>
              <a:srgbClr val="EE8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rbel" panose="020B0503020204020204" pitchFamily="34" charset="0"/>
              </a:endParaRPr>
            </a:p>
          </p:txBody>
        </p:sp>
      </p:grpSp>
      <p:grpSp>
        <p:nvGrpSpPr>
          <p:cNvPr id="3" name="Group 2">
            <a:extLst>
              <a:ext uri="{FF2B5EF4-FFF2-40B4-BE49-F238E27FC236}">
                <a16:creationId xmlns:a16="http://schemas.microsoft.com/office/drawing/2014/main" id="{FDEE295C-7B6C-0214-8EE3-B8976A3B4845}"/>
              </a:ext>
            </a:extLst>
          </p:cNvPr>
          <p:cNvGrpSpPr/>
          <p:nvPr/>
        </p:nvGrpSpPr>
        <p:grpSpPr>
          <a:xfrm>
            <a:off x="10201219" y="4158847"/>
            <a:ext cx="1993032" cy="369332"/>
            <a:chOff x="9297010" y="4140847"/>
            <a:chExt cx="1993032" cy="369332"/>
          </a:xfrm>
        </p:grpSpPr>
        <p:sp>
          <p:nvSpPr>
            <p:cNvPr id="15" name="TextBox 14"/>
            <p:cNvSpPr txBox="1"/>
            <p:nvPr/>
          </p:nvSpPr>
          <p:spPr>
            <a:xfrm>
              <a:off x="9297010" y="4140847"/>
              <a:ext cx="1993032" cy="369332"/>
            </a:xfrm>
            <a:prstGeom prst="rect">
              <a:avLst/>
            </a:prstGeom>
            <a:noFill/>
          </p:spPr>
          <p:txBody>
            <a:bodyPr wrap="square" rtlCol="0">
              <a:spAutoFit/>
            </a:bodyPr>
            <a:lstStyle/>
            <a:p>
              <a:r>
                <a:rPr lang="en-GB" dirty="0">
                  <a:solidFill>
                    <a:srgbClr val="212A31"/>
                  </a:solidFill>
                  <a:latin typeface="Corbel" panose="020B0503020204020204" pitchFamily="34" charset="0"/>
                </a:rPr>
                <a:t>Sand-Hemihydrate</a:t>
              </a:r>
            </a:p>
          </p:txBody>
        </p:sp>
        <p:sp>
          <p:nvSpPr>
            <p:cNvPr id="12" name="Rettangolo 11">
              <a:extLst>
                <a:ext uri="{FF2B5EF4-FFF2-40B4-BE49-F238E27FC236}">
                  <a16:creationId xmlns:a16="http://schemas.microsoft.com/office/drawing/2014/main" id="{36F2D9FA-6808-4AF0-AC05-0E171F25ABE4}"/>
                </a:ext>
              </a:extLst>
            </p:cNvPr>
            <p:cNvSpPr/>
            <p:nvPr/>
          </p:nvSpPr>
          <p:spPr>
            <a:xfrm>
              <a:off x="9339526" y="4492179"/>
              <a:ext cx="1908000" cy="18000"/>
            </a:xfrm>
            <a:prstGeom prst="rect">
              <a:avLst/>
            </a:prstGeom>
            <a:solidFill>
              <a:srgbClr val="EE8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rbel" panose="020B0503020204020204" pitchFamily="34" charset="0"/>
              </a:endParaRPr>
            </a:p>
          </p:txBody>
        </p:sp>
      </p:grpSp>
      <p:grpSp>
        <p:nvGrpSpPr>
          <p:cNvPr id="5" name="Group 4">
            <a:extLst>
              <a:ext uri="{FF2B5EF4-FFF2-40B4-BE49-F238E27FC236}">
                <a16:creationId xmlns:a16="http://schemas.microsoft.com/office/drawing/2014/main" id="{8C04D75E-DDFB-4D1A-3B44-ADBAB85E3CE4}"/>
              </a:ext>
            </a:extLst>
          </p:cNvPr>
          <p:cNvGrpSpPr/>
          <p:nvPr/>
        </p:nvGrpSpPr>
        <p:grpSpPr>
          <a:xfrm>
            <a:off x="3971691" y="4149847"/>
            <a:ext cx="1993033" cy="387332"/>
            <a:chOff x="901958" y="4140847"/>
            <a:chExt cx="1993033" cy="387332"/>
          </a:xfrm>
        </p:grpSpPr>
        <p:sp>
          <p:nvSpPr>
            <p:cNvPr id="2" name="TextBox 1"/>
            <p:cNvSpPr txBox="1"/>
            <p:nvPr/>
          </p:nvSpPr>
          <p:spPr>
            <a:xfrm>
              <a:off x="901958" y="4140847"/>
              <a:ext cx="1993033" cy="369332"/>
            </a:xfrm>
            <a:prstGeom prst="rect">
              <a:avLst/>
            </a:prstGeom>
            <a:noFill/>
          </p:spPr>
          <p:txBody>
            <a:bodyPr wrap="square" rtlCol="0">
              <a:spAutoFit/>
            </a:bodyPr>
            <a:lstStyle/>
            <a:p>
              <a:pPr algn="r"/>
              <a:r>
                <a:rPr lang="en-GB" dirty="0">
                  <a:solidFill>
                    <a:srgbClr val="212A31"/>
                  </a:solidFill>
                  <a:latin typeface="Corbel" panose="020B0503020204020204" pitchFamily="34" charset="0"/>
                </a:rPr>
                <a:t>Sand-Vegetable oil</a:t>
              </a:r>
            </a:p>
          </p:txBody>
        </p:sp>
        <p:sp>
          <p:nvSpPr>
            <p:cNvPr id="17" name="Rettangolo 16">
              <a:extLst>
                <a:ext uri="{FF2B5EF4-FFF2-40B4-BE49-F238E27FC236}">
                  <a16:creationId xmlns:a16="http://schemas.microsoft.com/office/drawing/2014/main" id="{516E9E8C-27EF-4E12-AC37-0A061E0D636F}"/>
                </a:ext>
              </a:extLst>
            </p:cNvPr>
            <p:cNvSpPr/>
            <p:nvPr/>
          </p:nvSpPr>
          <p:spPr>
            <a:xfrm>
              <a:off x="943973" y="4510179"/>
              <a:ext cx="1908000" cy="18000"/>
            </a:xfrm>
            <a:prstGeom prst="rect">
              <a:avLst/>
            </a:prstGeom>
            <a:solidFill>
              <a:srgbClr val="EE8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rbel" panose="020B0503020204020204" pitchFamily="34" charset="0"/>
              </a:endParaRPr>
            </a:p>
          </p:txBody>
        </p:sp>
      </p:grpSp>
      <p:sp>
        <p:nvSpPr>
          <p:cNvPr id="18" name="Rectangle 17">
            <a:extLst>
              <a:ext uri="{FF2B5EF4-FFF2-40B4-BE49-F238E27FC236}">
                <a16:creationId xmlns:a16="http://schemas.microsoft.com/office/drawing/2014/main" id="{6EE4F18B-4D1D-FCB9-DC79-C5B8EC5CF55F}"/>
              </a:ext>
            </a:extLst>
          </p:cNvPr>
          <p:cNvSpPr/>
          <p:nvPr/>
        </p:nvSpPr>
        <p:spPr>
          <a:xfrm>
            <a:off x="-3450" y="760240"/>
            <a:ext cx="4129622" cy="5016758"/>
          </a:xfrm>
          <a:prstGeom prst="rect">
            <a:avLst/>
          </a:prstGeom>
        </p:spPr>
        <p:txBody>
          <a:bodyPr wrap="square">
            <a:spAutoFit/>
          </a:bodyPr>
          <a:lstStyle/>
          <a:p>
            <a:pPr algn="just"/>
            <a:r>
              <a:rPr lang="en-GB" sz="1600" dirty="0" smtClean="0">
                <a:latin typeface="Corbel" panose="020B0503020204020204" pitchFamily="34" charset="0"/>
              </a:rPr>
              <a:t>Starting from four potential aggregates based on quartz sand, we developed a </a:t>
            </a:r>
            <a:r>
              <a:rPr lang="en-GB" sz="1600" dirty="0">
                <a:latin typeface="Corbel" panose="020B0503020204020204" pitchFamily="34" charset="0"/>
              </a:rPr>
              <a:t>new </a:t>
            </a:r>
            <a:r>
              <a:rPr lang="en-GB" sz="1600" b="1" dirty="0" smtClean="0">
                <a:latin typeface="Corbel" panose="020B0503020204020204" pitchFamily="34" charset="0"/>
              </a:rPr>
              <a:t>Granular </a:t>
            </a:r>
            <a:r>
              <a:rPr lang="en-GB" sz="1600" b="1" dirty="0">
                <a:latin typeface="Corbel" panose="020B0503020204020204" pitchFamily="34" charset="0"/>
              </a:rPr>
              <a:t>Rock-Analogue Material (GRAM) </a:t>
            </a:r>
            <a:r>
              <a:rPr lang="en-GB" sz="1600" dirty="0" smtClean="0">
                <a:latin typeface="Corbel" panose="020B0503020204020204" pitchFamily="34" charset="0"/>
              </a:rPr>
              <a:t>composed </a:t>
            </a:r>
            <a:r>
              <a:rPr lang="en-GB" sz="1600" dirty="0">
                <a:latin typeface="Corbel" panose="020B0503020204020204" pitchFamily="34" charset="0"/>
              </a:rPr>
              <a:t>of </a:t>
            </a:r>
            <a:r>
              <a:rPr lang="en-GB" sz="1600" dirty="0" smtClean="0">
                <a:latin typeface="Corbel" panose="020B0503020204020204" pitchFamily="34" charset="0"/>
              </a:rPr>
              <a:t>quartz sand</a:t>
            </a:r>
            <a:r>
              <a:rPr lang="en-GB" sz="1600" dirty="0">
                <a:latin typeface="Corbel" panose="020B0503020204020204" pitchFamily="34" charset="0"/>
              </a:rPr>
              <a:t>,  </a:t>
            </a:r>
            <a:r>
              <a:rPr lang="en-GB" sz="1600" dirty="0" smtClean="0">
                <a:latin typeface="Corbel" panose="020B0503020204020204" pitchFamily="34" charset="0"/>
              </a:rPr>
              <a:t>hemihydrate powder (hemihydrate calcium sulphate) </a:t>
            </a:r>
            <a:r>
              <a:rPr lang="en-GB" sz="1600" dirty="0">
                <a:latin typeface="Corbel" panose="020B0503020204020204" pitchFamily="34" charset="0"/>
              </a:rPr>
              <a:t>and water, showing the following main characteristics (Massaro et al., 2021</a:t>
            </a:r>
            <a:r>
              <a:rPr lang="en-GB" sz="1600" dirty="0" smtClean="0">
                <a:latin typeface="Corbel" panose="020B0503020204020204" pitchFamily="34" charset="0"/>
              </a:rPr>
              <a:t>):</a:t>
            </a:r>
            <a:endParaRPr lang="en-GB" sz="1600" dirty="0">
              <a:latin typeface="Corbel" panose="020B0503020204020204" pitchFamily="34" charset="0"/>
            </a:endParaRPr>
          </a:p>
          <a:p>
            <a:pPr algn="just"/>
            <a:endParaRPr lang="en-GB" sz="1600" dirty="0">
              <a:latin typeface="Corbel" panose="020B0503020204020204" pitchFamily="34" charset="0"/>
            </a:endParaRPr>
          </a:p>
          <a:p>
            <a:pPr marL="285750" indent="-285750" algn="just">
              <a:buFontTx/>
              <a:buChar char="-"/>
            </a:pPr>
            <a:r>
              <a:rPr lang="en-GB" sz="1600" dirty="0">
                <a:latin typeface="Corbel" panose="020B0503020204020204" pitchFamily="34" charset="0"/>
              </a:rPr>
              <a:t>Deforms by tensile and shear </a:t>
            </a:r>
            <a:r>
              <a:rPr lang="en-GB" sz="1600" dirty="0" smtClean="0">
                <a:latin typeface="Corbel" panose="020B0503020204020204" pitchFamily="34" charset="0"/>
              </a:rPr>
              <a:t>fractures;</a:t>
            </a:r>
            <a:endParaRPr lang="en-GB" sz="1600" dirty="0">
              <a:latin typeface="Corbel" panose="020B0503020204020204" pitchFamily="34" charset="0"/>
            </a:endParaRPr>
          </a:p>
          <a:p>
            <a:pPr marL="285750" indent="-285750" algn="just">
              <a:buFontTx/>
              <a:buChar char="-"/>
            </a:pPr>
            <a:endParaRPr lang="en-GB" sz="1600" dirty="0">
              <a:latin typeface="Corbel" panose="020B0503020204020204" pitchFamily="34" charset="0"/>
            </a:endParaRPr>
          </a:p>
          <a:p>
            <a:pPr marL="285750" indent="-285750" algn="just">
              <a:buFontTx/>
              <a:buChar char="-"/>
            </a:pPr>
            <a:r>
              <a:rPr lang="en-GB" sz="1600" dirty="0">
                <a:latin typeface="Corbel" panose="020B0503020204020204" pitchFamily="34" charset="0"/>
              </a:rPr>
              <a:t>Preserves the non-linear deformation behaviour of granular </a:t>
            </a:r>
            <a:r>
              <a:rPr lang="en-GB" sz="1600" dirty="0" smtClean="0">
                <a:latin typeface="Corbel" panose="020B0503020204020204" pitchFamily="34" charset="0"/>
              </a:rPr>
              <a:t>materials;</a:t>
            </a:r>
            <a:endParaRPr lang="en-GB" sz="1600" dirty="0">
              <a:latin typeface="Corbel" panose="020B0503020204020204" pitchFamily="34" charset="0"/>
            </a:endParaRPr>
          </a:p>
          <a:p>
            <a:pPr marL="285750" indent="-285750" algn="just">
              <a:buFontTx/>
              <a:buChar char="-"/>
            </a:pPr>
            <a:endParaRPr lang="en-GB" sz="1600" dirty="0">
              <a:latin typeface="Corbel" panose="020B0503020204020204" pitchFamily="34" charset="0"/>
            </a:endParaRPr>
          </a:p>
          <a:p>
            <a:pPr marL="285750" indent="-285750" algn="just">
              <a:buFontTx/>
              <a:buChar char="-"/>
            </a:pPr>
            <a:r>
              <a:rPr lang="en-GB" sz="1600" dirty="0">
                <a:latin typeface="Corbel" panose="020B0503020204020204" pitchFamily="34" charset="0"/>
              </a:rPr>
              <a:t>Provides the required dynamic scaling for fault and fracture processes </a:t>
            </a:r>
            <a:r>
              <a:rPr lang="en-GB" sz="1600" dirty="0" smtClean="0">
                <a:latin typeface="Corbel" panose="020B0503020204020204" pitchFamily="34" charset="0"/>
              </a:rPr>
              <a:t>simulation.</a:t>
            </a:r>
            <a:endParaRPr lang="en-GB" sz="1600" dirty="0">
              <a:latin typeface="Corbel" panose="020B0503020204020204" pitchFamily="34" charset="0"/>
            </a:endParaRPr>
          </a:p>
          <a:p>
            <a:pPr algn="just"/>
            <a:endParaRPr lang="it-IT" sz="1600" dirty="0">
              <a:latin typeface="Corbel" panose="020B0503020204020204" pitchFamily="34" charset="0"/>
            </a:endParaRPr>
          </a:p>
          <a:p>
            <a:pPr algn="just"/>
            <a:endParaRPr lang="it-IT" sz="1600" dirty="0">
              <a:latin typeface="Corbel" panose="020B0503020204020204" pitchFamily="34" charset="0"/>
            </a:endParaRPr>
          </a:p>
          <a:p>
            <a:pPr algn="just"/>
            <a:r>
              <a:rPr lang="en-GB" sz="1600" dirty="0" smtClean="0">
                <a:latin typeface="Corbel" panose="020B0503020204020204" pitchFamily="34" charset="0"/>
              </a:rPr>
              <a:t>The physical and mechanical properties of the candidate aggregates were tested with a Ring-shear tester and a Uniaxial compression tester.</a:t>
            </a:r>
            <a:endParaRPr lang="it-IT" sz="1600" dirty="0">
              <a:latin typeface="Corbel" panose="020B0503020204020204" pitchFamily="34" charset="0"/>
            </a:endParaRPr>
          </a:p>
        </p:txBody>
      </p:sp>
    </p:spTree>
    <p:extLst>
      <p:ext uri="{BB962C8B-B14F-4D97-AF65-F5344CB8AC3E}">
        <p14:creationId xmlns:p14="http://schemas.microsoft.com/office/powerpoint/2010/main" val="32917946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AE766E2-8359-4467-B4EE-CCAB37B1A6E4}"/>
              </a:ext>
            </a:extLst>
          </p:cNvPr>
          <p:cNvSpPr txBox="1"/>
          <p:nvPr/>
        </p:nvSpPr>
        <p:spPr>
          <a:xfrm>
            <a:off x="2820237" y="3867537"/>
            <a:ext cx="1619624" cy="923330"/>
          </a:xfrm>
          <a:prstGeom prst="rect">
            <a:avLst/>
          </a:prstGeom>
          <a:noFill/>
        </p:spPr>
        <p:txBody>
          <a:bodyPr wrap="square" rtlCol="0">
            <a:spAutoFit/>
          </a:bodyPr>
          <a:lstStyle/>
          <a:p>
            <a:r>
              <a:rPr lang="en-GB" dirty="0">
                <a:solidFill>
                  <a:srgbClr val="191A19"/>
                </a:solidFill>
                <a:latin typeface="Corbel" panose="020B0503020204020204" pitchFamily="34" charset="0"/>
              </a:rPr>
              <a:t>Uniaxial compression test (UCT)</a:t>
            </a:r>
          </a:p>
        </p:txBody>
      </p:sp>
      <p:sp>
        <p:nvSpPr>
          <p:cNvPr id="14" name="TextBox 15">
            <a:extLst>
              <a:ext uri="{FF2B5EF4-FFF2-40B4-BE49-F238E27FC236}">
                <a16:creationId xmlns:a16="http://schemas.microsoft.com/office/drawing/2014/main" id="{94D221E7-5466-441E-8F80-397F5C046A8A}"/>
              </a:ext>
            </a:extLst>
          </p:cNvPr>
          <p:cNvSpPr txBox="1"/>
          <p:nvPr/>
        </p:nvSpPr>
        <p:spPr>
          <a:xfrm>
            <a:off x="2820237" y="1378071"/>
            <a:ext cx="1255731" cy="646331"/>
          </a:xfrm>
          <a:prstGeom prst="rect">
            <a:avLst/>
          </a:prstGeom>
          <a:noFill/>
        </p:spPr>
        <p:txBody>
          <a:bodyPr wrap="square" rtlCol="0">
            <a:spAutoFit/>
          </a:bodyPr>
          <a:lstStyle/>
          <a:p>
            <a:r>
              <a:rPr lang="en-GB" dirty="0">
                <a:solidFill>
                  <a:srgbClr val="191A19"/>
                </a:solidFill>
                <a:latin typeface="Corbel" panose="020B0503020204020204" pitchFamily="34" charset="0"/>
              </a:rPr>
              <a:t>Ring-shear test (RST)</a:t>
            </a:r>
          </a:p>
        </p:txBody>
      </p:sp>
      <p:graphicFrame>
        <p:nvGraphicFramePr>
          <p:cNvPr id="15" name="Table 14">
            <a:extLst>
              <a:ext uri="{FF2B5EF4-FFF2-40B4-BE49-F238E27FC236}">
                <a16:creationId xmlns:a16="http://schemas.microsoft.com/office/drawing/2014/main" id="{7A37F378-1370-41BA-AE0C-CD7B1D930BAD}"/>
              </a:ext>
            </a:extLst>
          </p:cNvPr>
          <p:cNvGraphicFramePr>
            <a:graphicFrameLocks noGrp="1"/>
          </p:cNvGraphicFramePr>
          <p:nvPr>
            <p:extLst>
              <p:ext uri="{D42A27DB-BD31-4B8C-83A1-F6EECF244321}">
                <p14:modId xmlns:p14="http://schemas.microsoft.com/office/powerpoint/2010/main" val="429464951"/>
              </p:ext>
            </p:extLst>
          </p:nvPr>
        </p:nvGraphicFramePr>
        <p:xfrm>
          <a:off x="4366054" y="788690"/>
          <a:ext cx="7825947" cy="4834929"/>
        </p:xfrm>
        <a:graphic>
          <a:graphicData uri="http://schemas.openxmlformats.org/drawingml/2006/table">
            <a:tbl>
              <a:tblPr firstRow="1" firstCol="1" bandRow="1">
                <a:tableStyleId>{C083E6E3-FA7D-4D7B-A595-EF9225AFEA82}</a:tableStyleId>
              </a:tblPr>
              <a:tblGrid>
                <a:gridCol w="1313914">
                  <a:extLst>
                    <a:ext uri="{9D8B030D-6E8A-4147-A177-3AD203B41FA5}">
                      <a16:colId xmlns:a16="http://schemas.microsoft.com/office/drawing/2014/main" val="3249223966"/>
                    </a:ext>
                  </a:extLst>
                </a:gridCol>
                <a:gridCol w="922072">
                  <a:extLst>
                    <a:ext uri="{9D8B030D-6E8A-4147-A177-3AD203B41FA5}">
                      <a16:colId xmlns:a16="http://schemas.microsoft.com/office/drawing/2014/main" val="3853370470"/>
                    </a:ext>
                  </a:extLst>
                </a:gridCol>
                <a:gridCol w="1117992">
                  <a:extLst>
                    <a:ext uri="{9D8B030D-6E8A-4147-A177-3AD203B41FA5}">
                      <a16:colId xmlns:a16="http://schemas.microsoft.com/office/drawing/2014/main" val="766340954"/>
                    </a:ext>
                  </a:extLst>
                </a:gridCol>
                <a:gridCol w="1226952">
                  <a:extLst>
                    <a:ext uri="{9D8B030D-6E8A-4147-A177-3AD203B41FA5}">
                      <a16:colId xmlns:a16="http://schemas.microsoft.com/office/drawing/2014/main" val="3049905682"/>
                    </a:ext>
                  </a:extLst>
                </a:gridCol>
                <a:gridCol w="1009033">
                  <a:extLst>
                    <a:ext uri="{9D8B030D-6E8A-4147-A177-3AD203B41FA5}">
                      <a16:colId xmlns:a16="http://schemas.microsoft.com/office/drawing/2014/main" val="2654202204"/>
                    </a:ext>
                  </a:extLst>
                </a:gridCol>
                <a:gridCol w="1117992">
                  <a:extLst>
                    <a:ext uri="{9D8B030D-6E8A-4147-A177-3AD203B41FA5}">
                      <a16:colId xmlns:a16="http://schemas.microsoft.com/office/drawing/2014/main" val="3874449082"/>
                    </a:ext>
                  </a:extLst>
                </a:gridCol>
                <a:gridCol w="1117992">
                  <a:extLst>
                    <a:ext uri="{9D8B030D-6E8A-4147-A177-3AD203B41FA5}">
                      <a16:colId xmlns:a16="http://schemas.microsoft.com/office/drawing/2014/main" val="4063743262"/>
                    </a:ext>
                  </a:extLst>
                </a:gridCol>
              </a:tblGrid>
              <a:tr h="519705">
                <a:tc rowSpan="2">
                  <a:txBody>
                    <a:bodyPr/>
                    <a:lstStyle/>
                    <a:p>
                      <a:pPr algn="ctr">
                        <a:lnSpc>
                          <a:spcPct val="150000"/>
                        </a:lnSpc>
                      </a:pPr>
                      <a:r>
                        <a:rPr lang="en-GB" sz="1400" dirty="0">
                          <a:effectLst/>
                          <a:latin typeface="Corbel" panose="020B0503020204020204" pitchFamily="34" charset="0"/>
                        </a:rPr>
                        <a:t>Material</a:t>
                      </a:r>
                      <a:endParaRPr lang="en-GB" sz="140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gridSpan="3">
                  <a:txBody>
                    <a:bodyPr/>
                    <a:lstStyle/>
                    <a:p>
                      <a:pPr algn="ctr">
                        <a:lnSpc>
                          <a:spcPct val="150000"/>
                        </a:lnSpc>
                      </a:pPr>
                      <a:r>
                        <a:rPr lang="en-GB" sz="1400" dirty="0">
                          <a:effectLst/>
                          <a:latin typeface="Corbel" panose="020B0503020204020204" pitchFamily="34" charset="0"/>
                        </a:rPr>
                        <a:t>Sample preparation</a:t>
                      </a:r>
                      <a:endParaRPr lang="en-GB" sz="140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hMerge="1">
                  <a:txBody>
                    <a:bodyPr/>
                    <a:lstStyle/>
                    <a:p>
                      <a:endParaRPr lang="en-GB"/>
                    </a:p>
                  </a:txBody>
                  <a:tcPr/>
                </a:tc>
                <a:tc hMerge="1">
                  <a:txBody>
                    <a:bodyPr/>
                    <a:lstStyle/>
                    <a:p>
                      <a:endParaRPr lang="en-GB"/>
                    </a:p>
                  </a:txBody>
                  <a:tcPr/>
                </a:tc>
                <a:tc>
                  <a:txBody>
                    <a:bodyPr/>
                    <a:lstStyle/>
                    <a:p>
                      <a:pPr algn="ctr">
                        <a:lnSpc>
                          <a:spcPct val="150000"/>
                        </a:lnSpc>
                      </a:pPr>
                      <a:r>
                        <a:rPr lang="en-GB" sz="1400">
                          <a:effectLst/>
                          <a:latin typeface="Corbel" panose="020B0503020204020204" pitchFamily="34" charset="0"/>
                        </a:rPr>
                        <a:t>UCT</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gridSpan="2">
                  <a:txBody>
                    <a:bodyPr/>
                    <a:lstStyle/>
                    <a:p>
                      <a:pPr algn="ctr">
                        <a:lnSpc>
                          <a:spcPct val="150000"/>
                        </a:lnSpc>
                      </a:pPr>
                      <a:r>
                        <a:rPr lang="en-GB" sz="1400">
                          <a:effectLst/>
                          <a:latin typeface="Corbel" panose="020B0503020204020204" pitchFamily="34" charset="0"/>
                        </a:rPr>
                        <a:t>Ring-shear test</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hMerge="1">
                  <a:txBody>
                    <a:bodyPr/>
                    <a:lstStyle/>
                    <a:p>
                      <a:endParaRPr lang="en-GB"/>
                    </a:p>
                  </a:txBody>
                  <a:tcPr/>
                </a:tc>
                <a:extLst>
                  <a:ext uri="{0D108BD9-81ED-4DB2-BD59-A6C34878D82A}">
                    <a16:rowId xmlns:a16="http://schemas.microsoft.com/office/drawing/2014/main" val="1171139474"/>
                  </a:ext>
                </a:extLst>
              </a:tr>
              <a:tr h="1347003">
                <a:tc vMerge="1">
                  <a:txBody>
                    <a:bodyPr/>
                    <a:lstStyle/>
                    <a:p>
                      <a:endParaRPr lang="en-GB"/>
                    </a:p>
                  </a:txBody>
                  <a:tcPr/>
                </a:tc>
                <a:tc>
                  <a:txBody>
                    <a:bodyPr/>
                    <a:lstStyle/>
                    <a:p>
                      <a:pPr algn="ctr">
                        <a:lnSpc>
                          <a:spcPct val="150000"/>
                        </a:lnSpc>
                      </a:pPr>
                      <a:r>
                        <a:rPr lang="en-GB" sz="1400" dirty="0">
                          <a:effectLst/>
                          <a:latin typeface="Corbel" panose="020B0503020204020204" pitchFamily="34" charset="0"/>
                        </a:rPr>
                        <a:t>Form aggregates</a:t>
                      </a:r>
                      <a:endParaRPr lang="en-GB" sz="140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dirty="0">
                          <a:effectLst/>
                          <a:latin typeface="Corbel" panose="020B0503020204020204" pitchFamily="34" charset="0"/>
                        </a:rPr>
                        <a:t>Handling issues</a:t>
                      </a:r>
                      <a:endParaRPr lang="en-GB" sz="140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dirty="0">
                          <a:effectLst/>
                          <a:latin typeface="Corbel" panose="020B0503020204020204" pitchFamily="34" charset="0"/>
                        </a:rPr>
                        <a:t>Sample homogeneity</a:t>
                      </a:r>
                      <a:endParaRPr lang="en-GB" sz="140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rPr>
                        <a:t>Shear and tensile fractures</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rPr>
                        <a:t>Non-linear behaviour</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dirty="0">
                          <a:effectLst/>
                          <a:latin typeface="Corbel" panose="020B0503020204020204" pitchFamily="34" charset="0"/>
                        </a:rPr>
                        <a:t>Targeted scaling</a:t>
                      </a:r>
                      <a:endParaRPr lang="en-GB" sz="140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404062880"/>
                  </a:ext>
                </a:extLst>
              </a:tr>
              <a:tr h="655634">
                <a:tc>
                  <a:txBody>
                    <a:bodyPr/>
                    <a:lstStyle/>
                    <a:p>
                      <a:pPr algn="ctr">
                        <a:lnSpc>
                          <a:spcPct val="150000"/>
                        </a:lnSpc>
                      </a:pPr>
                      <a:r>
                        <a:rPr lang="en-GB" sz="1400" dirty="0">
                          <a:effectLst/>
                          <a:latin typeface="Corbel" panose="020B0503020204020204" pitchFamily="34" charset="0"/>
                        </a:rPr>
                        <a:t>Sand - Gelatine</a:t>
                      </a:r>
                      <a:endParaRPr lang="en-GB" sz="140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dirty="0">
                          <a:effectLst/>
                          <a:latin typeface="Corbel" panose="020B0503020204020204" pitchFamily="34" charset="0"/>
                          <a:sym typeface="Wingdings" panose="05000000000000000000" pitchFamily="2" charset="2"/>
                        </a:rPr>
                        <a:t></a:t>
                      </a:r>
                      <a:endParaRPr lang="en-GB" sz="140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dirty="0">
                          <a:effectLst/>
                          <a:latin typeface="Corbel" panose="020B0503020204020204" pitchFamily="34" charset="0"/>
                          <a:sym typeface="Wingdings" panose="05000000000000000000" pitchFamily="2" charset="2"/>
                        </a:rPr>
                        <a:t></a:t>
                      </a:r>
                      <a:endParaRPr lang="en-GB" sz="140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dirty="0">
                          <a:effectLst/>
                          <a:latin typeface="Corbel" panose="020B0503020204020204" pitchFamily="34" charset="0"/>
                        </a:rPr>
                        <a:t> </a:t>
                      </a:r>
                      <a:endParaRPr lang="en-GB" sz="140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rPr>
                        <a:t> </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pPr>
                      <a:endParaRPr lang="en-GB" sz="1400">
                        <a:effectLst/>
                        <a:latin typeface="Corbel" panose="020B050302020402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dirty="0">
                          <a:effectLst/>
                          <a:latin typeface="Corbel" panose="020B0503020204020204" pitchFamily="34" charset="0"/>
                        </a:rPr>
                        <a:t> </a:t>
                      </a:r>
                      <a:endParaRPr lang="en-GB" sz="140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2529598170"/>
                  </a:ext>
                </a:extLst>
              </a:tr>
              <a:tr h="655634">
                <a:tc>
                  <a:txBody>
                    <a:bodyPr/>
                    <a:lstStyle/>
                    <a:p>
                      <a:pPr algn="ctr">
                        <a:lnSpc>
                          <a:spcPct val="150000"/>
                        </a:lnSpc>
                      </a:pPr>
                      <a:r>
                        <a:rPr lang="en-GB" sz="1400">
                          <a:effectLst/>
                          <a:latin typeface="Corbel" panose="020B0503020204020204" pitchFamily="34" charset="0"/>
                        </a:rPr>
                        <a:t>Sand - Sugar</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sym typeface="Wingdings" panose="05000000000000000000" pitchFamily="2" charset="2"/>
                        </a:rPr>
                        <a:t></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sym typeface="Wingdings" panose="05000000000000000000" pitchFamily="2" charset="2"/>
                        </a:rPr>
                        <a:t></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sym typeface="Wingdings" panose="05000000000000000000" pitchFamily="2" charset="2"/>
                        </a:rPr>
                        <a:t></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rPr>
                        <a:t> </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pPr>
                      <a:endParaRPr lang="en-GB" sz="1400">
                        <a:effectLst/>
                        <a:latin typeface="Corbel" panose="020B050302020402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rPr>
                        <a:t> </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3978660566"/>
                  </a:ext>
                </a:extLst>
              </a:tr>
              <a:tr h="655634">
                <a:tc>
                  <a:txBody>
                    <a:bodyPr/>
                    <a:lstStyle/>
                    <a:p>
                      <a:pPr algn="ctr">
                        <a:lnSpc>
                          <a:spcPct val="150000"/>
                        </a:lnSpc>
                      </a:pPr>
                      <a:r>
                        <a:rPr lang="en-GB" sz="1400">
                          <a:effectLst/>
                          <a:latin typeface="Corbel" panose="020B0503020204020204" pitchFamily="34" charset="0"/>
                        </a:rPr>
                        <a:t>Sand - Veg. Oil</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sym typeface="Wingdings" panose="05000000000000000000" pitchFamily="2" charset="2"/>
                        </a:rPr>
                        <a:t></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sym typeface="Wingdings" panose="05000000000000000000" pitchFamily="2" charset="2"/>
                        </a:rPr>
                        <a:t></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sym typeface="Wingdings" panose="05000000000000000000" pitchFamily="2" charset="2"/>
                        </a:rPr>
                        <a:t></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sym typeface="Wingdings" panose="05000000000000000000" pitchFamily="2" charset="2"/>
                        </a:rPr>
                        <a:t></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sym typeface="Wingdings" panose="05000000000000000000" pitchFamily="2" charset="2"/>
                        </a:rPr>
                        <a:t></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sym typeface="Wingdings" panose="05000000000000000000" pitchFamily="2" charset="2"/>
                        </a:rPr>
                        <a:t></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4177073918"/>
                  </a:ext>
                </a:extLst>
              </a:tr>
              <a:tr h="1001319">
                <a:tc>
                  <a:txBody>
                    <a:bodyPr/>
                    <a:lstStyle/>
                    <a:p>
                      <a:pPr algn="ctr">
                        <a:lnSpc>
                          <a:spcPct val="150000"/>
                        </a:lnSpc>
                      </a:pPr>
                      <a:r>
                        <a:rPr lang="en-GB" sz="1400" dirty="0">
                          <a:effectLst/>
                          <a:latin typeface="Corbel" panose="020B0503020204020204" pitchFamily="34" charset="0"/>
                        </a:rPr>
                        <a:t>Sand -</a:t>
                      </a:r>
                    </a:p>
                    <a:p>
                      <a:pPr algn="ctr">
                        <a:lnSpc>
                          <a:spcPct val="150000"/>
                        </a:lnSpc>
                      </a:pPr>
                      <a:r>
                        <a:rPr lang="en-GB" sz="1400" dirty="0">
                          <a:effectLst/>
                          <a:latin typeface="Corbel" panose="020B0503020204020204" pitchFamily="34" charset="0"/>
                        </a:rPr>
                        <a:t>Hemihydrate</a:t>
                      </a:r>
                      <a:endParaRPr lang="en-GB" sz="140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dirty="0">
                          <a:effectLst/>
                          <a:latin typeface="Corbel" panose="020B0503020204020204" pitchFamily="34" charset="0"/>
                          <a:sym typeface="Wingdings" panose="05000000000000000000" pitchFamily="2" charset="2"/>
                        </a:rPr>
                        <a:t></a:t>
                      </a:r>
                      <a:endParaRPr lang="en-GB" sz="140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sym typeface="Wingdings" panose="05000000000000000000" pitchFamily="2" charset="2"/>
                        </a:rPr>
                        <a:t></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sym typeface="Wingdings" panose="05000000000000000000" pitchFamily="2" charset="2"/>
                        </a:rPr>
                        <a:t></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sym typeface="Wingdings" panose="05000000000000000000" pitchFamily="2" charset="2"/>
                        </a:rPr>
                        <a:t></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a:effectLst/>
                          <a:latin typeface="Corbel" panose="020B0503020204020204" pitchFamily="34" charset="0"/>
                          <a:sym typeface="Wingdings" panose="05000000000000000000" pitchFamily="2" charset="2"/>
                        </a:rPr>
                        <a:t></a:t>
                      </a:r>
                      <a:endParaRPr lang="en-GB" sz="140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50000"/>
                        </a:lnSpc>
                      </a:pPr>
                      <a:r>
                        <a:rPr lang="en-GB" sz="1400" dirty="0">
                          <a:effectLst/>
                          <a:latin typeface="Corbel" panose="020B0503020204020204" pitchFamily="34" charset="0"/>
                          <a:sym typeface="Wingdings" panose="05000000000000000000" pitchFamily="2" charset="2"/>
                        </a:rPr>
                        <a:t></a:t>
                      </a:r>
                      <a:endParaRPr lang="en-GB" sz="140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3922777607"/>
                  </a:ext>
                </a:extLst>
              </a:tr>
            </a:tbl>
          </a:graphicData>
        </a:graphic>
      </p:graphicFrame>
      <p:sp>
        <p:nvSpPr>
          <p:cNvPr id="16" name="Rectangle 15">
            <a:extLst>
              <a:ext uri="{FF2B5EF4-FFF2-40B4-BE49-F238E27FC236}">
                <a16:creationId xmlns:a16="http://schemas.microsoft.com/office/drawing/2014/main" id="{34A60B42-F9ED-430B-99DA-E8DD4AD78883}"/>
              </a:ext>
            </a:extLst>
          </p:cNvPr>
          <p:cNvSpPr/>
          <p:nvPr/>
        </p:nvSpPr>
        <p:spPr>
          <a:xfrm>
            <a:off x="0" y="6291614"/>
            <a:ext cx="4003589" cy="430887"/>
          </a:xfrm>
          <a:prstGeom prst="rect">
            <a:avLst/>
          </a:prstGeom>
        </p:spPr>
        <p:txBody>
          <a:bodyPr wrap="square">
            <a:spAutoFit/>
          </a:bodyPr>
          <a:lstStyle/>
          <a:p>
            <a:pPr algn="just"/>
            <a:r>
              <a:rPr lang="en-GB" sz="1100" i="1" dirty="0">
                <a:latin typeface="Corbel" panose="020B0503020204020204" pitchFamily="34" charset="0"/>
              </a:rPr>
              <a:t>Fig. </a:t>
            </a:r>
            <a:r>
              <a:rPr lang="en-GB" sz="1100" i="1" dirty="0" smtClean="0">
                <a:latin typeface="Corbel" panose="020B0503020204020204" pitchFamily="34" charset="0"/>
              </a:rPr>
              <a:t>4. </a:t>
            </a:r>
            <a:r>
              <a:rPr lang="en-GB" sz="1100" i="1" dirty="0">
                <a:latin typeface="Corbel" panose="020B0503020204020204" pitchFamily="34" charset="0"/>
              </a:rPr>
              <a:t>Mechanical testers used: a) Ring-Shear tester (Schulze, 1994), b) Uniaxial Compression tester.</a:t>
            </a:r>
          </a:p>
        </p:txBody>
      </p:sp>
      <p:pic>
        <p:nvPicPr>
          <p:cNvPr id="18" name="Immagine 17">
            <a:extLst>
              <a:ext uri="{FF2B5EF4-FFF2-40B4-BE49-F238E27FC236}">
                <a16:creationId xmlns:a16="http://schemas.microsoft.com/office/drawing/2014/main" id="{D605B2FD-0599-4EBE-9230-A98A962EF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54" y="183726"/>
            <a:ext cx="2602452" cy="5882029"/>
          </a:xfrm>
          <a:prstGeom prst="rect">
            <a:avLst/>
          </a:prstGeom>
        </p:spPr>
      </p:pic>
      <p:sp>
        <p:nvSpPr>
          <p:cNvPr id="7" name="Rectangle 6">
            <a:extLst>
              <a:ext uri="{FF2B5EF4-FFF2-40B4-BE49-F238E27FC236}">
                <a16:creationId xmlns:a16="http://schemas.microsoft.com/office/drawing/2014/main" id="{34A60B42-F9ED-430B-99DA-E8DD4AD78883}"/>
              </a:ext>
            </a:extLst>
          </p:cNvPr>
          <p:cNvSpPr/>
          <p:nvPr/>
        </p:nvSpPr>
        <p:spPr>
          <a:xfrm>
            <a:off x="4275438" y="6451818"/>
            <a:ext cx="4003589" cy="261610"/>
          </a:xfrm>
          <a:prstGeom prst="rect">
            <a:avLst/>
          </a:prstGeom>
        </p:spPr>
        <p:txBody>
          <a:bodyPr wrap="square">
            <a:spAutoFit/>
          </a:bodyPr>
          <a:lstStyle/>
          <a:p>
            <a:pPr algn="just"/>
            <a:r>
              <a:rPr lang="en-GB" sz="1100" i="1" dirty="0" smtClean="0">
                <a:latin typeface="Corbel" panose="020B0503020204020204" pitchFamily="34" charset="0"/>
              </a:rPr>
              <a:t>Table 2. Requirements </a:t>
            </a:r>
            <a:r>
              <a:rPr lang="en-GB" sz="1100" i="1" dirty="0">
                <a:latin typeface="Corbel" panose="020B0503020204020204" pitchFamily="34" charset="0"/>
              </a:rPr>
              <a:t>checklist of the tested </a:t>
            </a:r>
            <a:r>
              <a:rPr lang="en-GB" sz="1100" i="1" dirty="0" smtClean="0">
                <a:latin typeface="Corbel" panose="020B0503020204020204" pitchFamily="34" charset="0"/>
              </a:rPr>
              <a:t>materials.</a:t>
            </a:r>
            <a:endParaRPr lang="en-GB" sz="1100" i="1" dirty="0">
              <a:latin typeface="Corbel" panose="020B0503020204020204" pitchFamily="34" charset="0"/>
            </a:endParaRPr>
          </a:p>
        </p:txBody>
      </p:sp>
    </p:spTree>
    <p:extLst>
      <p:ext uri="{BB962C8B-B14F-4D97-AF65-F5344CB8AC3E}">
        <p14:creationId xmlns:p14="http://schemas.microsoft.com/office/powerpoint/2010/main" val="916429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AE766E2-8359-4467-B4EE-CCAB37B1A6E4}"/>
              </a:ext>
            </a:extLst>
          </p:cNvPr>
          <p:cNvSpPr txBox="1"/>
          <p:nvPr/>
        </p:nvSpPr>
        <p:spPr>
          <a:xfrm>
            <a:off x="151528" y="281781"/>
            <a:ext cx="4159215" cy="461665"/>
          </a:xfrm>
          <a:prstGeom prst="rect">
            <a:avLst/>
          </a:prstGeom>
          <a:noFill/>
        </p:spPr>
        <p:txBody>
          <a:bodyPr wrap="square" rtlCol="0">
            <a:spAutoFit/>
          </a:bodyPr>
          <a:lstStyle/>
          <a:p>
            <a:r>
              <a:rPr lang="en-GB" sz="2400" dirty="0">
                <a:solidFill>
                  <a:srgbClr val="191A19"/>
                </a:solidFill>
                <a:latin typeface="Corbel" panose="020B0503020204020204" pitchFamily="34" charset="0"/>
              </a:rPr>
              <a:t>Uniaxial compression test</a:t>
            </a:r>
          </a:p>
        </p:txBody>
      </p:sp>
      <p:sp>
        <p:nvSpPr>
          <p:cNvPr id="16" name="Rectangle 15">
            <a:extLst>
              <a:ext uri="{FF2B5EF4-FFF2-40B4-BE49-F238E27FC236}">
                <a16:creationId xmlns:a16="http://schemas.microsoft.com/office/drawing/2014/main" id="{34A60B42-F9ED-430B-99DA-E8DD4AD78883}"/>
              </a:ext>
            </a:extLst>
          </p:cNvPr>
          <p:cNvSpPr/>
          <p:nvPr/>
        </p:nvSpPr>
        <p:spPr>
          <a:xfrm>
            <a:off x="0" y="6470836"/>
            <a:ext cx="11804418" cy="261610"/>
          </a:xfrm>
          <a:prstGeom prst="rect">
            <a:avLst/>
          </a:prstGeom>
        </p:spPr>
        <p:txBody>
          <a:bodyPr wrap="square">
            <a:spAutoFit/>
          </a:bodyPr>
          <a:lstStyle/>
          <a:p>
            <a:r>
              <a:rPr lang="en-GB" sz="1100" i="1" dirty="0">
                <a:latin typeface="Corbel" panose="020B0503020204020204" pitchFamily="34" charset="0"/>
              </a:rPr>
              <a:t>Fig. 5</a:t>
            </a:r>
            <a:r>
              <a:rPr lang="en-GB" sz="1100" i="1" dirty="0" smtClean="0">
                <a:latin typeface="Corbel" panose="020B0503020204020204" pitchFamily="34" charset="0"/>
              </a:rPr>
              <a:t>. a) sand-hemihydrate </a:t>
            </a:r>
            <a:r>
              <a:rPr lang="en-GB" sz="1100" i="1" dirty="0">
                <a:latin typeface="Corbel" panose="020B0503020204020204" pitchFamily="34" charset="0"/>
              </a:rPr>
              <a:t>UCT </a:t>
            </a:r>
            <a:r>
              <a:rPr lang="en-GB" sz="1100" i="1" dirty="0" smtClean="0">
                <a:latin typeface="Corbel" panose="020B0503020204020204" pitchFamily="34" charset="0"/>
              </a:rPr>
              <a:t>samples and a) UCT results (Massaro et al., in prep).</a:t>
            </a:r>
            <a:endParaRPr lang="en-GB" sz="1100" i="1" dirty="0">
              <a:latin typeface="Corbel" panose="020B0503020204020204" pitchFamily="34" charset="0"/>
            </a:endParaRPr>
          </a:p>
        </p:txBody>
      </p:sp>
      <p:sp>
        <p:nvSpPr>
          <p:cNvPr id="6" name="Rettangolo 5">
            <a:extLst>
              <a:ext uri="{FF2B5EF4-FFF2-40B4-BE49-F238E27FC236}">
                <a16:creationId xmlns:a16="http://schemas.microsoft.com/office/drawing/2014/main" id="{26FB9C66-225F-4214-8B97-1715CFEE0AF1}"/>
              </a:ext>
            </a:extLst>
          </p:cNvPr>
          <p:cNvSpPr/>
          <p:nvPr/>
        </p:nvSpPr>
        <p:spPr>
          <a:xfrm>
            <a:off x="184094" y="718867"/>
            <a:ext cx="3312000" cy="18000"/>
          </a:xfrm>
          <a:prstGeom prst="rect">
            <a:avLst/>
          </a:prstGeom>
          <a:solidFill>
            <a:srgbClr val="EE8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rbel" panose="020B0503020204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1967" y="281781"/>
            <a:ext cx="3487378" cy="297871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1967" y="3374131"/>
            <a:ext cx="3532305" cy="297871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596" y="3374131"/>
            <a:ext cx="3459839" cy="297871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9411" y="281781"/>
            <a:ext cx="3478024" cy="2978716"/>
          </a:xfrm>
          <a:prstGeom prst="rect">
            <a:avLst/>
          </a:prstGeom>
        </p:spPr>
      </p:pic>
      <p:pic>
        <p:nvPicPr>
          <p:cNvPr id="14" name="Picture 5">
            <a:extLst>
              <a:ext uri="{FF2B5EF4-FFF2-40B4-BE49-F238E27FC236}">
                <a16:creationId xmlns:a16="http://schemas.microsoft.com/office/drawing/2014/main" id="{B118C995-B97C-4A68-BF1C-3E4627211C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9949" y="2929150"/>
            <a:ext cx="1617218" cy="3020043"/>
          </a:xfrm>
          <a:prstGeom prst="rect">
            <a:avLst/>
          </a:prstGeom>
        </p:spPr>
      </p:pic>
      <p:sp>
        <p:nvSpPr>
          <p:cNvPr id="18" name="Rectangle 17">
            <a:extLst>
              <a:ext uri="{FF2B5EF4-FFF2-40B4-BE49-F238E27FC236}">
                <a16:creationId xmlns:a16="http://schemas.microsoft.com/office/drawing/2014/main" id="{6EE4F18B-4D1D-FCB9-DC79-C5B8EC5CF55F}"/>
              </a:ext>
            </a:extLst>
          </p:cNvPr>
          <p:cNvSpPr/>
          <p:nvPr/>
        </p:nvSpPr>
        <p:spPr>
          <a:xfrm>
            <a:off x="151528" y="1368953"/>
            <a:ext cx="3780580" cy="830997"/>
          </a:xfrm>
          <a:prstGeom prst="rect">
            <a:avLst/>
          </a:prstGeom>
        </p:spPr>
        <p:txBody>
          <a:bodyPr wrap="square">
            <a:spAutoFit/>
          </a:bodyPr>
          <a:lstStyle/>
          <a:p>
            <a:pPr algn="just"/>
            <a:r>
              <a:rPr lang="en-GB" sz="1600" dirty="0" smtClean="0">
                <a:latin typeface="Corbel" panose="020B0503020204020204" pitchFamily="34" charset="0"/>
              </a:rPr>
              <a:t>GRAM was tested in different mixing ratios, varying the percentage in weight of hemihydrate powder from 1% to 4%.</a:t>
            </a:r>
            <a:endParaRPr lang="it-IT" sz="1600" dirty="0">
              <a:latin typeface="Corbel" panose="020B0503020204020204" pitchFamily="34" charset="0"/>
            </a:endParaRPr>
          </a:p>
        </p:txBody>
      </p:sp>
      <p:grpSp>
        <p:nvGrpSpPr>
          <p:cNvPr id="3" name="Group 2"/>
          <p:cNvGrpSpPr/>
          <p:nvPr/>
        </p:nvGrpSpPr>
        <p:grpSpPr>
          <a:xfrm>
            <a:off x="299809" y="2929151"/>
            <a:ext cx="1848905" cy="3020043"/>
            <a:chOff x="299809" y="2929151"/>
            <a:chExt cx="1848905" cy="3020043"/>
          </a:xfrm>
        </p:grpSpPr>
        <p:pic>
          <p:nvPicPr>
            <p:cNvPr id="11" name="Picture 3">
              <a:extLst>
                <a:ext uri="{FF2B5EF4-FFF2-40B4-BE49-F238E27FC236}">
                  <a16:creationId xmlns:a16="http://schemas.microsoft.com/office/drawing/2014/main" id="{C6864D68-6DFF-41FC-9979-90B8425287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809" y="2929151"/>
              <a:ext cx="1848905" cy="3020043"/>
            </a:xfrm>
            <a:prstGeom prst="rect">
              <a:avLst/>
            </a:prstGeom>
          </p:spPr>
        </p:pic>
        <p:sp>
          <p:nvSpPr>
            <p:cNvPr id="19" name="Rectangle 18">
              <a:extLst>
                <a:ext uri="{FF2B5EF4-FFF2-40B4-BE49-F238E27FC236}">
                  <a16:creationId xmlns:a16="http://schemas.microsoft.com/office/drawing/2014/main" id="{0356CC84-DE39-46B9-8928-40C3BA94D15F}"/>
                </a:ext>
              </a:extLst>
            </p:cNvPr>
            <p:cNvSpPr/>
            <p:nvPr/>
          </p:nvSpPr>
          <p:spPr>
            <a:xfrm>
              <a:off x="299809" y="5677589"/>
              <a:ext cx="262550" cy="27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Corbel" panose="020B0503020204020204" pitchFamily="34" charset="0"/>
                </a:rPr>
                <a:t>a</a:t>
              </a:r>
              <a:endParaRPr lang="en-GB" dirty="0">
                <a:solidFill>
                  <a:schemeClr val="tx1"/>
                </a:solidFill>
                <a:latin typeface="Corbel" panose="020B0503020204020204" pitchFamily="34" charset="0"/>
              </a:endParaRPr>
            </a:p>
          </p:txBody>
        </p:sp>
      </p:grpSp>
      <p:sp>
        <p:nvSpPr>
          <p:cNvPr id="20" name="Rectangle 19">
            <a:extLst>
              <a:ext uri="{FF2B5EF4-FFF2-40B4-BE49-F238E27FC236}">
                <a16:creationId xmlns:a16="http://schemas.microsoft.com/office/drawing/2014/main" id="{0356CC84-DE39-46B9-8928-40C3BA94D15F}"/>
              </a:ext>
            </a:extLst>
          </p:cNvPr>
          <p:cNvSpPr/>
          <p:nvPr/>
        </p:nvSpPr>
        <p:spPr>
          <a:xfrm>
            <a:off x="4759739" y="6140238"/>
            <a:ext cx="262550" cy="27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latin typeface="Corbel" panose="020B0503020204020204" pitchFamily="34" charset="0"/>
              </a:rPr>
              <a:t>b</a:t>
            </a:r>
            <a:endParaRPr lang="en-GB" dirty="0">
              <a:solidFill>
                <a:schemeClr val="tx1"/>
              </a:solidFill>
              <a:latin typeface="Corbel" panose="020B0503020204020204" pitchFamily="34" charset="0"/>
            </a:endParaRPr>
          </a:p>
        </p:txBody>
      </p:sp>
    </p:spTree>
    <p:extLst>
      <p:ext uri="{BB962C8B-B14F-4D97-AF65-F5344CB8AC3E}">
        <p14:creationId xmlns:p14="http://schemas.microsoft.com/office/powerpoint/2010/main" val="36154130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4A60B42-F9ED-430B-99DA-E8DD4AD78883}"/>
              </a:ext>
            </a:extLst>
          </p:cNvPr>
          <p:cNvSpPr/>
          <p:nvPr/>
        </p:nvSpPr>
        <p:spPr>
          <a:xfrm>
            <a:off x="0" y="6445414"/>
            <a:ext cx="12192000" cy="261610"/>
          </a:xfrm>
          <a:prstGeom prst="rect">
            <a:avLst/>
          </a:prstGeom>
        </p:spPr>
        <p:txBody>
          <a:bodyPr wrap="square">
            <a:spAutoFit/>
          </a:bodyPr>
          <a:lstStyle/>
          <a:p>
            <a:pPr algn="just"/>
            <a:r>
              <a:rPr lang="en-GB" sz="1100" i="1" dirty="0" smtClean="0">
                <a:latin typeface="Corbel" panose="020B0503020204020204" pitchFamily="34" charset="0"/>
              </a:rPr>
              <a:t>Fig. 6. a</a:t>
            </a:r>
            <a:r>
              <a:rPr lang="en-GB" sz="1100" i="1" dirty="0">
                <a:latin typeface="Corbel" panose="020B0503020204020204" pitchFamily="34" charset="0"/>
              </a:rPr>
              <a:t>) ring-shear </a:t>
            </a:r>
            <a:r>
              <a:rPr lang="en-GB" sz="1100" i="1" dirty="0" smtClean="0">
                <a:latin typeface="Corbel" panose="020B0503020204020204" pitchFamily="34" charset="0"/>
              </a:rPr>
              <a:t>test results and </a:t>
            </a:r>
            <a:r>
              <a:rPr lang="en-GB" sz="1100" i="1" dirty="0">
                <a:latin typeface="Corbel" panose="020B0503020204020204" pitchFamily="34" charset="0"/>
              </a:rPr>
              <a:t>b) </a:t>
            </a:r>
            <a:r>
              <a:rPr lang="en-GB" sz="1100" i="1" dirty="0" smtClean="0">
                <a:latin typeface="Corbel" panose="020B0503020204020204" pitchFamily="34" charset="0"/>
              </a:rPr>
              <a:t>Mohr </a:t>
            </a:r>
            <a:r>
              <a:rPr lang="en-GB" sz="1100" i="1" dirty="0">
                <a:latin typeface="Corbel" panose="020B0503020204020204" pitchFamily="34" charset="0"/>
              </a:rPr>
              <a:t>diagram </a:t>
            </a:r>
            <a:r>
              <a:rPr lang="en-GB" sz="1100" i="1" dirty="0" smtClean="0">
                <a:latin typeface="Corbel" panose="020B0503020204020204" pitchFamily="34" charset="0"/>
              </a:rPr>
              <a:t>for GRAM at 2% compared with quartz sand and send-vegetable oil samples (Massaro </a:t>
            </a:r>
            <a:r>
              <a:rPr lang="en-GB" sz="1100" i="1" dirty="0">
                <a:latin typeface="Corbel" panose="020B0503020204020204" pitchFamily="34" charset="0"/>
              </a:rPr>
              <a:t>et al., 2021</a:t>
            </a:r>
            <a:r>
              <a:rPr lang="en-GB" sz="1100" i="1" dirty="0" smtClean="0">
                <a:latin typeface="Corbel" panose="020B0503020204020204" pitchFamily="34" charset="0"/>
              </a:rPr>
              <a:t>). c</a:t>
            </a:r>
            <a:r>
              <a:rPr lang="en-GB" sz="1100" i="1" dirty="0">
                <a:latin typeface="Corbel" panose="020B0503020204020204" pitchFamily="34" charset="0"/>
              </a:rPr>
              <a:t>) model resolution of the tested materials.</a:t>
            </a:r>
          </a:p>
        </p:txBody>
      </p:sp>
      <mc:AlternateContent xmlns:mc="http://schemas.openxmlformats.org/markup-compatibility/2006" xmlns:a14="http://schemas.microsoft.com/office/drawing/2010/main">
        <mc:Choice Requires="a14">
          <p:sp>
            <p:nvSpPr>
              <p:cNvPr id="15" name="CasellaDiTesto 8">
                <a:extLst>
                  <a:ext uri="{FF2B5EF4-FFF2-40B4-BE49-F238E27FC236}">
                    <a16:creationId xmlns:a16="http://schemas.microsoft.com/office/drawing/2014/main" id="{28248692-64D7-4B6B-9A47-627C78ABCEB2}"/>
                  </a:ext>
                </a:extLst>
              </p:cNvPr>
              <p:cNvSpPr txBox="1"/>
              <p:nvPr/>
            </p:nvSpPr>
            <p:spPr>
              <a:xfrm>
                <a:off x="4554572" y="2230424"/>
                <a:ext cx="4516887" cy="1115434"/>
              </a:xfrm>
              <a:prstGeom prst="rect">
                <a:avLst/>
              </a:prstGeom>
              <a:noFill/>
            </p:spPr>
            <p:txBody>
              <a:bodyPr wrap="square">
                <a:spAutoFit/>
              </a:bodyPr>
              <a:lstStyle/>
              <a:p>
                <a:pPr algn="ctr"/>
                <a:r>
                  <a:rPr lang="it-IT" dirty="0">
                    <a:latin typeface="Corbel" panose="020B0503020204020204" pitchFamily="34" charset="0"/>
                  </a:rPr>
                  <a:t>Dynamic Scaling </a:t>
                </a:r>
                <a:r>
                  <a:rPr lang="en-GB" dirty="0">
                    <a:latin typeface="Corbel" panose="020B0503020204020204" pitchFamily="34" charset="0"/>
                  </a:rPr>
                  <a:t>calculation</a:t>
                </a:r>
              </a:p>
              <a:p>
                <a:endParaRPr lang="it-IT" i="1" dirty="0">
                  <a:latin typeface="Corbel" panose="020B0503020204020204" pitchFamily="34" charset="0"/>
                </a:endParaRPr>
              </a:p>
              <a:p>
                <a:pPr/>
                <a14:m>
                  <m:oMathPara xmlns:m="http://schemas.openxmlformats.org/officeDocument/2006/math">
                    <m:oMathParaPr>
                      <m:jc m:val="centerGroup"/>
                    </m:oMathParaPr>
                    <m:oMath xmlns:m="http://schemas.openxmlformats.org/officeDocument/2006/math">
                      <m:f>
                        <m:fPr>
                          <m:ctrlPr>
                            <a:rPr lang="it-IT" sz="1400" i="1" smtClean="0">
                              <a:latin typeface="Cambria Math" panose="02040503050406030204" pitchFamily="18" charset="0"/>
                            </a:rPr>
                          </m:ctrlPr>
                        </m:fPr>
                        <m:num>
                          <m:r>
                            <m:rPr>
                              <m:sty m:val="p"/>
                            </m:rPr>
                            <a:rPr lang="it-IT" sz="1400" b="0" i="0" smtClean="0">
                              <a:latin typeface="Cambria Math" panose="02040503050406030204" pitchFamily="18" charset="0"/>
                            </a:rPr>
                            <m:t>Length</m:t>
                          </m:r>
                          <m:r>
                            <a:rPr lang="it-IT" sz="1400" b="0" i="0" smtClean="0">
                              <a:latin typeface="Cambria Math" panose="02040503050406030204" pitchFamily="18" charset="0"/>
                            </a:rPr>
                            <m:t> </m:t>
                          </m:r>
                          <m:r>
                            <m:rPr>
                              <m:sty m:val="p"/>
                            </m:rPr>
                            <a:rPr lang="it-IT" sz="1400" b="0" i="0" smtClean="0">
                              <a:latin typeface="Cambria Math" panose="02040503050406030204" pitchFamily="18" charset="0"/>
                            </a:rPr>
                            <m:t>model</m:t>
                          </m:r>
                        </m:num>
                        <m:den>
                          <m:r>
                            <m:rPr>
                              <m:sty m:val="p"/>
                            </m:rPr>
                            <a:rPr lang="it-IT" sz="1400" b="0" i="0" smtClean="0">
                              <a:latin typeface="Cambria Math" panose="02040503050406030204" pitchFamily="18" charset="0"/>
                            </a:rPr>
                            <m:t>Length</m:t>
                          </m:r>
                          <m:r>
                            <a:rPr lang="it-IT" sz="1400" b="0" i="0" smtClean="0">
                              <a:latin typeface="Cambria Math" panose="02040503050406030204" pitchFamily="18" charset="0"/>
                            </a:rPr>
                            <m:t> </m:t>
                          </m:r>
                          <m:r>
                            <m:rPr>
                              <m:sty m:val="p"/>
                            </m:rPr>
                            <a:rPr lang="it-IT" sz="1400" b="0" i="0" smtClean="0">
                              <a:latin typeface="Cambria Math" panose="02040503050406030204" pitchFamily="18" charset="0"/>
                            </a:rPr>
                            <m:t>prototype</m:t>
                          </m:r>
                        </m:den>
                      </m:f>
                      <m:r>
                        <a:rPr lang="it-IT" sz="1400" b="0" i="1" smtClean="0">
                          <a:latin typeface="Cambria Math" panose="02040503050406030204" pitchFamily="18" charset="0"/>
                        </a:rPr>
                        <m:t>       </m:t>
                      </m:r>
                      <m:f>
                        <m:fPr>
                          <m:ctrlPr>
                            <a:rPr lang="it-IT" sz="1400" i="1" smtClean="0">
                              <a:latin typeface="Cambria Math" panose="02040503050406030204" pitchFamily="18" charset="0"/>
                            </a:rPr>
                          </m:ctrlPr>
                        </m:fPr>
                        <m:num>
                          <m:sSub>
                            <m:sSubPr>
                              <m:ctrlPr>
                                <a:rPr lang="it-IT" sz="1400" i="1">
                                  <a:latin typeface="Cambria Math" panose="02040503050406030204" pitchFamily="18" charset="0"/>
                                </a:rPr>
                              </m:ctrlPr>
                            </m:sSubPr>
                            <m:e>
                              <m:r>
                                <a:rPr lang="it-IT" sz="1400" i="1">
                                  <a:latin typeface="Cambria Math" panose="02040503050406030204" pitchFamily="18" charset="0"/>
                                </a:rPr>
                                <m:t>𝐿</m:t>
                              </m:r>
                            </m:e>
                            <m:sub>
                              <m:r>
                                <a:rPr lang="it-IT" sz="1400" i="1">
                                  <a:latin typeface="Cambria Math" panose="02040503050406030204" pitchFamily="18" charset="0"/>
                                </a:rPr>
                                <m:t>𝑚</m:t>
                              </m:r>
                            </m:sub>
                          </m:sSub>
                        </m:num>
                        <m:den>
                          <m:sSub>
                            <m:sSubPr>
                              <m:ctrlPr>
                                <a:rPr lang="it-IT" sz="1400" i="1">
                                  <a:latin typeface="Cambria Math" panose="02040503050406030204" pitchFamily="18" charset="0"/>
                                </a:rPr>
                              </m:ctrlPr>
                            </m:sSubPr>
                            <m:e>
                              <m:r>
                                <a:rPr lang="it-IT" sz="1400" i="1">
                                  <a:latin typeface="Cambria Math" panose="02040503050406030204" pitchFamily="18" charset="0"/>
                                </a:rPr>
                                <m:t>𝐿</m:t>
                              </m:r>
                            </m:e>
                            <m:sub>
                              <m:r>
                                <a:rPr lang="it-IT" sz="1400" b="0" i="1" smtClean="0">
                                  <a:latin typeface="Cambria Math" panose="02040503050406030204" pitchFamily="18" charset="0"/>
                                </a:rPr>
                                <m:t>𝑝</m:t>
                              </m:r>
                            </m:sub>
                          </m:sSub>
                        </m:den>
                      </m:f>
                      <m:r>
                        <a:rPr lang="it-IT" sz="1400" i="1">
                          <a:latin typeface="Cambria Math" panose="02040503050406030204" pitchFamily="18" charset="0"/>
                        </a:rPr>
                        <m:t>=</m:t>
                      </m:r>
                      <m:f>
                        <m:fPr>
                          <m:ctrlPr>
                            <a:rPr lang="it-IT" sz="1400" i="1">
                              <a:latin typeface="Cambria Math" panose="02040503050406030204" pitchFamily="18" charset="0"/>
                            </a:rPr>
                          </m:ctrlPr>
                        </m:fPr>
                        <m:num>
                          <m:sSub>
                            <m:sSubPr>
                              <m:ctrlPr>
                                <a:rPr lang="it-IT" sz="1400" i="1">
                                  <a:latin typeface="Cambria Math" panose="02040503050406030204" pitchFamily="18" charset="0"/>
                                </a:rPr>
                              </m:ctrlPr>
                            </m:sSubPr>
                            <m:e>
                              <m:r>
                                <a:rPr lang="it-IT" sz="1400" i="1">
                                  <a:latin typeface="Cambria Math" panose="02040503050406030204" pitchFamily="18" charset="0"/>
                                </a:rPr>
                                <m:t>𝐶</m:t>
                              </m:r>
                            </m:e>
                            <m:sub>
                              <m:r>
                                <a:rPr lang="it-IT" sz="1400" i="1">
                                  <a:latin typeface="Cambria Math" panose="02040503050406030204" pitchFamily="18" charset="0"/>
                                </a:rPr>
                                <m:t>𝑚</m:t>
                              </m:r>
                            </m:sub>
                          </m:sSub>
                        </m:num>
                        <m:den>
                          <m:sSub>
                            <m:sSubPr>
                              <m:ctrlPr>
                                <a:rPr lang="it-IT" sz="1400" i="1">
                                  <a:latin typeface="Cambria Math" panose="02040503050406030204" pitchFamily="18" charset="0"/>
                                </a:rPr>
                              </m:ctrlPr>
                            </m:sSubPr>
                            <m:e>
                              <m:r>
                                <a:rPr lang="it-IT" sz="1400" i="1">
                                  <a:latin typeface="Cambria Math" panose="02040503050406030204" pitchFamily="18" charset="0"/>
                                </a:rPr>
                                <m:t>𝐶</m:t>
                              </m:r>
                            </m:e>
                            <m:sub>
                              <m:r>
                                <a:rPr lang="it-IT" sz="1400" b="0" i="1" smtClean="0">
                                  <a:latin typeface="Cambria Math" panose="02040503050406030204" pitchFamily="18" charset="0"/>
                                </a:rPr>
                                <m:t>𝑝</m:t>
                              </m:r>
                            </m:sub>
                          </m:sSub>
                        </m:den>
                      </m:f>
                      <m:r>
                        <a:rPr lang="it-IT" sz="1400" i="1">
                          <a:latin typeface="Cambria Math" panose="02040503050406030204" pitchFamily="18" charset="0"/>
                        </a:rPr>
                        <m:t>∙</m:t>
                      </m:r>
                      <m:f>
                        <m:fPr>
                          <m:ctrlPr>
                            <a:rPr lang="it-IT" sz="1400" i="1">
                              <a:latin typeface="Cambria Math" panose="02040503050406030204" pitchFamily="18" charset="0"/>
                            </a:rPr>
                          </m:ctrlPr>
                        </m:fPr>
                        <m:num>
                          <m:sSub>
                            <m:sSubPr>
                              <m:ctrlPr>
                                <a:rPr lang="it-IT" sz="1400" i="1" smtClean="0">
                                  <a:latin typeface="Cambria Math" panose="02040503050406030204" pitchFamily="18" charset="0"/>
                                </a:rPr>
                              </m:ctrlPr>
                            </m:sSubPr>
                            <m:e>
                              <m:r>
                                <a:rPr lang="it-IT" sz="1400" i="1">
                                  <a:latin typeface="Cambria Math" panose="02040503050406030204" pitchFamily="18" charset="0"/>
                                </a:rPr>
                                <m:t>𝜌</m:t>
                              </m:r>
                            </m:e>
                            <m:sub>
                              <m:r>
                                <a:rPr lang="it-IT" sz="1400" b="0" i="1" smtClean="0">
                                  <a:latin typeface="Cambria Math" panose="02040503050406030204" pitchFamily="18" charset="0"/>
                                </a:rPr>
                                <m:t>𝑝</m:t>
                              </m:r>
                            </m:sub>
                          </m:sSub>
                        </m:num>
                        <m:den>
                          <m:sSub>
                            <m:sSubPr>
                              <m:ctrlPr>
                                <a:rPr lang="it-IT" sz="1400" i="1">
                                  <a:latin typeface="Cambria Math" panose="02040503050406030204" pitchFamily="18" charset="0"/>
                                </a:rPr>
                              </m:ctrlPr>
                            </m:sSubPr>
                            <m:e>
                              <m:r>
                                <a:rPr lang="it-IT" sz="1400" i="1">
                                  <a:latin typeface="Cambria Math" panose="02040503050406030204" pitchFamily="18" charset="0"/>
                                </a:rPr>
                                <m:t>𝜌</m:t>
                              </m:r>
                            </m:e>
                            <m:sub>
                              <m:r>
                                <a:rPr lang="it-IT" sz="1400" i="1">
                                  <a:latin typeface="Cambria Math" panose="02040503050406030204" pitchFamily="18" charset="0"/>
                                </a:rPr>
                                <m:t>𝑚</m:t>
                              </m:r>
                            </m:sub>
                          </m:sSub>
                        </m:den>
                      </m:f>
                    </m:oMath>
                  </m:oMathPara>
                </a14:m>
                <a:endParaRPr lang="it-IT" i="1" dirty="0">
                  <a:latin typeface="Corbel" panose="020B0503020204020204" pitchFamily="34" charset="0"/>
                </a:endParaRPr>
              </a:p>
            </p:txBody>
          </p:sp>
        </mc:Choice>
        <mc:Fallback xmlns="">
          <p:sp>
            <p:nvSpPr>
              <p:cNvPr id="15" name="CasellaDiTesto 8">
                <a:extLst>
                  <a:ext uri="{FF2B5EF4-FFF2-40B4-BE49-F238E27FC236}">
                    <a16:creationId xmlns:a16="http://schemas.microsoft.com/office/drawing/2014/main" id="{28248692-64D7-4B6B-9A47-627C78ABCEB2}"/>
                  </a:ext>
                </a:extLst>
              </p:cNvPr>
              <p:cNvSpPr txBox="1">
                <a:spLocks noRot="1" noChangeAspect="1" noMove="1" noResize="1" noEditPoints="1" noAdjustHandles="1" noChangeArrowheads="1" noChangeShapeType="1" noTextEdit="1"/>
              </p:cNvSpPr>
              <p:nvPr/>
            </p:nvSpPr>
            <p:spPr>
              <a:xfrm>
                <a:off x="4554572" y="2230424"/>
                <a:ext cx="4516887" cy="1115434"/>
              </a:xfrm>
              <a:prstGeom prst="rect">
                <a:avLst/>
              </a:prstGeom>
              <a:blipFill>
                <a:blip r:embed="rId3"/>
                <a:stretch>
                  <a:fillRect t="-3279"/>
                </a:stretch>
              </a:blipFill>
            </p:spPr>
            <p:txBody>
              <a:bodyPr/>
              <a:lstStyle/>
              <a:p>
                <a:r>
                  <a:rPr lang="en-GB">
                    <a:noFill/>
                  </a:rPr>
                  <a:t> </a:t>
                </a:r>
              </a:p>
            </p:txBody>
          </p:sp>
        </mc:Fallback>
      </mc:AlternateContent>
      <p:grpSp>
        <p:nvGrpSpPr>
          <p:cNvPr id="17" name="Group 16"/>
          <p:cNvGrpSpPr/>
          <p:nvPr/>
        </p:nvGrpSpPr>
        <p:grpSpPr>
          <a:xfrm>
            <a:off x="506314" y="297763"/>
            <a:ext cx="2153133" cy="461665"/>
            <a:chOff x="151528" y="281781"/>
            <a:chExt cx="2153133" cy="461665"/>
          </a:xfrm>
        </p:grpSpPr>
        <p:sp>
          <p:nvSpPr>
            <p:cNvPr id="19" name="TextBox 12">
              <a:extLst>
                <a:ext uri="{FF2B5EF4-FFF2-40B4-BE49-F238E27FC236}">
                  <a16:creationId xmlns:a16="http://schemas.microsoft.com/office/drawing/2014/main" id="{3A026C6F-AADF-4BD0-9E4A-F61C57D3784B}"/>
                </a:ext>
              </a:extLst>
            </p:cNvPr>
            <p:cNvSpPr txBox="1"/>
            <p:nvPr/>
          </p:nvSpPr>
          <p:spPr>
            <a:xfrm>
              <a:off x="151528" y="281781"/>
              <a:ext cx="2153133" cy="461665"/>
            </a:xfrm>
            <a:prstGeom prst="rect">
              <a:avLst/>
            </a:prstGeom>
            <a:noFill/>
          </p:spPr>
          <p:txBody>
            <a:bodyPr wrap="square" rtlCol="0">
              <a:spAutoFit/>
            </a:bodyPr>
            <a:lstStyle/>
            <a:p>
              <a:r>
                <a:rPr lang="en-GB" sz="2400" dirty="0">
                  <a:solidFill>
                    <a:srgbClr val="191A19"/>
                  </a:solidFill>
                  <a:latin typeface="Corbel" panose="020B0503020204020204" pitchFamily="34" charset="0"/>
                </a:rPr>
                <a:t>Ring-shear test</a:t>
              </a:r>
            </a:p>
          </p:txBody>
        </p:sp>
        <p:sp>
          <p:nvSpPr>
            <p:cNvPr id="20" name="Rettangolo 9">
              <a:extLst>
                <a:ext uri="{FF2B5EF4-FFF2-40B4-BE49-F238E27FC236}">
                  <a16:creationId xmlns:a16="http://schemas.microsoft.com/office/drawing/2014/main" id="{5A42445F-8261-44DE-99CB-32C114D44F75}"/>
                </a:ext>
              </a:extLst>
            </p:cNvPr>
            <p:cNvSpPr/>
            <p:nvPr/>
          </p:nvSpPr>
          <p:spPr>
            <a:xfrm>
              <a:off x="184094" y="718867"/>
              <a:ext cx="2088000" cy="18000"/>
            </a:xfrm>
            <a:prstGeom prst="rect">
              <a:avLst/>
            </a:prstGeom>
            <a:solidFill>
              <a:srgbClr val="EE8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rbel" panose="020B0503020204020204" pitchFamily="34" charset="0"/>
              </a:endParaRPr>
            </a:p>
          </p:txBody>
        </p:sp>
      </p:grpSp>
      <p:grpSp>
        <p:nvGrpSpPr>
          <p:cNvPr id="21" name="Gruppo 6">
            <a:extLst>
              <a:ext uri="{FF2B5EF4-FFF2-40B4-BE49-F238E27FC236}">
                <a16:creationId xmlns:a16="http://schemas.microsoft.com/office/drawing/2014/main" id="{F52942C6-100B-4B1B-9B55-B5322B78529F}"/>
              </a:ext>
            </a:extLst>
          </p:cNvPr>
          <p:cNvGrpSpPr/>
          <p:nvPr/>
        </p:nvGrpSpPr>
        <p:grpSpPr>
          <a:xfrm>
            <a:off x="8646537" y="470459"/>
            <a:ext cx="3317755" cy="5622906"/>
            <a:chOff x="8646537" y="470459"/>
            <a:chExt cx="3317755" cy="5622906"/>
          </a:xfrm>
        </p:grpSpPr>
        <p:pic>
          <p:nvPicPr>
            <p:cNvPr id="22" name="Immagine 5">
              <a:extLst>
                <a:ext uri="{FF2B5EF4-FFF2-40B4-BE49-F238E27FC236}">
                  <a16:creationId xmlns:a16="http://schemas.microsoft.com/office/drawing/2014/main" id="{BA2B01AE-6A93-4C24-8C60-43A62C3110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6537" y="561234"/>
              <a:ext cx="3317755" cy="5532131"/>
            </a:xfrm>
            <a:prstGeom prst="rect">
              <a:avLst/>
            </a:prstGeom>
          </p:spPr>
        </p:pic>
        <p:sp>
          <p:nvSpPr>
            <p:cNvPr id="23" name="CasellaDiTesto 30">
              <a:extLst>
                <a:ext uri="{FF2B5EF4-FFF2-40B4-BE49-F238E27FC236}">
                  <a16:creationId xmlns:a16="http://schemas.microsoft.com/office/drawing/2014/main" id="{A54123A4-FA81-4EB7-B56C-DF57AEF21E3A}"/>
                </a:ext>
              </a:extLst>
            </p:cNvPr>
            <p:cNvSpPr txBox="1"/>
            <p:nvPr/>
          </p:nvSpPr>
          <p:spPr>
            <a:xfrm>
              <a:off x="8968079" y="470459"/>
              <a:ext cx="2286001" cy="369332"/>
            </a:xfrm>
            <a:prstGeom prst="rect">
              <a:avLst/>
            </a:prstGeom>
            <a:noFill/>
          </p:spPr>
          <p:txBody>
            <a:bodyPr wrap="square">
              <a:spAutoFit/>
            </a:bodyPr>
            <a:lstStyle/>
            <a:p>
              <a:pPr algn="ctr"/>
              <a:r>
                <a:rPr lang="en-GB" dirty="0">
                  <a:latin typeface="Corbel" panose="020B0503020204020204" pitchFamily="34" charset="0"/>
                </a:rPr>
                <a:t>Model Resolution</a:t>
              </a:r>
            </a:p>
          </p:txBody>
        </p:sp>
        <p:sp>
          <p:nvSpPr>
            <p:cNvPr id="24" name="CasellaDiTesto 1">
              <a:extLst>
                <a:ext uri="{FF2B5EF4-FFF2-40B4-BE49-F238E27FC236}">
                  <a16:creationId xmlns:a16="http://schemas.microsoft.com/office/drawing/2014/main" id="{4B9820B5-6011-4EFF-AF20-283978F059F8}"/>
                </a:ext>
              </a:extLst>
            </p:cNvPr>
            <p:cNvSpPr txBox="1"/>
            <p:nvPr/>
          </p:nvSpPr>
          <p:spPr>
            <a:xfrm>
              <a:off x="8968079" y="5814807"/>
              <a:ext cx="120149" cy="253916"/>
            </a:xfrm>
            <a:prstGeom prst="rect">
              <a:avLst/>
            </a:prstGeom>
            <a:noFill/>
          </p:spPr>
          <p:txBody>
            <a:bodyPr wrap="square" rtlCol="0">
              <a:spAutoFit/>
            </a:bodyPr>
            <a:lstStyle/>
            <a:p>
              <a:r>
                <a:rPr lang="en-GB" sz="1050" dirty="0">
                  <a:latin typeface="Corbel" panose="020B0503020204020204" pitchFamily="34" charset="0"/>
                </a:rPr>
                <a:t>c</a:t>
              </a:r>
              <a:endParaRPr lang="en-GB" dirty="0">
                <a:latin typeface="Corbel" panose="020B0503020204020204" pitchFamily="34" charset="0"/>
              </a:endParaRPr>
            </a:p>
          </p:txBody>
        </p:sp>
      </p:grpSp>
      <p:grpSp>
        <p:nvGrpSpPr>
          <p:cNvPr id="25" name="Gruppo 3">
            <a:extLst>
              <a:ext uri="{FF2B5EF4-FFF2-40B4-BE49-F238E27FC236}">
                <a16:creationId xmlns:a16="http://schemas.microsoft.com/office/drawing/2014/main" id="{C4E7520A-AAED-4737-80AE-1ECBBD938C57}"/>
              </a:ext>
            </a:extLst>
          </p:cNvPr>
          <p:cNvGrpSpPr/>
          <p:nvPr/>
        </p:nvGrpSpPr>
        <p:grpSpPr>
          <a:xfrm>
            <a:off x="227708" y="3862114"/>
            <a:ext cx="4094957" cy="2448036"/>
            <a:chOff x="3401057" y="2195365"/>
            <a:chExt cx="5620496" cy="3622289"/>
          </a:xfrm>
        </p:grpSpPr>
        <p:pic>
          <p:nvPicPr>
            <p:cNvPr id="26" name="Immagine 18">
              <a:extLst>
                <a:ext uri="{FF2B5EF4-FFF2-40B4-BE49-F238E27FC236}">
                  <a16:creationId xmlns:a16="http://schemas.microsoft.com/office/drawing/2014/main" id="{E93F7AC2-0626-4418-A886-64D929FC8E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057" y="2195365"/>
              <a:ext cx="5620496" cy="3506666"/>
            </a:xfrm>
            <a:prstGeom prst="rect">
              <a:avLst/>
            </a:prstGeom>
          </p:spPr>
        </p:pic>
        <p:sp>
          <p:nvSpPr>
            <p:cNvPr id="27" name="CasellaDiTesto 12">
              <a:extLst>
                <a:ext uri="{FF2B5EF4-FFF2-40B4-BE49-F238E27FC236}">
                  <a16:creationId xmlns:a16="http://schemas.microsoft.com/office/drawing/2014/main" id="{3AF6286A-6E5A-4B49-AD9B-BB1B32A7CB5B}"/>
                </a:ext>
              </a:extLst>
            </p:cNvPr>
            <p:cNvSpPr txBox="1"/>
            <p:nvPr/>
          </p:nvSpPr>
          <p:spPr>
            <a:xfrm>
              <a:off x="3425317" y="5441942"/>
              <a:ext cx="120149" cy="375712"/>
            </a:xfrm>
            <a:prstGeom prst="rect">
              <a:avLst/>
            </a:prstGeom>
            <a:noFill/>
          </p:spPr>
          <p:txBody>
            <a:bodyPr wrap="square" rtlCol="0">
              <a:spAutoFit/>
            </a:bodyPr>
            <a:lstStyle/>
            <a:p>
              <a:r>
                <a:rPr lang="en-GB" sz="1050" dirty="0">
                  <a:latin typeface="Corbel" panose="020B0503020204020204" pitchFamily="34" charset="0"/>
                </a:rPr>
                <a:t>b</a:t>
              </a:r>
              <a:endParaRPr lang="en-GB" dirty="0">
                <a:latin typeface="Corbel" panose="020B0503020204020204" pitchFamily="34" charset="0"/>
              </a:endParaRPr>
            </a:p>
          </p:txBody>
        </p:sp>
      </p:grpSp>
      <p:sp>
        <p:nvSpPr>
          <p:cNvPr id="28" name="CasellaDiTesto 8">
            <a:extLst>
              <a:ext uri="{FF2B5EF4-FFF2-40B4-BE49-F238E27FC236}">
                <a16:creationId xmlns:a16="http://schemas.microsoft.com/office/drawing/2014/main" id="{BFE8AE8A-C1FA-EB25-4E42-788C16F21946}"/>
              </a:ext>
            </a:extLst>
          </p:cNvPr>
          <p:cNvSpPr txBox="1"/>
          <p:nvPr/>
        </p:nvSpPr>
        <p:spPr>
          <a:xfrm>
            <a:off x="4347297" y="3939347"/>
            <a:ext cx="4931435" cy="646331"/>
          </a:xfrm>
          <a:prstGeom prst="rect">
            <a:avLst/>
          </a:prstGeom>
          <a:noFill/>
        </p:spPr>
        <p:txBody>
          <a:bodyPr wrap="square">
            <a:spAutoFit/>
          </a:bodyPr>
          <a:lstStyle/>
          <a:p>
            <a:pPr algn="ctr"/>
            <a:r>
              <a:rPr lang="en-GB" dirty="0" smtClean="0">
                <a:latin typeface="Corbel" panose="020B0503020204020204" pitchFamily="34" charset="0"/>
              </a:rPr>
              <a:t>GRAM model resolution</a:t>
            </a:r>
            <a:endParaRPr lang="en-GB" dirty="0">
              <a:latin typeface="Corbel" panose="020B0503020204020204" pitchFamily="34" charset="0"/>
            </a:endParaRPr>
          </a:p>
          <a:p>
            <a:pPr algn="ctr"/>
            <a:r>
              <a:rPr lang="en-GB" dirty="0">
                <a:latin typeface="Corbel" panose="020B0503020204020204" pitchFamily="34" charset="0"/>
              </a:rPr>
              <a:t>1 cm in the model = 10.65 m in nature</a:t>
            </a:r>
            <a:endParaRPr lang="it-IT" i="1" dirty="0">
              <a:latin typeface="Corbel" panose="020B0503020204020204" pitchFamily="34" charset="0"/>
            </a:endParaRPr>
          </a:p>
        </p:txBody>
      </p:sp>
      <p:grpSp>
        <p:nvGrpSpPr>
          <p:cNvPr id="2" name="Group 1"/>
          <p:cNvGrpSpPr/>
          <p:nvPr/>
        </p:nvGrpSpPr>
        <p:grpSpPr>
          <a:xfrm>
            <a:off x="227707" y="869942"/>
            <a:ext cx="4094957" cy="2969378"/>
            <a:chOff x="227707" y="869942"/>
            <a:chExt cx="4094957" cy="2969378"/>
          </a:xfrm>
        </p:grpSpPr>
        <p:grpSp>
          <p:nvGrpSpPr>
            <p:cNvPr id="29" name="Gruppo 4">
              <a:extLst>
                <a:ext uri="{FF2B5EF4-FFF2-40B4-BE49-F238E27FC236}">
                  <a16:creationId xmlns:a16="http://schemas.microsoft.com/office/drawing/2014/main" id="{F3D9CA15-CD93-4546-9E76-F94CCA34B989}"/>
                </a:ext>
              </a:extLst>
            </p:cNvPr>
            <p:cNvGrpSpPr/>
            <p:nvPr/>
          </p:nvGrpSpPr>
          <p:grpSpPr>
            <a:xfrm>
              <a:off x="227707" y="869942"/>
              <a:ext cx="4094957" cy="2969378"/>
              <a:chOff x="6096000" y="1526538"/>
              <a:chExt cx="5774198" cy="3856341"/>
            </a:xfrm>
          </p:grpSpPr>
          <p:grpSp>
            <p:nvGrpSpPr>
              <p:cNvPr id="30" name="Gruppo 1">
                <a:extLst>
                  <a:ext uri="{FF2B5EF4-FFF2-40B4-BE49-F238E27FC236}">
                    <a16:creationId xmlns:a16="http://schemas.microsoft.com/office/drawing/2014/main" id="{16843B0A-836A-4BD0-A298-A5892AA80F52}"/>
                  </a:ext>
                </a:extLst>
              </p:cNvPr>
              <p:cNvGrpSpPr/>
              <p:nvPr/>
            </p:nvGrpSpPr>
            <p:grpSpPr>
              <a:xfrm>
                <a:off x="6096000" y="1526538"/>
                <a:ext cx="5774198" cy="3817249"/>
                <a:chOff x="3476787" y="1571979"/>
                <a:chExt cx="5774198" cy="3817249"/>
              </a:xfrm>
            </p:grpSpPr>
            <p:pic>
              <p:nvPicPr>
                <p:cNvPr id="32" name="Picture 31">
                  <a:extLst>
                    <a:ext uri="{FF2B5EF4-FFF2-40B4-BE49-F238E27FC236}">
                      <a16:creationId xmlns:a16="http://schemas.microsoft.com/office/drawing/2014/main" id="{011EA98A-5659-43E4-A656-F8635CB42A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6787" y="1810939"/>
                  <a:ext cx="5774198" cy="3578289"/>
                </a:xfrm>
                <a:prstGeom prst="rect">
                  <a:avLst/>
                </a:prstGeom>
              </p:spPr>
            </p:pic>
            <p:sp>
              <p:nvSpPr>
                <p:cNvPr id="33" name="CasellaDiTesto 17">
                  <a:extLst>
                    <a:ext uri="{FF2B5EF4-FFF2-40B4-BE49-F238E27FC236}">
                      <a16:creationId xmlns:a16="http://schemas.microsoft.com/office/drawing/2014/main" id="{5A1D10BA-2ECE-45A8-B34B-9FE29BB9D9BA}"/>
                    </a:ext>
                  </a:extLst>
                </p:cNvPr>
                <p:cNvSpPr txBox="1"/>
                <p:nvPr/>
              </p:nvSpPr>
              <p:spPr>
                <a:xfrm>
                  <a:off x="4500365" y="1571979"/>
                  <a:ext cx="3727041" cy="359739"/>
                </a:xfrm>
                <a:prstGeom prst="rect">
                  <a:avLst/>
                </a:prstGeom>
                <a:noFill/>
              </p:spPr>
              <p:txBody>
                <a:bodyPr wrap="square">
                  <a:spAutoFit/>
                </a:bodyPr>
                <a:lstStyle/>
                <a:p>
                  <a:pPr algn="ctr"/>
                  <a:r>
                    <a:rPr lang="en-GB" sz="1200" dirty="0">
                      <a:latin typeface="Corbel" panose="020B0503020204020204" pitchFamily="34" charset="0"/>
                    </a:rPr>
                    <a:t>Non-linear behaviour</a:t>
                  </a:r>
                </a:p>
              </p:txBody>
            </p:sp>
          </p:grpSp>
          <p:sp>
            <p:nvSpPr>
              <p:cNvPr id="31" name="CasellaDiTesto 2">
                <a:extLst>
                  <a:ext uri="{FF2B5EF4-FFF2-40B4-BE49-F238E27FC236}">
                    <a16:creationId xmlns:a16="http://schemas.microsoft.com/office/drawing/2014/main" id="{73594A25-522D-4CB4-AF00-5062014F9D3B}"/>
                  </a:ext>
                </a:extLst>
              </p:cNvPr>
              <p:cNvSpPr txBox="1"/>
              <p:nvPr/>
            </p:nvSpPr>
            <p:spPr>
              <a:xfrm>
                <a:off x="6244982" y="5063111"/>
                <a:ext cx="110565" cy="319768"/>
              </a:xfrm>
              <a:prstGeom prst="rect">
                <a:avLst/>
              </a:prstGeom>
              <a:noFill/>
            </p:spPr>
            <p:txBody>
              <a:bodyPr wrap="square" rtlCol="0">
                <a:spAutoFit/>
              </a:bodyPr>
              <a:lstStyle/>
              <a:p>
                <a:r>
                  <a:rPr lang="en-GB" sz="1000" dirty="0">
                    <a:latin typeface="Corbel" panose="020B0503020204020204" pitchFamily="34" charset="0"/>
                  </a:rPr>
                  <a:t>d</a:t>
                </a:r>
                <a:endParaRPr lang="en-GB" dirty="0">
                  <a:latin typeface="Corbel" panose="020B0503020204020204" pitchFamily="34" charset="0"/>
                </a:endParaRPr>
              </a:p>
            </p:txBody>
          </p:sp>
        </p:grpSp>
        <p:sp>
          <p:nvSpPr>
            <p:cNvPr id="34" name="CasellaDiTesto 12">
              <a:extLst>
                <a:ext uri="{FF2B5EF4-FFF2-40B4-BE49-F238E27FC236}">
                  <a16:creationId xmlns:a16="http://schemas.microsoft.com/office/drawing/2014/main" id="{86EFDA72-E164-E4B6-D507-0D12E1E6DBAE}"/>
                </a:ext>
              </a:extLst>
            </p:cNvPr>
            <p:cNvSpPr txBox="1"/>
            <p:nvPr/>
          </p:nvSpPr>
          <p:spPr>
            <a:xfrm>
              <a:off x="274392" y="3571261"/>
              <a:ext cx="196350" cy="253916"/>
            </a:xfrm>
            <a:prstGeom prst="rect">
              <a:avLst/>
            </a:prstGeom>
            <a:solidFill>
              <a:schemeClr val="bg1"/>
            </a:solidFill>
          </p:spPr>
          <p:txBody>
            <a:bodyPr wrap="square" rtlCol="0">
              <a:spAutoFit/>
            </a:bodyPr>
            <a:lstStyle/>
            <a:p>
              <a:r>
                <a:rPr lang="en-GB" sz="1050" dirty="0">
                  <a:latin typeface="Corbel" panose="020B0503020204020204" pitchFamily="34" charset="0"/>
                </a:rPr>
                <a:t>a</a:t>
              </a:r>
              <a:endParaRPr lang="en-GB" dirty="0">
                <a:latin typeface="Corbel" panose="020B0503020204020204" pitchFamily="34" charset="0"/>
              </a:endParaRPr>
            </a:p>
          </p:txBody>
        </p:sp>
      </p:grpSp>
    </p:spTree>
    <p:extLst>
      <p:ext uri="{BB962C8B-B14F-4D97-AF65-F5344CB8AC3E}">
        <p14:creationId xmlns:p14="http://schemas.microsoft.com/office/powerpoint/2010/main" val="3294205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5D6CF8-B0CF-4334-B858-C2BBE2703777}"/>
              </a:ext>
            </a:extLst>
          </p:cNvPr>
          <p:cNvGrpSpPr/>
          <p:nvPr/>
        </p:nvGrpSpPr>
        <p:grpSpPr>
          <a:xfrm>
            <a:off x="116308" y="435250"/>
            <a:ext cx="4984547" cy="6245133"/>
            <a:chOff x="3186821" y="-677252"/>
            <a:chExt cx="4984547" cy="6245133"/>
          </a:xfrm>
        </p:grpSpPr>
        <p:pic>
          <p:nvPicPr>
            <p:cNvPr id="22" name="Picture 21" descr="Map&#10;&#10;Description automatically generated with low confidence">
              <a:extLst>
                <a:ext uri="{FF2B5EF4-FFF2-40B4-BE49-F238E27FC236}">
                  <a16:creationId xmlns:a16="http://schemas.microsoft.com/office/drawing/2014/main" id="{F2D913FF-F9AA-44A5-93F3-49685EA3030D}"/>
                </a:ext>
              </a:extLst>
            </p:cNvPr>
            <p:cNvPicPr>
              <a:picLocks noChangeAspect="1"/>
            </p:cNvPicPr>
            <p:nvPr/>
          </p:nvPicPr>
          <p:blipFill rotWithShape="1">
            <a:blip r:embed="rId2">
              <a:extLst>
                <a:ext uri="{28A0092B-C50C-407E-A947-70E740481C1C}">
                  <a14:useLocalDpi xmlns:a14="http://schemas.microsoft.com/office/drawing/2010/main" val="0"/>
                </a:ext>
              </a:extLst>
            </a:blip>
            <a:srcRect t="26928"/>
            <a:stretch/>
          </p:blipFill>
          <p:spPr>
            <a:xfrm>
              <a:off x="3191963" y="-677252"/>
              <a:ext cx="4979405" cy="6241344"/>
            </a:xfrm>
            <a:prstGeom prst="rect">
              <a:avLst/>
            </a:prstGeom>
          </p:spPr>
        </p:pic>
        <p:sp>
          <p:nvSpPr>
            <p:cNvPr id="7" name="Rectangle 6">
              <a:extLst>
                <a:ext uri="{FF2B5EF4-FFF2-40B4-BE49-F238E27FC236}">
                  <a16:creationId xmlns:a16="http://schemas.microsoft.com/office/drawing/2014/main" id="{0356CC84-DE39-46B9-8928-40C3BA94D15F}"/>
                </a:ext>
              </a:extLst>
            </p:cNvPr>
            <p:cNvSpPr/>
            <p:nvPr/>
          </p:nvSpPr>
          <p:spPr>
            <a:xfrm>
              <a:off x="3186821" y="5296277"/>
              <a:ext cx="262550" cy="27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latin typeface="Corbel" panose="020B0503020204020204" pitchFamily="34" charset="0"/>
                </a:rPr>
                <a:t>a</a:t>
              </a:r>
              <a:endParaRPr lang="en-GB" dirty="0">
                <a:solidFill>
                  <a:schemeClr val="tx1"/>
                </a:solidFill>
                <a:latin typeface="Corbel" panose="020B0503020204020204" pitchFamily="34" charset="0"/>
              </a:endParaRPr>
            </a:p>
          </p:txBody>
        </p:sp>
      </p:grpSp>
      <p:sp>
        <p:nvSpPr>
          <p:cNvPr id="15" name="TextBox 6">
            <a:extLst>
              <a:ext uri="{FF2B5EF4-FFF2-40B4-BE49-F238E27FC236}">
                <a16:creationId xmlns:a16="http://schemas.microsoft.com/office/drawing/2014/main" id="{4F38B171-396D-4B92-A7AA-A72467B9CC68}"/>
              </a:ext>
            </a:extLst>
          </p:cNvPr>
          <p:cNvSpPr txBox="1"/>
          <p:nvPr/>
        </p:nvSpPr>
        <p:spPr>
          <a:xfrm>
            <a:off x="-19879" y="0"/>
            <a:ext cx="7167767" cy="400110"/>
          </a:xfrm>
          <a:prstGeom prst="rect">
            <a:avLst/>
          </a:prstGeom>
          <a:noFill/>
        </p:spPr>
        <p:txBody>
          <a:bodyPr wrap="square" rtlCol="0">
            <a:spAutoFit/>
          </a:bodyPr>
          <a:lstStyle/>
          <a:p>
            <a:r>
              <a:rPr lang="en-GB" sz="2000" b="1" dirty="0">
                <a:solidFill>
                  <a:schemeClr val="bg1"/>
                </a:solidFill>
                <a:latin typeface="Corbel" panose="020B0503020204020204" pitchFamily="34" charset="0"/>
              </a:rPr>
              <a:t>Experiment set-up</a:t>
            </a:r>
          </a:p>
        </p:txBody>
      </p:sp>
      <p:sp>
        <p:nvSpPr>
          <p:cNvPr id="17" name="Rectangle 16"/>
          <p:cNvSpPr/>
          <p:nvPr/>
        </p:nvSpPr>
        <p:spPr>
          <a:xfrm>
            <a:off x="5527589" y="923783"/>
            <a:ext cx="6120714" cy="3693319"/>
          </a:xfrm>
          <a:prstGeom prst="rect">
            <a:avLst/>
          </a:prstGeom>
        </p:spPr>
        <p:txBody>
          <a:bodyPr wrap="square">
            <a:spAutoFit/>
          </a:bodyPr>
          <a:lstStyle/>
          <a:p>
            <a:pPr algn="just"/>
            <a:r>
              <a:rPr lang="en-GB" dirty="0">
                <a:latin typeface="Corbel" panose="020B0503020204020204" pitchFamily="34" charset="0"/>
              </a:rPr>
              <a:t>We performed </a:t>
            </a:r>
            <a:r>
              <a:rPr lang="en-GB" b="1" dirty="0">
                <a:latin typeface="Corbel" panose="020B0503020204020204" pitchFamily="34" charset="0"/>
              </a:rPr>
              <a:t>strike-slip experiments </a:t>
            </a:r>
            <a:r>
              <a:rPr lang="en-GB" dirty="0" smtClean="0">
                <a:latin typeface="Corbel" panose="020B0503020204020204" pitchFamily="34" charset="0"/>
              </a:rPr>
              <a:t>with GRAM at 2% wt of hemihydrate.</a:t>
            </a:r>
          </a:p>
          <a:p>
            <a:pPr algn="just"/>
            <a:endParaRPr lang="en-GB" dirty="0" smtClean="0">
              <a:latin typeface="Corbel" panose="020B0503020204020204" pitchFamily="34" charset="0"/>
            </a:endParaRPr>
          </a:p>
          <a:p>
            <a:pPr algn="just"/>
            <a:r>
              <a:rPr lang="en-GB" dirty="0" smtClean="0">
                <a:latin typeface="Corbel" panose="020B0503020204020204" pitchFamily="34" charset="0"/>
              </a:rPr>
              <a:t>The </a:t>
            </a:r>
            <a:r>
              <a:rPr lang="en-GB" dirty="0">
                <a:latin typeface="Corbel" panose="020B0503020204020204" pitchFamily="34" charset="0"/>
              </a:rPr>
              <a:t>apparatus simulates the deformation in a horizontal material layer above a planar strike-slip fault.</a:t>
            </a:r>
          </a:p>
          <a:p>
            <a:pPr algn="just"/>
            <a:endParaRPr lang="en-GB" dirty="0">
              <a:latin typeface="Corbel" panose="020B0503020204020204" pitchFamily="34" charset="0"/>
            </a:endParaRPr>
          </a:p>
          <a:p>
            <a:pPr algn="just"/>
            <a:r>
              <a:rPr lang="en-GB" dirty="0">
                <a:latin typeface="Corbel" panose="020B0503020204020204" pitchFamily="34" charset="0"/>
              </a:rPr>
              <a:t>Digital Image Correlation (DIC) analysis techniques were applied for high-resolution strain monitoring during the experiments (Adam et al., 2002; 2005).</a:t>
            </a:r>
          </a:p>
          <a:p>
            <a:pPr algn="just"/>
            <a:endParaRPr lang="en-GB" dirty="0" smtClean="0">
              <a:latin typeface="Corbel" panose="020B0503020204020204" pitchFamily="34" charset="0"/>
            </a:endParaRPr>
          </a:p>
          <a:p>
            <a:pPr algn="just"/>
            <a:r>
              <a:rPr lang="en-GB" dirty="0" smtClean="0">
                <a:latin typeface="Corbel" panose="020B0503020204020204" pitchFamily="34" charset="0"/>
              </a:rPr>
              <a:t>The models were compared with </a:t>
            </a:r>
            <a:r>
              <a:rPr lang="en-GB" b="1" dirty="0" smtClean="0">
                <a:latin typeface="Corbel" panose="020B0503020204020204" pitchFamily="34" charset="0"/>
              </a:rPr>
              <a:t>quartz sand </a:t>
            </a:r>
            <a:r>
              <a:rPr lang="en-GB" dirty="0" smtClean="0">
                <a:latin typeface="Corbel" panose="020B0503020204020204" pitchFamily="34" charset="0"/>
              </a:rPr>
              <a:t>experiments run and with </a:t>
            </a:r>
            <a:r>
              <a:rPr lang="en-GB" b="1" dirty="0" smtClean="0">
                <a:latin typeface="Corbel" panose="020B0503020204020204" pitchFamily="34" charset="0"/>
              </a:rPr>
              <a:t>natural examples</a:t>
            </a:r>
            <a:r>
              <a:rPr lang="en-GB" dirty="0" smtClean="0">
                <a:latin typeface="Corbel" panose="020B0503020204020204" pitchFamily="34" charset="0"/>
              </a:rPr>
              <a:t>.</a:t>
            </a:r>
            <a:endParaRPr lang="en-GB" dirty="0">
              <a:latin typeface="Corbel" panose="020B0503020204020204" pitchFamily="34" charset="0"/>
            </a:endParaRPr>
          </a:p>
          <a:p>
            <a:pPr algn="just"/>
            <a:endParaRPr lang="en-GB" dirty="0">
              <a:latin typeface="Corbel" panose="020B0503020204020204" pitchFamily="34" charset="0"/>
            </a:endParaRPr>
          </a:p>
        </p:txBody>
      </p:sp>
      <p:sp>
        <p:nvSpPr>
          <p:cNvPr id="9" name="Rectangle 40">
            <a:extLst>
              <a:ext uri="{FF2B5EF4-FFF2-40B4-BE49-F238E27FC236}">
                <a16:creationId xmlns:a16="http://schemas.microsoft.com/office/drawing/2014/main" id="{7D46A9F1-CD08-4729-9F18-3B75E0C2F92D}"/>
              </a:ext>
            </a:extLst>
          </p:cNvPr>
          <p:cNvSpPr/>
          <p:nvPr/>
        </p:nvSpPr>
        <p:spPr>
          <a:xfrm>
            <a:off x="5141015" y="6414984"/>
            <a:ext cx="6929535" cy="261610"/>
          </a:xfrm>
          <a:prstGeom prst="rect">
            <a:avLst/>
          </a:prstGeom>
        </p:spPr>
        <p:txBody>
          <a:bodyPr wrap="square">
            <a:spAutoFit/>
          </a:bodyPr>
          <a:lstStyle/>
          <a:p>
            <a:pPr algn="just"/>
            <a:r>
              <a:rPr lang="en-GB" sz="1100" i="1" dirty="0">
                <a:latin typeface="Corbel" panose="020B0503020204020204" pitchFamily="34" charset="0"/>
              </a:rPr>
              <a:t>Fig. </a:t>
            </a:r>
            <a:r>
              <a:rPr lang="en-GB" sz="1100" i="1" dirty="0" smtClean="0">
                <a:latin typeface="Corbel" panose="020B0503020204020204" pitchFamily="34" charset="0"/>
              </a:rPr>
              <a:t>7. </a:t>
            </a:r>
            <a:r>
              <a:rPr lang="en-GB" sz="1100" i="1" dirty="0">
                <a:latin typeface="Corbel" panose="020B0503020204020204" pitchFamily="34" charset="0"/>
              </a:rPr>
              <a:t>Experiment set-up and schematic representation of the strike-slip rig (Massaro et al., 2021).</a:t>
            </a:r>
          </a:p>
        </p:txBody>
      </p:sp>
    </p:spTree>
    <p:extLst>
      <p:ext uri="{BB962C8B-B14F-4D97-AF65-F5344CB8AC3E}">
        <p14:creationId xmlns:p14="http://schemas.microsoft.com/office/powerpoint/2010/main" val="19712658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3473286</TotalTime>
  <Words>2568</Words>
  <Application>Microsoft Office PowerPoint</Application>
  <PresentationFormat>Widescreen</PresentationFormat>
  <Paragraphs>203</Paragraphs>
  <Slides>15</Slides>
  <Notes>4</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Calibri</vt:lpstr>
      <vt:lpstr>Calibri Light</vt:lpstr>
      <vt:lpstr>Cambria Math</vt:lpstr>
      <vt:lpstr>Corbel</vt:lpstr>
      <vt:lpstr>Palatino Linotype</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Massaro, Luigi (2018)</dc:creator>
  <cp:lastModifiedBy>Luigi</cp:lastModifiedBy>
  <cp:revision>514</cp:revision>
  <dcterms:created xsi:type="dcterms:W3CDTF">2019-01-30T10:29:16Z</dcterms:created>
  <dcterms:modified xsi:type="dcterms:W3CDTF">2022-05-21T20:01:59Z</dcterms:modified>
</cp:coreProperties>
</file>