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0" r:id="rId3"/>
    <p:sldId id="283" r:id="rId4"/>
    <p:sldId id="284" r:id="rId5"/>
    <p:sldId id="278" r:id="rId6"/>
    <p:sldId id="282" r:id="rId7"/>
    <p:sldId id="281" r:id="rId8"/>
    <p:sldId id="260" r:id="rId9"/>
    <p:sldId id="261" r:id="rId10"/>
    <p:sldId id="262" r:id="rId11"/>
    <p:sldId id="264" r:id="rId12"/>
    <p:sldId id="263" r:id="rId13"/>
    <p:sldId id="275" r:id="rId14"/>
    <p:sldId id="270" r:id="rId15"/>
    <p:sldId id="271" r:id="rId16"/>
    <p:sldId id="273" r:id="rId17"/>
    <p:sldId id="274" r:id="rId18"/>
    <p:sldId id="285" r:id="rId19"/>
    <p:sldId id="277" r:id="rId20"/>
    <p:sldId id="287" r:id="rId21"/>
    <p:sldId id="288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-484" y="-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13986-FEC7-4A15-9CBE-7680F23025B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972C5-53B2-403D-B1B7-18E51A03FE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79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22A2B-6ACF-1940-8B5A-5D18718063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05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46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11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35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80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3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1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97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19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7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22A2B-6ACF-1940-8B5A-5D18718063B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47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41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86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A8A6-845C-954C-9CD5-F7769F553B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4029-B831-3ACB-3D6F-D63D7D832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BC5CD-FB42-B1EB-CFBA-47B492924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0171-5251-1F45-E167-6ADC3576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5CA2E-72FD-28E0-7E84-FE4467B4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FDB46-F9C7-9242-3C74-9AA835CE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79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C592-61C2-8249-7969-E56D12F0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B9BA0-AC26-DD08-88F1-9E6109B3A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28FC3-F930-DFE1-41F4-00D6494FA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47B3E-9B1E-CE7A-898A-6CD6409F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BC84C-A6B6-28DB-7FBD-5C3A116A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70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998C8-6584-930C-CB2E-91BD1054F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B559A-C524-A84D-8527-AD45600AD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63974-2A5F-6226-72BA-7E4D714E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73E6D-5FD9-D3E0-A067-3F4FB382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36A66-3493-21BD-1865-0DD35CF6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0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F939-B042-E5FC-5262-57B433077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11AD7-1FC2-9DC6-211F-6D4B85088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13D22-219B-B898-D93E-D7E04794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F0C9D-213B-588C-3652-252064A0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DB213-2F74-F7C3-DDEC-6A329A79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88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F27A-0E56-AAC5-BFE4-D79DBE69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C91D0-D22A-67F6-B604-C1C4183B0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FB78C-8E21-55C9-1AE4-5E286B31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ECDBD-7EFC-25B1-60B4-7E23484EB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5A191-52B8-8482-064B-3F7F0127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82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ABA1-33D6-A0CF-A7D0-5FFBAA6A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2D883-0935-562B-2EE2-C68870424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A6A18-8469-ADDD-405A-A75806C82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D86FC-800A-97D3-4D72-30CD9D23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A0378-5797-7EA0-4B12-7C908D3C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5C4FF-E412-E4E6-14FA-0281A5A9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2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B09F-314D-8DB9-AC6E-078A0AA34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71E12-F922-8661-501A-0C568A7CF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2FCC0-6C50-37C4-2086-93A619969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40735-EE23-4E75-45F7-6A3970D07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3F92C-18F6-89E0-4AC3-1B51AAC5FC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38240-E7AF-8CD0-05C4-CEF7E6DC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52428-C09F-FF68-7FB2-853C0DED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BD60E-587F-5F94-9DB4-1E6CB3B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58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2AB5-662D-959D-1065-FFC48D81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78BE25-0405-F888-169B-86074D0C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B3338-C48A-6201-2E24-35AC1753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74F36-B626-F4A1-7C9A-B8B701EB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78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FD9AD-32CF-3417-8CE6-CF5372B8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5940A-8141-4CE9-B307-45B25F97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BBF4F-E844-03A4-C7B7-2AC1D171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34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4982-4C89-98D9-EC1D-DFC3E731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BB84E-9386-12AD-F5E0-EE8F76768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B58FA-C550-F75C-122D-69484E6DE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72C4-72F5-1A59-34A3-7387D834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14747-3596-8681-1503-E79E07802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1D3E7-308A-DF56-7641-2AE5495A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61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10780-2BD4-5697-DD57-04D2C4D0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191442-6141-F269-7FF0-D0E7B28DE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F742A-8E7F-33F6-02A5-60EFEE131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264AC-8BA9-136F-5443-110BD30E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0E6C7-5E26-10B9-FC80-2A97B016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21A24-5220-0429-F505-5F7B8B71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0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7FEA8-57D3-295F-4991-86AF27B7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2F894-57DC-BC3F-F005-E45E0461C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21F0-71CD-F7E5-2525-E3B2A4B2B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FD2FB-8A0D-496A-AE29-2892FD77236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2D573-C425-2C67-E335-0B8301DB9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1764A-9440-E732-4043-F32C48187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83CF0-6451-475E-BAED-665B3C9C7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21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8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5" Type="http://schemas.openxmlformats.org/officeDocument/2006/relationships/slide" Target="slide5.xml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6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9.xml"/><Relationship Id="rId5" Type="http://schemas.openxmlformats.org/officeDocument/2006/relationships/image" Target="../media/image6.png"/><Relationship Id="rId15" Type="http://schemas.openxmlformats.org/officeDocument/2006/relationships/slide" Target="slide12.xml"/><Relationship Id="rId10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8A21809-1AC5-99ED-3C1E-2BE17968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8765" y="450910"/>
            <a:ext cx="2777081" cy="71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64" y="1484573"/>
            <a:ext cx="12192000" cy="1470025"/>
          </a:xfrm>
        </p:spPr>
        <p:txBody>
          <a:bodyPr>
            <a:normAutofit/>
          </a:bodyPr>
          <a:lstStyle/>
          <a:p>
            <a:r>
              <a:rPr lang="en-US" sz="3200" b="1" dirty="0"/>
              <a:t>2D numerical modelling of Tethyan-type ophiolite emplacement: The role of overriding plate age, serpentinization, and OCT width.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140" y="3469512"/>
            <a:ext cx="10331721" cy="3834977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A.S. Gomes</a:t>
            </a:r>
            <a:r>
              <a:rPr lang="pt-PT" baseline="30000" dirty="0">
                <a:solidFill>
                  <a:srgbClr val="002060"/>
                </a:solidFill>
              </a:rPr>
              <a:t>1,2</a:t>
            </a:r>
            <a:r>
              <a:rPr lang="pt-PT" dirty="0">
                <a:solidFill>
                  <a:srgbClr val="002060"/>
                </a:solidFill>
              </a:rPr>
              <a:t>, F.M. Rosas</a:t>
            </a:r>
            <a:r>
              <a:rPr lang="pt-PT" baseline="30000" dirty="0">
                <a:solidFill>
                  <a:srgbClr val="002060"/>
                </a:solidFill>
              </a:rPr>
              <a:t>1,2</a:t>
            </a:r>
            <a:r>
              <a:rPr lang="pt-PT" dirty="0">
                <a:solidFill>
                  <a:srgbClr val="002060"/>
                </a:solidFill>
              </a:rPr>
              <a:t>, J.C. Duarte</a:t>
            </a:r>
            <a:r>
              <a:rPr lang="pt-PT" baseline="30000" dirty="0">
                <a:solidFill>
                  <a:srgbClr val="002060"/>
                </a:solidFill>
              </a:rPr>
              <a:t>1,2</a:t>
            </a:r>
            <a:r>
              <a:rPr lang="pt-PT" dirty="0">
                <a:solidFill>
                  <a:srgbClr val="002060"/>
                </a:solidFill>
              </a:rPr>
              <a:t>, N. Riel</a:t>
            </a:r>
            <a:r>
              <a:rPr lang="pt-PT" baseline="30000" dirty="0">
                <a:solidFill>
                  <a:srgbClr val="002060"/>
                </a:solidFill>
              </a:rPr>
              <a:t>3</a:t>
            </a:r>
            <a:r>
              <a:rPr lang="pt-PT" dirty="0">
                <a:solidFill>
                  <a:srgbClr val="002060"/>
                </a:solidFill>
              </a:rPr>
              <a:t>, W.P. Schellart</a:t>
            </a:r>
            <a:r>
              <a:rPr lang="pt-PT" baseline="30000" dirty="0">
                <a:solidFill>
                  <a:srgbClr val="002060"/>
                </a:solidFill>
              </a:rPr>
              <a:t>4</a:t>
            </a:r>
            <a:r>
              <a:rPr lang="pt-PT" dirty="0">
                <a:solidFill>
                  <a:srgbClr val="002060"/>
                </a:solidFill>
              </a:rPr>
              <a:t>, J. Almeida</a:t>
            </a:r>
            <a:r>
              <a:rPr lang="pt-PT" baseline="30000" dirty="0">
                <a:solidFill>
                  <a:srgbClr val="002060"/>
                </a:solidFill>
              </a:rPr>
              <a:t>5</a:t>
            </a:r>
            <a:endParaRPr lang="pt-PT" dirty="0">
              <a:solidFill>
                <a:srgbClr val="002060"/>
              </a:solidFill>
            </a:endParaRPr>
          </a:p>
          <a:p>
            <a:r>
              <a:rPr lang="pt-PT" sz="2000" dirty="0">
                <a:solidFill>
                  <a:srgbClr val="002060"/>
                </a:solidFill>
              </a:rPr>
              <a:t> </a:t>
            </a:r>
          </a:p>
          <a:p>
            <a:endParaRPr lang="pt-PT" sz="2000" dirty="0">
              <a:solidFill>
                <a:srgbClr val="002060"/>
              </a:solidFill>
            </a:endParaRPr>
          </a:p>
          <a:p>
            <a:r>
              <a:rPr lang="pt-PT" sz="1000" baseline="30000" dirty="0">
                <a:solidFill>
                  <a:srgbClr val="002060"/>
                </a:solidFill>
              </a:rPr>
              <a:t>1</a:t>
            </a:r>
            <a:r>
              <a:rPr lang="pt-PT" sz="1000" dirty="0">
                <a:solidFill>
                  <a:srgbClr val="002060"/>
                </a:solidFill>
              </a:rPr>
              <a:t>Departamento de Geologia, Faculdade de Ciências, Universidade de Lisboa, 1749-016 Lisboa, Portugal.</a:t>
            </a:r>
            <a:endParaRPr lang="pt-PT" sz="1000" baseline="30000" dirty="0">
              <a:solidFill>
                <a:srgbClr val="002060"/>
              </a:solidFill>
            </a:endParaRPr>
          </a:p>
          <a:p>
            <a:r>
              <a:rPr lang="pt-PT" sz="1000" baseline="30000" dirty="0">
                <a:solidFill>
                  <a:srgbClr val="002060"/>
                </a:solidFill>
              </a:rPr>
              <a:t>2 </a:t>
            </a:r>
            <a:r>
              <a:rPr lang="pt-PT" sz="1000" dirty="0">
                <a:solidFill>
                  <a:srgbClr val="002060"/>
                </a:solidFill>
              </a:rPr>
              <a:t>Instituto Dom Luiz, Faculdade de Ciências, Universidade de Lisboa, Portugal.</a:t>
            </a:r>
          </a:p>
          <a:p>
            <a:r>
              <a:rPr lang="pt-PT" sz="1000" baseline="30000" dirty="0">
                <a:solidFill>
                  <a:srgbClr val="002060"/>
                </a:solidFill>
              </a:rPr>
              <a:t>3</a:t>
            </a:r>
            <a:r>
              <a:rPr lang="en-GB" sz="1000" dirty="0">
                <a:solidFill>
                  <a:srgbClr val="002060"/>
                </a:solidFill>
              </a:rPr>
              <a:t>Institute of Geosciences, Johannes Gutenberg University, Mainz, Germany</a:t>
            </a:r>
            <a:endParaRPr lang="en-US" sz="1000" dirty="0">
              <a:solidFill>
                <a:srgbClr val="002060"/>
              </a:solidFill>
            </a:endParaRPr>
          </a:p>
          <a:p>
            <a:r>
              <a:rPr lang="en-GB" sz="1000" baseline="30000" dirty="0">
                <a:solidFill>
                  <a:srgbClr val="002060"/>
                </a:solidFill>
              </a:rPr>
              <a:t>4</a:t>
            </a:r>
            <a:r>
              <a:rPr lang="en-GB" sz="1000" dirty="0">
                <a:solidFill>
                  <a:srgbClr val="002060"/>
                </a:solidFill>
              </a:rPr>
              <a:t>Faculty of Earth and Life Sciences, Vrije Universiteit Amsterdam, Amsterdam, Netherlands.</a:t>
            </a:r>
            <a:endParaRPr lang="en-US" sz="1000" dirty="0">
              <a:solidFill>
                <a:srgbClr val="002060"/>
              </a:solidFill>
            </a:endParaRPr>
          </a:p>
          <a:p>
            <a:r>
              <a:rPr lang="pt-BR" sz="1000" baseline="30000" dirty="0">
                <a:solidFill>
                  <a:srgbClr val="002060"/>
                </a:solidFill>
              </a:rPr>
              <a:t>5</a:t>
            </a:r>
            <a:r>
              <a:rPr lang="pt-BR" sz="1000" dirty="0">
                <a:solidFill>
                  <a:srgbClr val="002060"/>
                </a:solidFill>
              </a:rPr>
              <a:t>Instituto Dom Luiz, Universidade da Beira Interior, Portugal</a:t>
            </a:r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2171" y="3940059"/>
            <a:ext cx="1689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agomes@alunos.fc.ul.pt</a:t>
            </a:r>
          </a:p>
        </p:txBody>
      </p:sp>
      <p:pic>
        <p:nvPicPr>
          <p:cNvPr id="15" name="Picture 14" descr="FCU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2" y="407706"/>
            <a:ext cx="1586265" cy="828951"/>
          </a:xfrm>
          <a:prstGeom prst="rect">
            <a:avLst/>
          </a:prstGeom>
        </p:spPr>
      </p:pic>
      <p:pic>
        <p:nvPicPr>
          <p:cNvPr id="16" name="Picture 15" descr="IDL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24" y="578945"/>
            <a:ext cx="1231659" cy="486473"/>
          </a:xfrm>
          <a:prstGeom prst="rect">
            <a:avLst/>
          </a:prstGeom>
        </p:spPr>
      </p:pic>
      <p:pic>
        <p:nvPicPr>
          <p:cNvPr id="17" name="Picture 16" descr="UL_logo_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4" y="596127"/>
            <a:ext cx="2028031" cy="452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9578" y="-338554"/>
            <a:ext cx="5027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Publication supported by FCT- project  UID/GEO/50019/2013 – IDL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94CBCC-B35F-8645-B437-8DE3AB4FF978}"/>
              </a:ext>
            </a:extLst>
          </p:cNvPr>
          <p:cNvCxnSpPr>
            <a:cxnSpLocks/>
          </p:cNvCxnSpPr>
          <p:nvPr/>
        </p:nvCxnSpPr>
        <p:spPr>
          <a:xfrm>
            <a:off x="0" y="136696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A3EEBA-7DA2-6546-A728-4176C5423726}"/>
              </a:ext>
            </a:extLst>
          </p:cNvPr>
          <p:cNvCxnSpPr>
            <a:cxnSpLocks/>
          </p:cNvCxnSpPr>
          <p:nvPr/>
        </p:nvCxnSpPr>
        <p:spPr>
          <a:xfrm>
            <a:off x="0" y="1383463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ction Button: Home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7F5F816-90DF-4C1D-ABFC-31CF35F89A9C}"/>
              </a:ext>
            </a:extLst>
          </p:cNvPr>
          <p:cNvSpPr/>
          <p:nvPr/>
        </p:nvSpPr>
        <p:spPr>
          <a:xfrm>
            <a:off x="11666174" y="3126297"/>
            <a:ext cx="318361" cy="473767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73F9B7A-4468-406C-96A2-1E2ED47DA321}"/>
              </a:ext>
            </a:extLst>
          </p:cNvPr>
          <p:cNvSpPr/>
          <p:nvPr/>
        </p:nvSpPr>
        <p:spPr>
          <a:xfrm>
            <a:off x="11666174" y="3674282"/>
            <a:ext cx="318361" cy="473767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06CF41-D40E-4494-8913-68538D88197A}"/>
              </a:ext>
            </a:extLst>
          </p:cNvPr>
          <p:cNvSpPr/>
          <p:nvPr/>
        </p:nvSpPr>
        <p:spPr>
          <a:xfrm>
            <a:off x="11666174" y="4222265"/>
            <a:ext cx="318361" cy="473767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Beginning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D4CF693-6D90-4D60-9D47-AB8767EBD76B}"/>
              </a:ext>
            </a:extLst>
          </p:cNvPr>
          <p:cNvSpPr/>
          <p:nvPr/>
        </p:nvSpPr>
        <p:spPr>
          <a:xfrm>
            <a:off x="11666174" y="4770250"/>
            <a:ext cx="318361" cy="473767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End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68E5F832-05FA-4BEA-81E6-4BC7E30F23E0}"/>
              </a:ext>
            </a:extLst>
          </p:cNvPr>
          <p:cNvSpPr/>
          <p:nvPr/>
        </p:nvSpPr>
        <p:spPr>
          <a:xfrm>
            <a:off x="11666174" y="5318233"/>
            <a:ext cx="318361" cy="473767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B276A-5593-6168-9ED5-5B95F44520E2}"/>
              </a:ext>
            </a:extLst>
          </p:cNvPr>
          <p:cNvSpPr txBox="1"/>
          <p:nvPr/>
        </p:nvSpPr>
        <p:spPr>
          <a:xfrm>
            <a:off x="62970" y="6172914"/>
            <a:ext cx="371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Research supported by FCT  through scholarship  SFRH/BD/146726/2019 and through project UIDB/50019/2020-IDL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1C9E67E8-0B38-C299-9D90-1C6C8E36C2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" y="5555116"/>
            <a:ext cx="592451" cy="59245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6BDE16-F8C1-AE5E-F6DD-81469BBAE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41" y="0"/>
            <a:ext cx="2887294" cy="162441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F34153-FD05-95B3-EEDB-DD5B311909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6" y="4273473"/>
            <a:ext cx="786329" cy="11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8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 42_3">
            <a:hlinkClick r:id="" action="ppaction://media"/>
            <a:extLst>
              <a:ext uri="{FF2B5EF4-FFF2-40B4-BE49-F238E27FC236}">
                <a16:creationId xmlns:a16="http://schemas.microsoft.com/office/drawing/2014/main" id="{6AF4F9DC-3A21-6D06-0761-A97F8D317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1005" y="608643"/>
            <a:ext cx="9769988" cy="549562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95600" y="113055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Results: Benchmark (10Myr old plate)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3118965" y="213656"/>
            <a:ext cx="5954071" cy="45985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43" y="100643"/>
            <a:ext cx="786329" cy="1100356"/>
          </a:xfrm>
          <a:prstGeom prst="rect">
            <a:avLst/>
          </a:prstGeom>
        </p:spPr>
      </p:pic>
      <p:sp>
        <p:nvSpPr>
          <p:cNvPr id="5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BD8DB90-766F-F386-D2BA-1CC514441F77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8B16348-F67C-5EA5-0FB7-566633F04E4F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D8391AA-2980-A19E-0C75-E178962D9C5C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08A73EB-FEF0-BFE5-1731-C459DF43847D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9C4D96EF-1478-3C84-1EF6-D3B47E916A38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aixaDeTexto 8">
            <a:hlinkClick r:id="rId9" action="ppaction://hlinksldjump"/>
            <a:extLst>
              <a:ext uri="{FF2B5EF4-FFF2-40B4-BE49-F238E27FC236}">
                <a16:creationId xmlns:a16="http://schemas.microsoft.com/office/drawing/2014/main" id="{EDBD6E20-8BEB-CE75-C656-5A27B1605D0F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18018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 42_3__VS__OldPlate">
            <a:hlinkClick r:id="" action="ppaction://media"/>
            <a:extLst>
              <a:ext uri="{FF2B5EF4-FFF2-40B4-BE49-F238E27FC236}">
                <a16:creationId xmlns:a16="http://schemas.microsoft.com/office/drawing/2014/main" id="{6A14F716-FF55-7E51-09B5-BC04E1C2C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139" b="7944"/>
          <a:stretch/>
        </p:blipFill>
        <p:spPr>
          <a:xfrm>
            <a:off x="400745" y="651377"/>
            <a:ext cx="11485328" cy="542146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956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Results: 60Myr old plate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3118965" y="196564"/>
            <a:ext cx="5954071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4E0DC89C-F07A-7E1E-5D7D-4C56FC266BA4}"/>
              </a:ext>
            </a:extLst>
          </p:cNvPr>
          <p:cNvSpPr/>
          <p:nvPr/>
        </p:nvSpPr>
        <p:spPr>
          <a:xfrm rot="5400000">
            <a:off x="9175378" y="256053"/>
            <a:ext cx="581644" cy="786329"/>
          </a:xfrm>
          <a:prstGeom prst="bentArrow">
            <a:avLst>
              <a:gd name="adj1" fmla="val 25000"/>
              <a:gd name="adj2" fmla="val 36879"/>
              <a:gd name="adj3" fmla="val 50000"/>
              <a:gd name="adj4" fmla="val 43750"/>
            </a:avLst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ED0409-D87E-7391-CE60-69F03035FFAD}"/>
              </a:ext>
            </a:extLst>
          </p:cNvPr>
          <p:cNvSpPr txBox="1">
            <a:spLocks/>
          </p:cNvSpPr>
          <p:nvPr/>
        </p:nvSpPr>
        <p:spPr>
          <a:xfrm>
            <a:off x="98080" y="6244532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For comparison</a:t>
            </a:r>
            <a:r>
              <a:rPr lang="en-US" sz="1600" dirty="0"/>
              <a:t>: Benchmark (10My old plate)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71552931-D268-120F-65B4-F269BC3032EF}"/>
              </a:ext>
            </a:extLst>
          </p:cNvPr>
          <p:cNvSpPr/>
          <p:nvPr/>
        </p:nvSpPr>
        <p:spPr>
          <a:xfrm>
            <a:off x="1401510" y="6104263"/>
            <a:ext cx="3828515" cy="640683"/>
          </a:xfrm>
          <a:prstGeom prst="upArrowCallout">
            <a:avLst>
              <a:gd name="adj1" fmla="val 27017"/>
              <a:gd name="adj2" fmla="val 26442"/>
              <a:gd name="adj3" fmla="val 29328"/>
              <a:gd name="adj4" fmla="val 5769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CE8E85E-0B82-E950-82E3-BBE209AE4A1F}"/>
              </a:ext>
            </a:extLst>
          </p:cNvPr>
          <p:cNvCxnSpPr>
            <a:cxnSpLocks/>
          </p:cNvCxnSpPr>
          <p:nvPr/>
        </p:nvCxnSpPr>
        <p:spPr>
          <a:xfrm>
            <a:off x="1498448" y="751622"/>
            <a:ext cx="8629876" cy="5455001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BFACD8D-4909-C760-9AD2-4FE4AEA2947B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5535322-6A05-C13B-258E-9E6416AE364A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B5EEF93-78A7-5545-ACB4-782A972CD8C6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4C5D620-76C1-1257-9803-DBC8F8E7603A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80A4D327-06FB-E8B0-5375-DCDD118B8507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CaixaDeTexto 8">
            <a:hlinkClick r:id="rId9" action="ppaction://hlinksldjump"/>
            <a:extLst>
              <a:ext uri="{FF2B5EF4-FFF2-40B4-BE49-F238E27FC236}">
                <a16:creationId xmlns:a16="http://schemas.microsoft.com/office/drawing/2014/main" id="{E03132AD-88B0-16DA-83DB-2CADAA9320A9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35353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 42_3__VS__Serp">
            <a:hlinkClick r:id="" action="ppaction://media"/>
            <a:extLst>
              <a:ext uri="{FF2B5EF4-FFF2-40B4-BE49-F238E27FC236}">
                <a16:creationId xmlns:a16="http://schemas.microsoft.com/office/drawing/2014/main" id="{07C1F0B0-9A48-5066-9874-A13408FBC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395" b="7566"/>
          <a:stretch/>
        </p:blipFill>
        <p:spPr>
          <a:xfrm>
            <a:off x="427813" y="699500"/>
            <a:ext cx="11379402" cy="537929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717563" y="113055"/>
            <a:ext cx="6756874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Results: 10Myr old plate </a:t>
            </a:r>
            <a:r>
              <a:rPr lang="en-US" sz="2800" b="1" dirty="0"/>
              <a:t>w/ serpentinization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2615014" y="213656"/>
            <a:ext cx="6961974" cy="45985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76614"/>
            <a:ext cx="786329" cy="11003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D27166-5084-74DD-830A-AA887D5102A8}"/>
              </a:ext>
            </a:extLst>
          </p:cNvPr>
          <p:cNvSpPr txBox="1">
            <a:spLocks/>
          </p:cNvSpPr>
          <p:nvPr/>
        </p:nvSpPr>
        <p:spPr>
          <a:xfrm>
            <a:off x="98080" y="6244532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For comparison</a:t>
            </a:r>
            <a:r>
              <a:rPr lang="en-US" sz="1600" dirty="0"/>
              <a:t>: Benchmark (10My old plate)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52172AB8-41AD-60AD-D1D9-A82DAC7397CC}"/>
              </a:ext>
            </a:extLst>
          </p:cNvPr>
          <p:cNvSpPr/>
          <p:nvPr/>
        </p:nvSpPr>
        <p:spPr>
          <a:xfrm>
            <a:off x="1401510" y="6104263"/>
            <a:ext cx="3828515" cy="640683"/>
          </a:xfrm>
          <a:prstGeom prst="upArrowCallout">
            <a:avLst>
              <a:gd name="adj1" fmla="val 27017"/>
              <a:gd name="adj2" fmla="val 26442"/>
              <a:gd name="adj3" fmla="val 29328"/>
              <a:gd name="adj4" fmla="val 5769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16730D6C-AAE8-4BB5-1E6A-68F2DB44999D}"/>
              </a:ext>
            </a:extLst>
          </p:cNvPr>
          <p:cNvCxnSpPr>
            <a:cxnSpLocks/>
          </p:cNvCxnSpPr>
          <p:nvPr/>
        </p:nvCxnSpPr>
        <p:spPr>
          <a:xfrm>
            <a:off x="1498448" y="751622"/>
            <a:ext cx="8629876" cy="5455001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Bent 14">
            <a:extLst>
              <a:ext uri="{FF2B5EF4-FFF2-40B4-BE49-F238E27FC236}">
                <a16:creationId xmlns:a16="http://schemas.microsoft.com/office/drawing/2014/main" id="{2A1BDFC3-23D9-1C22-6380-09E1DBCA1A08}"/>
              </a:ext>
            </a:extLst>
          </p:cNvPr>
          <p:cNvSpPr/>
          <p:nvPr/>
        </p:nvSpPr>
        <p:spPr>
          <a:xfrm rot="5400000">
            <a:off x="9688717" y="258213"/>
            <a:ext cx="581644" cy="786329"/>
          </a:xfrm>
          <a:prstGeom prst="bentArrow">
            <a:avLst>
              <a:gd name="adj1" fmla="val 25000"/>
              <a:gd name="adj2" fmla="val 36879"/>
              <a:gd name="adj3" fmla="val 50000"/>
              <a:gd name="adj4" fmla="val 43750"/>
            </a:avLst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37BCBBC-D0D7-0366-F2D4-6D6D5E7CFCA9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2B636EA-0B2D-52B6-0A93-7B290A1EBD86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E9E6DB5-1F57-4FDC-7E37-D39E368AA3F8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6B9DCA5-7E9D-2DF4-8261-15E7E7C20E9C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2C73CA01-79F1-727F-7759-1A6D90A90DC9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552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TT serp_">
            <a:hlinkClick r:id="" action="ppaction://media"/>
            <a:extLst>
              <a:ext uri="{FF2B5EF4-FFF2-40B4-BE49-F238E27FC236}">
                <a16:creationId xmlns:a16="http://schemas.microsoft.com/office/drawing/2014/main" id="{058350E1-1DDE-A000-F209-7BA5C1394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312" b="5156"/>
          <a:stretch/>
        </p:blipFill>
        <p:spPr>
          <a:xfrm>
            <a:off x="3099400" y="1088578"/>
            <a:ext cx="7176536" cy="514223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717563" y="113055"/>
            <a:ext cx="6756874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Results: </a:t>
            </a:r>
            <a:r>
              <a:rPr lang="en-US" sz="2800" dirty="0" err="1"/>
              <a:t>PTt</a:t>
            </a:r>
            <a:r>
              <a:rPr lang="en-US" sz="2800" dirty="0"/>
              <a:t> paths comparison</a:t>
            </a:r>
            <a:endParaRPr lang="en-US" sz="2800" b="1" dirty="0"/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2615014" y="213656"/>
            <a:ext cx="6961974" cy="45985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76614"/>
            <a:ext cx="786329" cy="11003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D27166-5084-74DD-830A-AA887D5102A8}"/>
              </a:ext>
            </a:extLst>
          </p:cNvPr>
          <p:cNvSpPr txBox="1">
            <a:spLocks/>
          </p:cNvSpPr>
          <p:nvPr/>
        </p:nvSpPr>
        <p:spPr>
          <a:xfrm>
            <a:off x="-1194112" y="2380703"/>
            <a:ext cx="5292068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10 </a:t>
            </a:r>
            <a:r>
              <a:rPr lang="en-US" sz="1600" dirty="0" err="1"/>
              <a:t>Myr</a:t>
            </a:r>
            <a:r>
              <a:rPr lang="en-US" sz="1600" dirty="0"/>
              <a:t> old plate </a:t>
            </a:r>
            <a:br>
              <a:rPr lang="en-US" sz="1600" dirty="0"/>
            </a:br>
            <a:r>
              <a:rPr lang="en-US" sz="1800" b="1" u="sng" dirty="0"/>
              <a:t>No serpentinization</a:t>
            </a:r>
            <a:endParaRPr lang="en-US" sz="1600" b="1" u="sng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971204-02B9-0B54-D719-D4BC4F12D3B9}"/>
              </a:ext>
            </a:extLst>
          </p:cNvPr>
          <p:cNvSpPr txBox="1">
            <a:spLocks/>
          </p:cNvSpPr>
          <p:nvPr/>
        </p:nvSpPr>
        <p:spPr>
          <a:xfrm>
            <a:off x="-1194112" y="4653097"/>
            <a:ext cx="5292068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10 </a:t>
            </a:r>
            <a:r>
              <a:rPr lang="en-US" sz="1600" dirty="0" err="1"/>
              <a:t>Myr</a:t>
            </a:r>
            <a:r>
              <a:rPr lang="en-US" sz="1600" dirty="0"/>
              <a:t> old plate </a:t>
            </a:r>
            <a:br>
              <a:rPr lang="en-US" sz="1600" dirty="0"/>
            </a:br>
            <a:r>
              <a:rPr lang="en-US" sz="1800" b="1" u="sng" dirty="0"/>
              <a:t>With serpentinization</a:t>
            </a:r>
            <a:endParaRPr lang="en-US" sz="1600" b="1" u="sng" dirty="0"/>
          </a:p>
        </p:txBody>
      </p:sp>
      <p:sp>
        <p:nvSpPr>
          <p:cNvPr id="16" name="Callout: Up Arrow 15">
            <a:extLst>
              <a:ext uri="{FF2B5EF4-FFF2-40B4-BE49-F238E27FC236}">
                <a16:creationId xmlns:a16="http://schemas.microsoft.com/office/drawing/2014/main" id="{FACD26E8-C7FE-6055-6450-2C6A2EBE56A1}"/>
              </a:ext>
            </a:extLst>
          </p:cNvPr>
          <p:cNvSpPr/>
          <p:nvPr/>
        </p:nvSpPr>
        <p:spPr>
          <a:xfrm rot="5400000">
            <a:off x="1268526" y="3642531"/>
            <a:ext cx="844427" cy="2668248"/>
          </a:xfrm>
          <a:prstGeom prst="upArrowCallout">
            <a:avLst>
              <a:gd name="adj1" fmla="val 29295"/>
              <a:gd name="adj2" fmla="val 26442"/>
              <a:gd name="adj3" fmla="val 32746"/>
              <a:gd name="adj4" fmla="val 79252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7C181FC3-E792-985C-8E3E-4EAB4934EC27}"/>
              </a:ext>
            </a:extLst>
          </p:cNvPr>
          <p:cNvSpPr/>
          <p:nvPr/>
        </p:nvSpPr>
        <p:spPr>
          <a:xfrm rot="5400000">
            <a:off x="1268527" y="1370134"/>
            <a:ext cx="844427" cy="2668248"/>
          </a:xfrm>
          <a:prstGeom prst="upArrowCallout">
            <a:avLst>
              <a:gd name="adj1" fmla="val 29295"/>
              <a:gd name="adj2" fmla="val 26442"/>
              <a:gd name="adj3" fmla="val 32746"/>
              <a:gd name="adj4" fmla="val 79252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FED1611-F41F-DB7C-9F31-93F2C1B72DDC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A6A3CF6-57BC-15EF-D492-844CDAFDF3AF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AB7536B-7C65-BFC3-90EA-5BF4E91C8363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7A6086C-691B-896B-E2B2-03AE1C46531A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90289971-DD31-D2D2-E389-6B58F028FCF7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CaixaDeTexto 8">
            <a:hlinkClick r:id="rId9" action="ppaction://hlinksldjump"/>
            <a:extLst>
              <a:ext uri="{FF2B5EF4-FFF2-40B4-BE49-F238E27FC236}">
                <a16:creationId xmlns:a16="http://schemas.microsoft.com/office/drawing/2014/main" id="{AFEA8625-5479-741A-3C93-D82724F4F87C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4853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 42_3_OldPlate__VS__OldPlate_Serp">
            <a:hlinkClick r:id="" action="ppaction://media"/>
            <a:extLst>
              <a:ext uri="{FF2B5EF4-FFF2-40B4-BE49-F238E27FC236}">
                <a16:creationId xmlns:a16="http://schemas.microsoft.com/office/drawing/2014/main" id="{9D108CAA-F6AF-12DF-2688-4ADD62081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571" b="8067"/>
          <a:stretch/>
        </p:blipFill>
        <p:spPr>
          <a:xfrm>
            <a:off x="458518" y="760500"/>
            <a:ext cx="11363744" cy="526462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35778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Results: 60Myr old plate </a:t>
            </a:r>
            <a:r>
              <a:rPr lang="en-US" sz="2700" b="1" dirty="0"/>
              <a:t>w/ serpentinization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2965390" y="196564"/>
            <a:ext cx="6161515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4E0DC89C-F07A-7E1E-5D7D-4C56FC266BA4}"/>
              </a:ext>
            </a:extLst>
          </p:cNvPr>
          <p:cNvSpPr/>
          <p:nvPr/>
        </p:nvSpPr>
        <p:spPr>
          <a:xfrm rot="5400000">
            <a:off x="9248475" y="258213"/>
            <a:ext cx="581644" cy="786329"/>
          </a:xfrm>
          <a:prstGeom prst="bentArrow">
            <a:avLst>
              <a:gd name="adj1" fmla="val 25000"/>
              <a:gd name="adj2" fmla="val 36879"/>
              <a:gd name="adj3" fmla="val 50000"/>
              <a:gd name="adj4" fmla="val 43750"/>
            </a:avLst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ED0409-D87E-7391-CE60-69F03035FFAD}"/>
              </a:ext>
            </a:extLst>
          </p:cNvPr>
          <p:cNvSpPr txBox="1">
            <a:spLocks/>
          </p:cNvSpPr>
          <p:nvPr/>
        </p:nvSpPr>
        <p:spPr>
          <a:xfrm>
            <a:off x="98080" y="6244532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For comparison</a:t>
            </a:r>
            <a:r>
              <a:rPr lang="en-US" sz="1600" dirty="0"/>
              <a:t>: 60Myr old plate </a:t>
            </a:r>
            <a:r>
              <a:rPr lang="en-US" sz="1600" b="1" dirty="0"/>
              <a:t>without</a:t>
            </a:r>
            <a:r>
              <a:rPr lang="en-US" sz="1600" dirty="0"/>
              <a:t> </a:t>
            </a:r>
            <a:r>
              <a:rPr lang="en-US" sz="1600" b="1" dirty="0"/>
              <a:t>serpentinization</a:t>
            </a:r>
            <a:endParaRPr lang="en-US" sz="1600" dirty="0"/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71552931-D268-120F-65B4-F269BC3032EF}"/>
              </a:ext>
            </a:extLst>
          </p:cNvPr>
          <p:cNvSpPr/>
          <p:nvPr/>
        </p:nvSpPr>
        <p:spPr>
          <a:xfrm>
            <a:off x="884410" y="6104263"/>
            <a:ext cx="4860782" cy="640683"/>
          </a:xfrm>
          <a:prstGeom prst="upArrowCallout">
            <a:avLst>
              <a:gd name="adj1" fmla="val 27017"/>
              <a:gd name="adj2" fmla="val 26442"/>
              <a:gd name="adj3" fmla="val 29328"/>
              <a:gd name="adj4" fmla="val 5769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744D1AFA-D93B-D085-8D80-AD3818FD8AD8}"/>
              </a:ext>
            </a:extLst>
          </p:cNvPr>
          <p:cNvCxnSpPr>
            <a:cxnSpLocks/>
          </p:cNvCxnSpPr>
          <p:nvPr/>
        </p:nvCxnSpPr>
        <p:spPr>
          <a:xfrm>
            <a:off x="1498448" y="751622"/>
            <a:ext cx="8629876" cy="5455001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8E1AA6B-8B11-4623-9634-7ED3542FBF77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C879DB8-C519-CB07-D4E7-126E081F3D64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2CB6074-2D7A-5548-2667-232B04D5F17C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FC9729A-F717-F8FC-7C9D-22737EF74DDC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AE470579-9350-FBC9-D0E8-419297D90359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CaixaDeTexto 8">
            <a:hlinkClick r:id="rId9" action="ppaction://hlinksldjump"/>
            <a:extLst>
              <a:ext uri="{FF2B5EF4-FFF2-40B4-BE49-F238E27FC236}">
                <a16:creationId xmlns:a16="http://schemas.microsoft.com/office/drawing/2014/main" id="{4D2E3AE0-EF11-451B-9CF7-1F9A206EEF60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35822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 42_3_56">
            <a:hlinkClick r:id="" action="ppaction://media"/>
            <a:extLst>
              <a:ext uri="{FF2B5EF4-FFF2-40B4-BE49-F238E27FC236}">
                <a16:creationId xmlns:a16="http://schemas.microsoft.com/office/drawing/2014/main" id="{FCB6D8DE-710F-EA9D-1199-94FCC172B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571" b="7990"/>
          <a:stretch/>
        </p:blipFill>
        <p:spPr>
          <a:xfrm>
            <a:off x="948710" y="1308516"/>
            <a:ext cx="10294580" cy="4773808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462076" y="104509"/>
            <a:ext cx="7267849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Results: Serpentinization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4252823" y="196564"/>
            <a:ext cx="3640348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751A17-D2F1-FAA1-4D28-5E02740E21AD}"/>
              </a:ext>
            </a:extLst>
          </p:cNvPr>
          <p:cNvSpPr txBox="1">
            <a:spLocks/>
          </p:cNvSpPr>
          <p:nvPr/>
        </p:nvSpPr>
        <p:spPr>
          <a:xfrm>
            <a:off x="-47566" y="759976"/>
            <a:ext cx="7267849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Young Plate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68045CD4-DF65-7AEE-DDAE-BE8EF61529BA}"/>
              </a:ext>
            </a:extLst>
          </p:cNvPr>
          <p:cNvSpPr/>
          <p:nvPr/>
        </p:nvSpPr>
        <p:spPr>
          <a:xfrm>
            <a:off x="2779991" y="852031"/>
            <a:ext cx="1552755" cy="459856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912EBB2-CEB6-C8CE-6657-6AEBFDA896EC}"/>
              </a:ext>
            </a:extLst>
          </p:cNvPr>
          <p:cNvSpPr txBox="1">
            <a:spLocks/>
          </p:cNvSpPr>
          <p:nvPr/>
        </p:nvSpPr>
        <p:spPr>
          <a:xfrm>
            <a:off x="4710640" y="773545"/>
            <a:ext cx="7267849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Old Plate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BDA881E1-9B37-8BC0-99F5-A3CC08E46FBD}"/>
              </a:ext>
            </a:extLst>
          </p:cNvPr>
          <p:cNvSpPr/>
          <p:nvPr/>
        </p:nvSpPr>
        <p:spPr>
          <a:xfrm>
            <a:off x="7679659" y="865600"/>
            <a:ext cx="1343408" cy="459856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707B25B-7B0B-4A3D-17E6-2FC6C18D8208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8A54BED-02B0-9DEA-A2AC-F2673C5BFB16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E63C67C-19A3-AEBB-4C75-EAD1257849D8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EFD57C3-B70B-C3CF-CB96-BD9654F57CAB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1459878C-769A-B36C-DB9A-6FD1A1D3A1FE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CaixaDeTexto 8">
            <a:hlinkClick r:id="rId9" action="ppaction://hlinksldjump"/>
            <a:extLst>
              <a:ext uri="{FF2B5EF4-FFF2-40B4-BE49-F238E27FC236}">
                <a16:creationId xmlns:a16="http://schemas.microsoft.com/office/drawing/2014/main" id="{63DEA84E-EB2A-53F9-B392-062B42FB7247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38447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st 42_3_56_1">
            <a:hlinkClick r:id="" action="ppaction://media"/>
            <a:extLst>
              <a:ext uri="{FF2B5EF4-FFF2-40B4-BE49-F238E27FC236}">
                <a16:creationId xmlns:a16="http://schemas.microsoft.com/office/drawing/2014/main" id="{1AD7365A-6DFF-1A62-8916-A5F01290F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366" r="3460" b="15235"/>
          <a:stretch/>
        </p:blipFill>
        <p:spPr>
          <a:xfrm>
            <a:off x="219761" y="1056404"/>
            <a:ext cx="11770233" cy="469087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956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Results: 500 km-long “tapered” passive margin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2895601" y="196564"/>
            <a:ext cx="6400800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4E0DC89C-F07A-7E1E-5D7D-4C56FC266BA4}"/>
              </a:ext>
            </a:extLst>
          </p:cNvPr>
          <p:cNvSpPr/>
          <p:nvPr/>
        </p:nvSpPr>
        <p:spPr>
          <a:xfrm rot="5400000">
            <a:off x="9398741" y="187292"/>
            <a:ext cx="581644" cy="786329"/>
          </a:xfrm>
          <a:prstGeom prst="bentArrow">
            <a:avLst>
              <a:gd name="adj1" fmla="val 25000"/>
              <a:gd name="adj2" fmla="val 36879"/>
              <a:gd name="adj3" fmla="val 50000"/>
              <a:gd name="adj4" fmla="val 43750"/>
            </a:avLst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ED0409-D87E-7391-CE60-69F03035FFAD}"/>
              </a:ext>
            </a:extLst>
          </p:cNvPr>
          <p:cNvSpPr txBox="1">
            <a:spLocks/>
          </p:cNvSpPr>
          <p:nvPr/>
        </p:nvSpPr>
        <p:spPr>
          <a:xfrm>
            <a:off x="98080" y="6244532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For comparison</a:t>
            </a:r>
            <a:r>
              <a:rPr lang="en-US" sz="1600" dirty="0"/>
              <a:t>: Benchmark, “blunt” passive margin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71552931-D268-120F-65B4-F269BC3032EF}"/>
              </a:ext>
            </a:extLst>
          </p:cNvPr>
          <p:cNvSpPr/>
          <p:nvPr/>
        </p:nvSpPr>
        <p:spPr>
          <a:xfrm>
            <a:off x="1127882" y="6104263"/>
            <a:ext cx="4375772" cy="640683"/>
          </a:xfrm>
          <a:prstGeom prst="upArrowCallout">
            <a:avLst>
              <a:gd name="adj1" fmla="val 27017"/>
              <a:gd name="adj2" fmla="val 26442"/>
              <a:gd name="adj3" fmla="val 29328"/>
              <a:gd name="adj4" fmla="val 5769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CE8E85E-0B82-E950-82E3-BBE209AE4A1F}"/>
              </a:ext>
            </a:extLst>
          </p:cNvPr>
          <p:cNvCxnSpPr>
            <a:cxnSpLocks/>
          </p:cNvCxnSpPr>
          <p:nvPr/>
        </p:nvCxnSpPr>
        <p:spPr>
          <a:xfrm>
            <a:off x="1529127" y="943334"/>
            <a:ext cx="8641416" cy="5160929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C743CF3-71E7-2806-115F-DC4B7368F26F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B8502BE-69C9-7E11-3A55-A7F9131D380F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A0F7DC1-14CD-8775-37D8-971441A10D2C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D4264BF-AD3D-D8FF-F359-86BAA067C723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00413A13-3915-A5B7-DD08-E81724E9DD3D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CaixaDeTexto 8">
            <a:hlinkClick r:id="rId9" action="ppaction://hlinksldjump"/>
            <a:extLst>
              <a:ext uri="{FF2B5EF4-FFF2-40B4-BE49-F238E27FC236}">
                <a16:creationId xmlns:a16="http://schemas.microsoft.com/office/drawing/2014/main" id="{1ECDF629-F04E-7AD9-C779-7A638EF9E5E9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30476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956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Discussion (1/2)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3548332" y="196564"/>
            <a:ext cx="5095336" cy="55505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AC2A26-D6FF-C164-F35E-B2BC58E51CEA}"/>
              </a:ext>
            </a:extLst>
          </p:cNvPr>
          <p:cNvSpPr txBox="1">
            <a:spLocks/>
          </p:cNvSpPr>
          <p:nvPr/>
        </p:nvSpPr>
        <p:spPr>
          <a:xfrm>
            <a:off x="787471" y="196564"/>
            <a:ext cx="11209509" cy="734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200" dirty="0">
                <a:latin typeface="+mn-lt"/>
              </a:rPr>
              <a:t>Tethyan-type ophiolite emplacement is physically viable under a wide range of initial conditions, which include:	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GB" sz="2200" dirty="0"/>
              <a:t>Both young and old overriding plate 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GB" sz="2200" dirty="0"/>
              <a:t>Both a pristine and a </a:t>
            </a:r>
            <a:r>
              <a:rPr lang="en-GB" sz="2200" dirty="0" err="1"/>
              <a:t>serpentinized</a:t>
            </a:r>
            <a:r>
              <a:rPr lang="en-GB" sz="2200" dirty="0"/>
              <a:t> overriding plate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GB" sz="2200" dirty="0"/>
              <a:t>Both a narrow (“blunt”), and a wide (“tapered”) passive margin.</a:t>
            </a:r>
            <a:br>
              <a:rPr lang="en-GB" sz="2200" dirty="0"/>
            </a:br>
            <a:br>
              <a:rPr lang="en-GB" sz="2200" dirty="0"/>
            </a:br>
            <a:endParaRPr lang="en-GB" sz="2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200" dirty="0">
                <a:latin typeface="+mn-lt"/>
              </a:rPr>
              <a:t>However, important differences exist in the subduction-exhumation-emplacement cycle for the different scenario (see next page).</a:t>
            </a:r>
            <a:br>
              <a:rPr lang="en-GB" sz="2200" dirty="0">
                <a:latin typeface="+mn-lt"/>
              </a:rPr>
            </a:br>
            <a:endParaRPr lang="en-GB" sz="2200" dirty="0">
              <a:latin typeface="+mn-lt"/>
            </a:endParaRPr>
          </a:p>
          <a:p>
            <a:endParaRPr lang="en-GB" sz="22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2200" dirty="0">
              <a:latin typeface="+mn-lt"/>
            </a:endParaRPr>
          </a:p>
        </p:txBody>
      </p:sp>
      <p:sp>
        <p:nvSpPr>
          <p:cNvPr id="4" name="Action Button: Home 2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57E51E4-B3D4-E455-06E3-2CC79FEBCF22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24CA08-6EA5-DDCE-67E4-6FDCB42F255F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78A2AED-EF36-08D9-4549-794E8892145D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34986EB-566A-5834-8FDF-DCFC08E1F5FA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A3509CE5-0BC3-05FC-5146-CBB173A76A4D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aixaDeTexto 8">
            <a:hlinkClick r:id="rId6" action="ppaction://hlinksldjump"/>
            <a:extLst>
              <a:ext uri="{FF2B5EF4-FFF2-40B4-BE49-F238E27FC236}">
                <a16:creationId xmlns:a16="http://schemas.microsoft.com/office/drawing/2014/main" id="{27C4B9BD-0BB4-5E4D-EDD4-7D200C56FF8E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25288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90023-CC56-B4E8-2F22-2F4B9F48C30B}"/>
              </a:ext>
            </a:extLst>
          </p:cNvPr>
          <p:cNvSpPr txBox="1">
            <a:spLocks/>
          </p:cNvSpPr>
          <p:nvPr/>
        </p:nvSpPr>
        <p:spPr>
          <a:xfrm>
            <a:off x="392674" y="604256"/>
            <a:ext cx="11550769" cy="62863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br>
              <a:rPr lang="en-GB" sz="1800" dirty="0">
                <a:latin typeface="+mn-lt"/>
              </a:rPr>
            </a:br>
            <a:endParaRPr lang="en-GB" sz="1800" dirty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GB" sz="2000" dirty="0">
                <a:latin typeface="+mn-lt"/>
              </a:rPr>
              <a:t>The increase in overriding plate age mainly results in: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</a:rPr>
              <a:t>A delayed exhumation onset, but an earlier ophiolite emplacement.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/>
              <a:t>A reduced possibility for RT instabilities within the subduction channel, which is much narrower. </a:t>
            </a:r>
            <a:br>
              <a:rPr lang="en-GB" sz="1800" dirty="0">
                <a:latin typeface="+mn-lt"/>
              </a:rPr>
            </a:br>
            <a:endParaRPr lang="en-GB" sz="1800" dirty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GB" dirty="0">
                <a:latin typeface="+mn-lt"/>
              </a:rPr>
              <a:t>The addition of a weak serpentinization layer on the OP results in: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/>
              <a:t>The semi decoupling of the OP crust and mantle.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</a:rPr>
              <a:t>An </a:t>
            </a:r>
            <a:r>
              <a:rPr lang="en-GB" sz="1600" dirty="0"/>
              <a:t>indentation of the OP mantle with the subduction cont. crust.</a:t>
            </a:r>
          </a:p>
          <a:p>
            <a:pPr marL="1371600" lvl="2" indent="-457200" algn="l">
              <a:buFont typeface="Wingdings" panose="05000000000000000000" pitchFamily="2" charset="2"/>
              <a:buChar char="v"/>
            </a:pPr>
            <a:r>
              <a:rPr lang="en-GB" sz="1400" dirty="0">
                <a:latin typeface="+mn-lt"/>
              </a:rPr>
              <a:t>This results in higher and </a:t>
            </a:r>
            <a:r>
              <a:rPr lang="en-GB" sz="1400" dirty="0"/>
              <a:t>more prolonged compressive stress in the cont. crust</a:t>
            </a:r>
          </a:p>
          <a:p>
            <a:pPr marL="1371600" lvl="2" indent="-457200" algn="l">
              <a:buFont typeface="Wingdings" panose="05000000000000000000" pitchFamily="2" charset="2"/>
              <a:buChar char="v"/>
            </a:pPr>
            <a:r>
              <a:rPr lang="en-GB" sz="1400" dirty="0">
                <a:latin typeface="+mn-lt"/>
              </a:rPr>
              <a:t>A stress driven pop-up extrusion of the cont</a:t>
            </a:r>
            <a:r>
              <a:rPr lang="en-GB" sz="1400" dirty="0"/>
              <a:t>. crust (as opposed to buoyancy-driven) 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>
                <a:latin typeface="+mn-lt"/>
              </a:rPr>
              <a:t>A lubricating effect that facilitates the separation/emplacement of the ophioli</a:t>
            </a:r>
            <a:r>
              <a:rPr lang="en-GB" sz="1600" dirty="0"/>
              <a:t>te.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endParaRPr lang="en-GB" sz="1800" dirty="0"/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GB" dirty="0"/>
              <a:t>A wide and tapered margin results in: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/>
              <a:t>A very fast initial subduction of the cont. plate (less buoyant).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/>
              <a:t>A much deeper crustal subduction, accompanied by a delayed exhumation.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/>
              <a:t>A single exhuming “bulge” instead of several small RT instabilities.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GB" sz="1600" dirty="0"/>
              <a:t>The possibility for the emplacement of a double ophiolite.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endParaRPr lang="en-GB" sz="1800" dirty="0"/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GB" dirty="0">
              <a:latin typeface="+mn-lt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956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Discussion (2/2)</a:t>
            </a: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370" y="3921026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114" y="2412978"/>
            <a:ext cx="786329" cy="1100356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30A4E14C-6DA1-55C5-B4BF-382EC40B556D}"/>
              </a:ext>
            </a:extLst>
          </p:cNvPr>
          <p:cNvSpPr/>
          <p:nvPr/>
        </p:nvSpPr>
        <p:spPr>
          <a:xfrm>
            <a:off x="3548332" y="196564"/>
            <a:ext cx="5095336" cy="55505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ction Button: Home 2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8EF754C-A440-BB5B-451E-FE666489DEE5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119A2B8-EC05-5DD9-4C26-F56452A39C58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4A9BD0-9E13-829D-AE42-2C72FF9888EE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473C744-7FF6-A0CB-79F4-088570AADD32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EA9F9E60-1403-6944-3E84-078E7BD714B9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aixaDeTexto 8">
            <a:hlinkClick r:id="rId6" action="ppaction://hlinksldjump"/>
            <a:extLst>
              <a:ext uri="{FF2B5EF4-FFF2-40B4-BE49-F238E27FC236}">
                <a16:creationId xmlns:a16="http://schemas.microsoft.com/office/drawing/2014/main" id="{3233D673-F651-B364-92AB-01CB79417E61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18998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-2708048" y="1957098"/>
            <a:ext cx="17608096" cy="1780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Extra Material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2186033" y="2129742"/>
            <a:ext cx="7819934" cy="152692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4" name="Action Button: Home 2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7B0E78E-ADB5-49F4-34EB-AE3AEEAD68CA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82FC594-286B-9836-60B4-A2E602871DBA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24E19CA-44A1-2355-B951-8D121E66B6E3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0F768D2-F179-B298-091F-A6A3359477BE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11A34FAE-4AC2-5876-C44C-2F124DDA5FAB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aixaDeTexto 8">
            <a:hlinkClick r:id="rId6" action="ppaction://hlinksldjump"/>
            <a:extLst>
              <a:ext uri="{FF2B5EF4-FFF2-40B4-BE49-F238E27FC236}">
                <a16:creationId xmlns:a16="http://schemas.microsoft.com/office/drawing/2014/main" id="{CF847414-29A8-CA09-E36A-8F1207FB3176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40685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BBA8-D4B2-3212-84BC-0D5DBD0E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782"/>
            <a:ext cx="10515600" cy="1325563"/>
          </a:xfrm>
        </p:spPr>
        <p:txBody>
          <a:bodyPr/>
          <a:lstStyle/>
          <a:p>
            <a:r>
              <a:rPr lang="en-GB" dirty="0"/>
              <a:t>Tethyan-type ophiolite emplacement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DD510-9EF3-57A5-42F7-AB9D9003C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428056"/>
            <a:ext cx="7534182" cy="52802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E05A0E-07AF-0AFF-9D1F-589C528D2AC3}"/>
              </a:ext>
            </a:extLst>
          </p:cNvPr>
          <p:cNvSpPr txBox="1">
            <a:spLocks/>
          </p:cNvSpPr>
          <p:nvPr/>
        </p:nvSpPr>
        <p:spPr>
          <a:xfrm>
            <a:off x="8445265" y="1427345"/>
            <a:ext cx="3640347" cy="1397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latin typeface="+mn-lt"/>
              </a:rPr>
              <a:t>e.g. Wakabayashi &amp; Dilek (2003); Edwards </a:t>
            </a:r>
            <a:r>
              <a:rPr lang="en-GB" sz="1200" i="1" dirty="0">
                <a:latin typeface="+mn-lt"/>
              </a:rPr>
              <a:t>et. al </a:t>
            </a:r>
            <a:r>
              <a:rPr lang="en-GB" sz="1200" dirty="0">
                <a:latin typeface="+mn-lt"/>
              </a:rPr>
              <a:t>(2015)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69A0C8-7D15-B808-A6DB-431889617D69}"/>
              </a:ext>
            </a:extLst>
          </p:cNvPr>
          <p:cNvSpPr txBox="1">
            <a:spLocks/>
          </p:cNvSpPr>
          <p:nvPr/>
        </p:nvSpPr>
        <p:spPr>
          <a:xfrm>
            <a:off x="8445266" y="3334440"/>
            <a:ext cx="3441940" cy="1397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latin typeface="+mn-lt"/>
              </a:rPr>
              <a:t>e.g. </a:t>
            </a:r>
            <a:r>
              <a:rPr lang="en-GB" sz="1200" dirty="0" err="1">
                <a:latin typeface="+mn-lt"/>
              </a:rPr>
              <a:t>Chemenda</a:t>
            </a:r>
            <a:r>
              <a:rPr lang="en-GB" sz="1200" dirty="0">
                <a:latin typeface="+mn-lt"/>
              </a:rPr>
              <a:t> </a:t>
            </a:r>
            <a:r>
              <a:rPr lang="en-GB" sz="1200" i="1" dirty="0">
                <a:latin typeface="+mn-lt"/>
              </a:rPr>
              <a:t>et. al </a:t>
            </a:r>
            <a:r>
              <a:rPr lang="en-GB" sz="1200" dirty="0">
                <a:latin typeface="+mn-lt"/>
              </a:rPr>
              <a:t>(1996)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AA2971-6736-5B84-B3F4-0D0EC9A85A56}"/>
              </a:ext>
            </a:extLst>
          </p:cNvPr>
          <p:cNvSpPr txBox="1">
            <a:spLocks/>
          </p:cNvSpPr>
          <p:nvPr/>
        </p:nvSpPr>
        <p:spPr>
          <a:xfrm>
            <a:off x="8445266" y="5172523"/>
            <a:ext cx="3441940" cy="1397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latin typeface="+mn-lt"/>
              </a:rPr>
              <a:t>e.g. </a:t>
            </a:r>
            <a:r>
              <a:rPr lang="en-GB" sz="1200" dirty="0" err="1">
                <a:latin typeface="+mn-lt"/>
              </a:rPr>
              <a:t>Duretz</a:t>
            </a:r>
            <a:r>
              <a:rPr lang="en-GB" sz="1200" dirty="0">
                <a:latin typeface="+mn-lt"/>
              </a:rPr>
              <a:t> </a:t>
            </a:r>
            <a:r>
              <a:rPr lang="en-GB" sz="1200" i="1" dirty="0">
                <a:latin typeface="+mn-lt"/>
              </a:rPr>
              <a:t>et. al </a:t>
            </a:r>
            <a:r>
              <a:rPr lang="en-GB" sz="1200" dirty="0">
                <a:latin typeface="+mn-lt"/>
              </a:rPr>
              <a:t>(2016); </a:t>
            </a:r>
            <a:r>
              <a:rPr lang="en-GB" sz="1200" dirty="0" err="1">
                <a:latin typeface="+mn-lt"/>
              </a:rPr>
              <a:t>Porkoláb</a:t>
            </a:r>
            <a:r>
              <a:rPr lang="en-GB" sz="1200" dirty="0">
                <a:latin typeface="+mn-lt"/>
              </a:rPr>
              <a:t> </a:t>
            </a:r>
            <a:r>
              <a:rPr lang="en-GB" sz="1200" i="1" dirty="0">
                <a:latin typeface="+mn-lt"/>
              </a:rPr>
              <a:t>et. al</a:t>
            </a:r>
            <a:r>
              <a:rPr lang="en-GB" sz="1200" dirty="0">
                <a:latin typeface="+mn-lt"/>
              </a:rPr>
              <a:t> (2021)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122232A-2751-8061-B9B4-1129EFD7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615" y="214385"/>
            <a:ext cx="786329" cy="1100356"/>
          </a:xfrm>
          <a:prstGeom prst="rect">
            <a:avLst/>
          </a:prstGeom>
        </p:spPr>
      </p:pic>
      <p:sp>
        <p:nvSpPr>
          <p:cNvPr id="8" name="Action Button: Home 2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D0ECA7D-9CA2-5A53-7E9C-85C57528FB8C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F8A2499-5A6D-C733-A3B3-4D204B42AF23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FC70833-A576-739F-1E9E-D3B6F0321216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AAEED74-6AA0-4825-C01E-8A5B9D5F4F68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4D0372E8-05ED-B007-AC4F-0F8A97D84529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6651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57912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60Myr old plate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7133209" y="196564"/>
            <a:ext cx="3716784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28F830-BED3-4A1F-E847-0119F8EC7F32}"/>
              </a:ext>
            </a:extLst>
          </p:cNvPr>
          <p:cNvSpPr txBox="1">
            <a:spLocks/>
          </p:cNvSpPr>
          <p:nvPr/>
        </p:nvSpPr>
        <p:spPr>
          <a:xfrm>
            <a:off x="1037207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10Myr old plate 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3BE6ABE-7103-AA43-8409-5660EE7E1213}"/>
              </a:ext>
            </a:extLst>
          </p:cNvPr>
          <p:cNvSpPr/>
          <p:nvPr/>
        </p:nvSpPr>
        <p:spPr>
          <a:xfrm>
            <a:off x="2379216" y="196564"/>
            <a:ext cx="3716784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413A8-1EC5-D0FA-5247-997C72F7C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91" y="1153913"/>
            <a:ext cx="10104066" cy="4550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ACE28-FC3B-5120-6C5D-EE6E3BD637D4}"/>
              </a:ext>
            </a:extLst>
          </p:cNvPr>
          <p:cNvSpPr txBox="1"/>
          <p:nvPr/>
        </p:nvSpPr>
        <p:spPr>
          <a:xfrm>
            <a:off x="329184" y="1490581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15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500B1-4ED6-6B52-907C-CD7D0544B6DB}"/>
              </a:ext>
            </a:extLst>
          </p:cNvPr>
          <p:cNvSpPr txBox="1"/>
          <p:nvPr/>
        </p:nvSpPr>
        <p:spPr>
          <a:xfrm>
            <a:off x="329184" y="2536325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20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02A45-56DD-ED6C-4D55-1464F5D0287C}"/>
              </a:ext>
            </a:extLst>
          </p:cNvPr>
          <p:cNvSpPr txBox="1"/>
          <p:nvPr/>
        </p:nvSpPr>
        <p:spPr>
          <a:xfrm>
            <a:off x="329184" y="37265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30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29C12E-F332-5266-F41B-BDE8A00C7BEC}"/>
              </a:ext>
            </a:extLst>
          </p:cNvPr>
          <p:cNvSpPr txBox="1"/>
          <p:nvPr/>
        </p:nvSpPr>
        <p:spPr>
          <a:xfrm>
            <a:off x="329184" y="48276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39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4" name="Action Button: Hom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7622BDA-476C-FF61-AC75-028ED92B25BA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E20E82F-5049-BB7B-2BC4-04D4EFC2440E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01828C-5A7A-42A0-FCC2-B105528350BF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1B4D52F-32E2-6418-DA02-A681201D0230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B109C5E6-831E-F139-5149-22F49715CE12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aixaDeTexto 8">
            <a:hlinkClick r:id="rId7" action="ppaction://hlinksldjump"/>
            <a:extLst>
              <a:ext uri="{FF2B5EF4-FFF2-40B4-BE49-F238E27FC236}">
                <a16:creationId xmlns:a16="http://schemas.microsoft.com/office/drawing/2014/main" id="{F2034B91-0641-CD63-D0F1-41E7CB72B2B5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700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57912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With serpentinization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7133209" y="196564"/>
            <a:ext cx="3716784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28F830-BED3-4A1F-E847-0119F8EC7F32}"/>
              </a:ext>
            </a:extLst>
          </p:cNvPr>
          <p:cNvSpPr txBox="1">
            <a:spLocks/>
          </p:cNvSpPr>
          <p:nvPr/>
        </p:nvSpPr>
        <p:spPr>
          <a:xfrm>
            <a:off x="1037207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No serpentinization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3BE6ABE-7103-AA43-8409-5660EE7E1213}"/>
              </a:ext>
            </a:extLst>
          </p:cNvPr>
          <p:cNvSpPr/>
          <p:nvPr/>
        </p:nvSpPr>
        <p:spPr>
          <a:xfrm>
            <a:off x="2379216" y="196564"/>
            <a:ext cx="3716784" cy="45985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413A8-1EC5-D0FA-5247-997C72F7C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591" y="1172591"/>
            <a:ext cx="10104066" cy="4512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84AB2-2DFF-816D-9669-CA135EAFD6BA}"/>
              </a:ext>
            </a:extLst>
          </p:cNvPr>
          <p:cNvSpPr txBox="1"/>
          <p:nvPr/>
        </p:nvSpPr>
        <p:spPr>
          <a:xfrm>
            <a:off x="329184" y="1490581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15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A2FCB-DD1C-9032-23FB-D91A67BB9C87}"/>
              </a:ext>
            </a:extLst>
          </p:cNvPr>
          <p:cNvSpPr txBox="1"/>
          <p:nvPr/>
        </p:nvSpPr>
        <p:spPr>
          <a:xfrm>
            <a:off x="329184" y="2536325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20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1C621-34DF-8C13-8EBB-08334FF0E57A}"/>
              </a:ext>
            </a:extLst>
          </p:cNvPr>
          <p:cNvSpPr txBox="1"/>
          <p:nvPr/>
        </p:nvSpPr>
        <p:spPr>
          <a:xfrm>
            <a:off x="329184" y="37265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26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A68198-BFB3-C24F-3334-D31E745DE226}"/>
              </a:ext>
            </a:extLst>
          </p:cNvPr>
          <p:cNvSpPr txBox="1"/>
          <p:nvPr/>
        </p:nvSpPr>
        <p:spPr>
          <a:xfrm>
            <a:off x="329184" y="48276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39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" name="Action Button: Hom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BD23851-5981-599A-9EAB-25484A5BAAE8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C9E768C-0F99-9586-82EA-C562EB5A6722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9F948C7-AFD1-E6B1-E582-562DEE240615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F3BD056-9E60-030E-6AFE-E9FA39DC7264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D9E96C74-1D0E-2F22-0E92-7644F337767D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aixaDeTexto 8">
            <a:hlinkClick r:id="rId7" action="ppaction://hlinksldjump"/>
            <a:extLst>
              <a:ext uri="{FF2B5EF4-FFF2-40B4-BE49-F238E27FC236}">
                <a16:creationId xmlns:a16="http://schemas.microsoft.com/office/drawing/2014/main" id="{A796D267-9D9B-D213-6C20-0E31F40DA995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36818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57912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60Myr old plate </a:t>
            </a:r>
          </a:p>
          <a:p>
            <a:r>
              <a:rPr lang="en-US" sz="2800" dirty="0"/>
              <a:t>With serpentinization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7133209" y="104509"/>
            <a:ext cx="3716784" cy="64396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28F830-BED3-4A1F-E847-0119F8EC7F32}"/>
              </a:ext>
            </a:extLst>
          </p:cNvPr>
          <p:cNvSpPr txBox="1">
            <a:spLocks/>
          </p:cNvSpPr>
          <p:nvPr/>
        </p:nvSpPr>
        <p:spPr>
          <a:xfrm>
            <a:off x="1037207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60Myr old plate </a:t>
            </a:r>
          </a:p>
          <a:p>
            <a:r>
              <a:rPr lang="en-US" sz="2800" dirty="0"/>
              <a:t>No serpentinization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3BE6ABE-7103-AA43-8409-5660EE7E1213}"/>
              </a:ext>
            </a:extLst>
          </p:cNvPr>
          <p:cNvSpPr/>
          <p:nvPr/>
        </p:nvSpPr>
        <p:spPr>
          <a:xfrm>
            <a:off x="2379216" y="101362"/>
            <a:ext cx="3716784" cy="65026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413A8-1EC5-D0FA-5247-997C72F7C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591" y="1184572"/>
            <a:ext cx="10104066" cy="4488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84AB2-2DFF-816D-9669-CA135EAFD6BA}"/>
              </a:ext>
            </a:extLst>
          </p:cNvPr>
          <p:cNvSpPr txBox="1"/>
          <p:nvPr/>
        </p:nvSpPr>
        <p:spPr>
          <a:xfrm>
            <a:off x="329184" y="1490581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15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A2FCB-DD1C-9032-23FB-D91A67BB9C87}"/>
              </a:ext>
            </a:extLst>
          </p:cNvPr>
          <p:cNvSpPr txBox="1"/>
          <p:nvPr/>
        </p:nvSpPr>
        <p:spPr>
          <a:xfrm>
            <a:off x="329184" y="2536325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20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1C621-34DF-8C13-8EBB-08334FF0E57A}"/>
              </a:ext>
            </a:extLst>
          </p:cNvPr>
          <p:cNvSpPr txBox="1"/>
          <p:nvPr/>
        </p:nvSpPr>
        <p:spPr>
          <a:xfrm>
            <a:off x="329184" y="37265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24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A68198-BFB3-C24F-3334-D31E745DE226}"/>
              </a:ext>
            </a:extLst>
          </p:cNvPr>
          <p:cNvSpPr txBox="1"/>
          <p:nvPr/>
        </p:nvSpPr>
        <p:spPr>
          <a:xfrm>
            <a:off x="329184" y="48276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30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" name="Action Button: Hom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2D86218-4456-3738-E3C7-01B1C58B70BF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F0ADA11-B9AF-8E8F-8F13-BD6F2B2AD5BB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8DE98A3-A05A-5AF0-E06C-D05DA63C014D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DA6AD42-7CA1-2B87-C87C-E7C642796828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CEE8B8C7-5B0F-FE7B-DF23-6F66F0F9EC6D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aixaDeTexto 8">
            <a:hlinkClick r:id="rId7" action="ppaction://hlinksldjump"/>
            <a:extLst>
              <a:ext uri="{FF2B5EF4-FFF2-40B4-BE49-F238E27FC236}">
                <a16:creationId xmlns:a16="http://schemas.microsoft.com/office/drawing/2014/main" id="{A0239F94-BF28-8464-5910-B644AE08484E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10502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5791200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60Myr old plate </a:t>
            </a:r>
          </a:p>
          <a:p>
            <a:r>
              <a:rPr lang="en-US" sz="2800" dirty="0"/>
              <a:t>With serpentinization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7133209" y="104509"/>
            <a:ext cx="3716784" cy="64396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28F830-BED3-4A1F-E847-0119F8EC7F32}"/>
              </a:ext>
            </a:extLst>
          </p:cNvPr>
          <p:cNvSpPr txBox="1">
            <a:spLocks/>
          </p:cNvSpPr>
          <p:nvPr/>
        </p:nvSpPr>
        <p:spPr>
          <a:xfrm>
            <a:off x="1037207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10Myr old plate </a:t>
            </a:r>
          </a:p>
          <a:p>
            <a:r>
              <a:rPr lang="en-US" sz="2800" dirty="0"/>
              <a:t>With serpentinization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3BE6ABE-7103-AA43-8409-5660EE7E1213}"/>
              </a:ext>
            </a:extLst>
          </p:cNvPr>
          <p:cNvSpPr/>
          <p:nvPr/>
        </p:nvSpPr>
        <p:spPr>
          <a:xfrm>
            <a:off x="2379216" y="101362"/>
            <a:ext cx="3716784" cy="65026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413A8-1EC5-D0FA-5247-997C72F7C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160" y="1184572"/>
            <a:ext cx="10062927" cy="4488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84AB2-2DFF-816D-9669-CA135EAFD6BA}"/>
              </a:ext>
            </a:extLst>
          </p:cNvPr>
          <p:cNvSpPr txBox="1"/>
          <p:nvPr/>
        </p:nvSpPr>
        <p:spPr>
          <a:xfrm>
            <a:off x="329184" y="1490581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15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A2FCB-DD1C-9032-23FB-D91A67BB9C87}"/>
              </a:ext>
            </a:extLst>
          </p:cNvPr>
          <p:cNvSpPr txBox="1"/>
          <p:nvPr/>
        </p:nvSpPr>
        <p:spPr>
          <a:xfrm>
            <a:off x="329184" y="2536325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20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1C621-34DF-8C13-8EBB-08334FF0E57A}"/>
              </a:ext>
            </a:extLst>
          </p:cNvPr>
          <p:cNvSpPr txBox="1"/>
          <p:nvPr/>
        </p:nvSpPr>
        <p:spPr>
          <a:xfrm>
            <a:off x="329184" y="37265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24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A68198-BFB3-C24F-3334-D31E745DE226}"/>
              </a:ext>
            </a:extLst>
          </p:cNvPr>
          <p:cNvSpPr txBox="1"/>
          <p:nvPr/>
        </p:nvSpPr>
        <p:spPr>
          <a:xfrm>
            <a:off x="329184" y="48276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30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" name="Action Button: Hom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98DED52-03EB-19C1-0410-9FC0727674A2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5133294-430F-2D82-CD89-2A7BDFAEE118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F0F45A3-D20F-8E81-5BE4-859505CC86FF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1E6A781-9785-F0E1-8952-F5AE12DAB719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950DD8D0-6D41-4618-BCB7-2EDE97377368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aixaDeTexto 8">
            <a:hlinkClick r:id="rId7" action="ppaction://hlinksldjump"/>
            <a:extLst>
              <a:ext uri="{FF2B5EF4-FFF2-40B4-BE49-F238E27FC236}">
                <a16:creationId xmlns:a16="http://schemas.microsoft.com/office/drawing/2014/main" id="{7832381C-25E4-F54E-E348-35ACE9D65318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25618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5924471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500 km-long passive margin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6985484" y="104509"/>
            <a:ext cx="4278776" cy="64396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" y="53556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28F830-BED3-4A1F-E847-0119F8EC7F32}"/>
              </a:ext>
            </a:extLst>
          </p:cNvPr>
          <p:cNvSpPr txBox="1">
            <a:spLocks/>
          </p:cNvSpPr>
          <p:nvPr/>
        </p:nvSpPr>
        <p:spPr>
          <a:xfrm>
            <a:off x="1037207" y="104509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Benchmark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3BE6ABE-7103-AA43-8409-5660EE7E1213}"/>
              </a:ext>
            </a:extLst>
          </p:cNvPr>
          <p:cNvSpPr/>
          <p:nvPr/>
        </p:nvSpPr>
        <p:spPr>
          <a:xfrm>
            <a:off x="2140006" y="101362"/>
            <a:ext cx="3955994" cy="65026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413A8-1EC5-D0FA-5247-997C72F7C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160" y="1311722"/>
            <a:ext cx="10062927" cy="42345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84AB2-2DFF-816D-9669-CA135EAFD6BA}"/>
              </a:ext>
            </a:extLst>
          </p:cNvPr>
          <p:cNvSpPr txBox="1"/>
          <p:nvPr/>
        </p:nvSpPr>
        <p:spPr>
          <a:xfrm>
            <a:off x="329184" y="1490581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16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A2FCB-DD1C-9032-23FB-D91A67BB9C87}"/>
              </a:ext>
            </a:extLst>
          </p:cNvPr>
          <p:cNvSpPr txBox="1"/>
          <p:nvPr/>
        </p:nvSpPr>
        <p:spPr>
          <a:xfrm>
            <a:off x="329184" y="2536325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27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1C621-34DF-8C13-8EBB-08334FF0E57A}"/>
              </a:ext>
            </a:extLst>
          </p:cNvPr>
          <p:cNvSpPr txBox="1"/>
          <p:nvPr/>
        </p:nvSpPr>
        <p:spPr>
          <a:xfrm>
            <a:off x="329184" y="37265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31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A68198-BFB3-C24F-3334-D31E745DE226}"/>
              </a:ext>
            </a:extLst>
          </p:cNvPr>
          <p:cNvSpPr txBox="1"/>
          <p:nvPr/>
        </p:nvSpPr>
        <p:spPr>
          <a:xfrm>
            <a:off x="329184" y="4827686"/>
            <a:ext cx="113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42 </a:t>
            </a:r>
            <a:r>
              <a:rPr lang="en-GB" sz="2400" dirty="0" err="1">
                <a:solidFill>
                  <a:schemeClr val="accent1"/>
                </a:solidFill>
              </a:rPr>
              <a:t>Myr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" name="Action Button: Hom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324CE6E-45CB-5506-C1DE-083841A21EF9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E777EEA-DF40-D11F-6C09-96B4465A603F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807170-12E4-1432-B6F5-1739E30368F7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2C11DC0-03AF-446E-06D4-BA04F6309D77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1D557C9B-1EFC-FB11-E77F-7A02648D022A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aixaDeTexto 8">
            <a:hlinkClick r:id="rId7" action="ppaction://hlinksldjump"/>
            <a:extLst>
              <a:ext uri="{FF2B5EF4-FFF2-40B4-BE49-F238E27FC236}">
                <a16:creationId xmlns:a16="http://schemas.microsoft.com/office/drawing/2014/main" id="{860602FF-5575-0824-2026-3AA7DC7BA63B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37227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BBA8-D4B2-3212-84BC-0D5DBD0E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476"/>
            <a:ext cx="10515600" cy="1325563"/>
          </a:xfrm>
        </p:spPr>
        <p:txBody>
          <a:bodyPr/>
          <a:lstStyle/>
          <a:p>
            <a:r>
              <a:rPr lang="en-GB" dirty="0"/>
              <a:t>What we did: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1665A-2183-C751-98B2-C583C6157500}"/>
              </a:ext>
            </a:extLst>
          </p:cNvPr>
          <p:cNvSpPr txBox="1"/>
          <p:nvPr/>
        </p:nvSpPr>
        <p:spPr>
          <a:xfrm>
            <a:off x="776376" y="2191109"/>
            <a:ext cx="1032581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 Gravity-driven 2D numerical models testing: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Overriding-plate </a:t>
            </a:r>
            <a:r>
              <a:rPr lang="en-GB" sz="3200" b="1" dirty="0"/>
              <a:t>age</a:t>
            </a:r>
            <a:r>
              <a:rPr lang="en-GB" sz="3200" dirty="0"/>
              <a:t> [10 vs 60 </a:t>
            </a:r>
            <a:r>
              <a:rPr lang="en-GB" sz="3200" dirty="0" err="1"/>
              <a:t>Myr</a:t>
            </a:r>
            <a:r>
              <a:rPr lang="en-GB" sz="3200" dirty="0"/>
              <a:t>]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Overriding-plate </a:t>
            </a:r>
            <a:r>
              <a:rPr lang="en-GB" sz="3200" b="1" dirty="0"/>
              <a:t>serpentinization</a:t>
            </a:r>
            <a:r>
              <a:rPr lang="en-GB" sz="3200" dirty="0"/>
              <a:t> [presence vs absence]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3200" dirty="0"/>
              <a:t>Continental margin </a:t>
            </a:r>
            <a:r>
              <a:rPr lang="en-GB" sz="3200" b="1" dirty="0"/>
              <a:t>width</a:t>
            </a:r>
            <a:r>
              <a:rPr lang="en-GB" sz="3200" dirty="0"/>
              <a:t> [narrow vs wide]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GB" sz="32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C4E672D-A116-BC9C-AE92-EA42437F9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35" y="331079"/>
            <a:ext cx="786329" cy="1100356"/>
          </a:xfrm>
          <a:prstGeom prst="rect">
            <a:avLst/>
          </a:prstGeom>
        </p:spPr>
      </p:pic>
      <p:sp>
        <p:nvSpPr>
          <p:cNvPr id="5" name="Action Button: Home 2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A4B6253-D6A6-E676-1050-418926E3A610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781ED5D-C560-0E8C-6710-D651A3FBF21A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113F79E-4163-96E6-9EB3-F7E150CEB4D1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AEF8772-44A8-78E9-00F8-E837A31E1726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F3FA180E-EABC-69AF-7E51-0F7C465E58BB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832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view_">
            <a:hlinkClick r:id="" action="ppaction://media"/>
            <a:extLst>
              <a:ext uri="{FF2B5EF4-FFF2-40B4-BE49-F238E27FC236}">
                <a16:creationId xmlns:a16="http://schemas.microsoft.com/office/drawing/2014/main" id="{B64BCCDC-4225-1D0E-FE80-DE3C8D78F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876" t="24810" r="8291" b="22194"/>
          <a:stretch/>
        </p:blipFill>
        <p:spPr>
          <a:xfrm>
            <a:off x="838200" y="2152891"/>
            <a:ext cx="10342944" cy="3634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BBBA8-D4B2-3212-84BC-0D5DBD0E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476"/>
            <a:ext cx="10515600" cy="1325563"/>
          </a:xfrm>
        </p:spPr>
        <p:txBody>
          <a:bodyPr/>
          <a:lstStyle/>
          <a:p>
            <a:r>
              <a:rPr lang="en-GB" dirty="0"/>
              <a:t>Preview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1743497-2A42-4AC6-452C-5465A5F8A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84" y="218475"/>
            <a:ext cx="786329" cy="1100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184786-EC24-89D0-BD78-365D6D873E8F}"/>
              </a:ext>
            </a:extLst>
          </p:cNvPr>
          <p:cNvSpPr txBox="1">
            <a:spLocks/>
          </p:cNvSpPr>
          <p:nvPr/>
        </p:nvSpPr>
        <p:spPr>
          <a:xfrm>
            <a:off x="6400800" y="1468615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SUBDUCTING PASSIVE MARGIN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65A5D46A-1B68-F7A7-5AF8-40AAB42A3D75}"/>
              </a:ext>
            </a:extLst>
          </p:cNvPr>
          <p:cNvSpPr/>
          <p:nvPr/>
        </p:nvSpPr>
        <p:spPr>
          <a:xfrm rot="10800000">
            <a:off x="8326283" y="1633929"/>
            <a:ext cx="2696901" cy="640683"/>
          </a:xfrm>
          <a:prstGeom prst="upArrowCallout">
            <a:avLst>
              <a:gd name="adj1" fmla="val 27017"/>
              <a:gd name="adj2" fmla="val 26442"/>
              <a:gd name="adj3" fmla="val 29328"/>
              <a:gd name="adj4" fmla="val 5769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A7587D-E662-860F-8296-F9714AAFA6BF}"/>
              </a:ext>
            </a:extLst>
          </p:cNvPr>
          <p:cNvSpPr txBox="1">
            <a:spLocks/>
          </p:cNvSpPr>
          <p:nvPr/>
        </p:nvSpPr>
        <p:spPr>
          <a:xfrm>
            <a:off x="-308657" y="1468615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 OVERRIDING PLATE</a:t>
            </a: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8DA59026-DBAD-B612-7938-8A46DA1D73AB}"/>
              </a:ext>
            </a:extLst>
          </p:cNvPr>
          <p:cNvSpPr/>
          <p:nvPr/>
        </p:nvSpPr>
        <p:spPr>
          <a:xfrm rot="10800000">
            <a:off x="1585733" y="1633929"/>
            <a:ext cx="2696901" cy="640683"/>
          </a:xfrm>
          <a:prstGeom prst="upArrowCallout">
            <a:avLst>
              <a:gd name="adj1" fmla="val 27017"/>
              <a:gd name="adj2" fmla="val 26442"/>
              <a:gd name="adj3" fmla="val 29328"/>
              <a:gd name="adj4" fmla="val 5769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Action Button: Hom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B171030-EE2D-E7AA-68B0-986B580E9F15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1679142-9651-DA3F-40BE-F55B0105642E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C0B809-F77D-5BC0-353E-FA48A00B1653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366B48E-FA51-D2F5-374B-9D06AE74FAC3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81F5C0F8-759D-81BC-990C-A8159F217073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44EF4C-3A9B-F487-FCDD-58C144FF0489}"/>
              </a:ext>
            </a:extLst>
          </p:cNvPr>
          <p:cNvSpPr txBox="1">
            <a:spLocks/>
          </p:cNvSpPr>
          <p:nvPr/>
        </p:nvSpPr>
        <p:spPr>
          <a:xfrm>
            <a:off x="-105053" y="6080438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Please come join me at screen 3!</a:t>
            </a:r>
          </a:p>
        </p:txBody>
      </p:sp>
    </p:spTree>
    <p:extLst>
      <p:ext uri="{BB962C8B-B14F-4D97-AF65-F5344CB8AC3E}">
        <p14:creationId xmlns:p14="http://schemas.microsoft.com/office/powerpoint/2010/main" val="38663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8A21809-1AC5-99ED-3C1E-2BE17968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8765" y="450910"/>
            <a:ext cx="2777081" cy="71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64" y="1484574"/>
            <a:ext cx="12192000" cy="1099954"/>
          </a:xfrm>
        </p:spPr>
        <p:txBody>
          <a:bodyPr>
            <a:normAutofit/>
          </a:bodyPr>
          <a:lstStyle/>
          <a:p>
            <a:r>
              <a:rPr lang="en-US" sz="3200" b="1" dirty="0"/>
              <a:t>2D numerical modelling of Tethyan-type ophiolite emplacement: The role of overriding plate age, serpentinization, and OCT width.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140" y="2685638"/>
            <a:ext cx="10331721" cy="3834977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002060"/>
                </a:solidFill>
              </a:rPr>
              <a:t>A.S. Gomes, F.M. Rosas, J.C. Duarte, N. Riel, W.P. </a:t>
            </a:r>
            <a:r>
              <a:rPr lang="pt-PT" dirty="0" err="1">
                <a:solidFill>
                  <a:srgbClr val="002060"/>
                </a:solidFill>
              </a:rPr>
              <a:t>Schellart</a:t>
            </a:r>
            <a:r>
              <a:rPr lang="pt-PT" dirty="0">
                <a:solidFill>
                  <a:srgbClr val="002060"/>
                </a:solidFill>
              </a:rPr>
              <a:t>, J. Almeida</a:t>
            </a:r>
          </a:p>
          <a:p>
            <a:r>
              <a:rPr lang="pt-PT" sz="2000" dirty="0">
                <a:solidFill>
                  <a:srgbClr val="002060"/>
                </a:solidFill>
              </a:rPr>
              <a:t> </a:t>
            </a:r>
          </a:p>
          <a:p>
            <a:endParaRPr lang="pt-PT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8198" y="3039157"/>
            <a:ext cx="1689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agomes@alunos.fc.ul.pt</a:t>
            </a:r>
          </a:p>
        </p:txBody>
      </p:sp>
      <p:pic>
        <p:nvPicPr>
          <p:cNvPr id="15" name="Picture 14" descr="FCU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2" y="407706"/>
            <a:ext cx="1586265" cy="828951"/>
          </a:xfrm>
          <a:prstGeom prst="rect">
            <a:avLst/>
          </a:prstGeom>
        </p:spPr>
      </p:pic>
      <p:pic>
        <p:nvPicPr>
          <p:cNvPr id="16" name="Picture 15" descr="IDL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24" y="596127"/>
            <a:ext cx="1231659" cy="486473"/>
          </a:xfrm>
          <a:prstGeom prst="rect">
            <a:avLst/>
          </a:prstGeom>
        </p:spPr>
      </p:pic>
      <p:pic>
        <p:nvPicPr>
          <p:cNvPr id="17" name="Picture 16" descr="UL_logo_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4" y="596127"/>
            <a:ext cx="2028031" cy="452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9578" y="-338554"/>
            <a:ext cx="5027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Publication supported by FCT- project  UID/GEO/50019/2013 – IDL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94CBCC-B35F-8645-B437-8DE3AB4FF978}"/>
              </a:ext>
            </a:extLst>
          </p:cNvPr>
          <p:cNvCxnSpPr>
            <a:cxnSpLocks/>
          </p:cNvCxnSpPr>
          <p:nvPr/>
        </p:nvCxnSpPr>
        <p:spPr>
          <a:xfrm>
            <a:off x="0" y="136696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A3EEBA-7DA2-6546-A728-4176C5423726}"/>
              </a:ext>
            </a:extLst>
          </p:cNvPr>
          <p:cNvCxnSpPr>
            <a:cxnSpLocks/>
          </p:cNvCxnSpPr>
          <p:nvPr/>
        </p:nvCxnSpPr>
        <p:spPr>
          <a:xfrm>
            <a:off x="0" y="1383463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71B276A-5593-6168-9ED5-5B95F44520E2}"/>
              </a:ext>
            </a:extLst>
          </p:cNvPr>
          <p:cNvSpPr txBox="1"/>
          <p:nvPr/>
        </p:nvSpPr>
        <p:spPr>
          <a:xfrm>
            <a:off x="62970" y="6383422"/>
            <a:ext cx="371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Research supported by FCT  through scholarship  SFRH/BD/146726/2019 and through project UIDB/50019/2020-IDL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1C9E67E8-0B38-C299-9D90-1C6C8E36C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" y="5555116"/>
            <a:ext cx="592451" cy="59245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6BDE16-F8C1-AE5E-F6DD-81469BBAE1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41" y="0"/>
            <a:ext cx="2887294" cy="162441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F34153-FD05-95B3-EEDB-DD5B31190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6" y="4273473"/>
            <a:ext cx="786329" cy="1100356"/>
          </a:xfrm>
          <a:prstGeom prst="rect">
            <a:avLst/>
          </a:prstGeom>
        </p:spPr>
      </p:pic>
      <p:sp>
        <p:nvSpPr>
          <p:cNvPr id="9" name="CaixaDeTexto 5">
            <a:hlinkClick r:id="rId11" action="ppaction://hlinksldjump"/>
            <a:extLst>
              <a:ext uri="{FF2B5EF4-FFF2-40B4-BE49-F238E27FC236}">
                <a16:creationId xmlns:a16="http://schemas.microsoft.com/office/drawing/2014/main" id="{C9F48761-1682-6040-94C2-BBA95B4873C8}"/>
              </a:ext>
            </a:extLst>
          </p:cNvPr>
          <p:cNvSpPr txBox="1"/>
          <p:nvPr/>
        </p:nvSpPr>
        <p:spPr>
          <a:xfrm>
            <a:off x="3215096" y="3653728"/>
            <a:ext cx="2702940" cy="1117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noAutofit/>
          </a:bodyPr>
          <a:lstStyle/>
          <a:p>
            <a:pPr algn="ctr"/>
            <a:endParaRPr lang="en-GB" dirty="0"/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Purpose 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3" name="CaixaDeTexto 7">
            <a:hlinkClick r:id="rId12" action="ppaction://hlinksldjump"/>
            <a:extLst>
              <a:ext uri="{FF2B5EF4-FFF2-40B4-BE49-F238E27FC236}">
                <a16:creationId xmlns:a16="http://schemas.microsoft.com/office/drawing/2014/main" id="{C5BE46D2-5AA7-062B-2A78-2A359EA2C7A7}"/>
              </a:ext>
            </a:extLst>
          </p:cNvPr>
          <p:cNvSpPr txBox="1"/>
          <p:nvPr/>
        </p:nvSpPr>
        <p:spPr>
          <a:xfrm>
            <a:off x="6121164" y="3674282"/>
            <a:ext cx="2702940" cy="11124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tIns="0" bIns="72000" rtlCol="0" anchor="ctr">
            <a:no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Setup</a:t>
            </a:r>
            <a:endParaRPr lang="en-GB" sz="4000" dirty="0"/>
          </a:p>
        </p:txBody>
      </p:sp>
      <p:sp>
        <p:nvSpPr>
          <p:cNvPr id="14" name="CaixaDeTexto 8">
            <a:hlinkClick r:id="rId13" action="ppaction://hlinksldjump"/>
            <a:extLst>
              <a:ext uri="{FF2B5EF4-FFF2-40B4-BE49-F238E27FC236}">
                <a16:creationId xmlns:a16="http://schemas.microsoft.com/office/drawing/2014/main" id="{485573EA-823A-1D61-A931-5E50544E3EFF}"/>
              </a:ext>
            </a:extLst>
          </p:cNvPr>
          <p:cNvSpPr txBox="1"/>
          <p:nvPr/>
        </p:nvSpPr>
        <p:spPr>
          <a:xfrm>
            <a:off x="3215096" y="4904322"/>
            <a:ext cx="2704520" cy="11124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noAutofit/>
          </a:bodyPr>
          <a:lstStyle/>
          <a:p>
            <a:pPr algn="ctr"/>
            <a:endParaRPr lang="en-GB" dirty="0"/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Results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8" name="CaixaDeTexto 10">
            <a:hlinkClick r:id="rId14" action="ppaction://hlinksldjump"/>
            <a:extLst>
              <a:ext uri="{FF2B5EF4-FFF2-40B4-BE49-F238E27FC236}">
                <a16:creationId xmlns:a16="http://schemas.microsoft.com/office/drawing/2014/main" id="{4BE9D88F-95A5-17CD-3758-475EECD83F98}"/>
              </a:ext>
            </a:extLst>
          </p:cNvPr>
          <p:cNvSpPr txBox="1"/>
          <p:nvPr/>
        </p:nvSpPr>
        <p:spPr>
          <a:xfrm>
            <a:off x="6121164" y="4918299"/>
            <a:ext cx="2702940" cy="11124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noAutofit/>
          </a:bodyPr>
          <a:lstStyle/>
          <a:p>
            <a:pPr algn="ctr"/>
            <a:endParaRPr lang="en-GB" dirty="0"/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Discussion</a:t>
            </a:r>
            <a:r>
              <a:rPr lang="en-GB" dirty="0"/>
              <a:t> </a:t>
            </a:r>
          </a:p>
          <a:p>
            <a:pPr algn="ctr"/>
            <a:endParaRPr lang="en-GB" dirty="0"/>
          </a:p>
        </p:txBody>
      </p:sp>
      <p:sp>
        <p:nvSpPr>
          <p:cNvPr id="25" name="Action Button: Home 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8834D63D-5E57-BD59-01B6-445562CF7DF8}"/>
              </a:ext>
            </a:extLst>
          </p:cNvPr>
          <p:cNvSpPr/>
          <p:nvPr/>
        </p:nvSpPr>
        <p:spPr>
          <a:xfrm>
            <a:off x="11666174" y="3445894"/>
            <a:ext cx="318361" cy="473767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DFF9BCF-9C37-A4BF-FBEB-4C45C97BE4D5}"/>
              </a:ext>
            </a:extLst>
          </p:cNvPr>
          <p:cNvSpPr/>
          <p:nvPr/>
        </p:nvSpPr>
        <p:spPr>
          <a:xfrm>
            <a:off x="11666174" y="3993879"/>
            <a:ext cx="318361" cy="473767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FA9D4F-9D00-746B-E02F-F41A04684613}"/>
              </a:ext>
            </a:extLst>
          </p:cNvPr>
          <p:cNvSpPr/>
          <p:nvPr/>
        </p:nvSpPr>
        <p:spPr>
          <a:xfrm>
            <a:off x="11666174" y="4541862"/>
            <a:ext cx="318361" cy="473767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Beginning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89D523B-BC01-F813-62DB-CC551634B0C5}"/>
              </a:ext>
            </a:extLst>
          </p:cNvPr>
          <p:cNvSpPr/>
          <p:nvPr/>
        </p:nvSpPr>
        <p:spPr>
          <a:xfrm>
            <a:off x="11666174" y="5089847"/>
            <a:ext cx="318361" cy="473767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End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3AC0B2E9-983F-6831-7091-29F8A1A7BD86}"/>
              </a:ext>
            </a:extLst>
          </p:cNvPr>
          <p:cNvSpPr/>
          <p:nvPr/>
        </p:nvSpPr>
        <p:spPr>
          <a:xfrm>
            <a:off x="11666174" y="5637830"/>
            <a:ext cx="318361" cy="473767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3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A041-C524-BB1A-ACB0-EAFBB9AE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885" y="-4945"/>
            <a:ext cx="1784230" cy="897058"/>
          </a:xfrm>
        </p:spPr>
        <p:txBody>
          <a:bodyPr>
            <a:normAutofit/>
          </a:bodyPr>
          <a:lstStyle/>
          <a:p>
            <a:r>
              <a:rPr lang="en-GB" sz="3200" dirty="0"/>
              <a:t>Purpose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FB908-D906-FFD0-5266-8ED0147788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189" y="1110714"/>
            <a:ext cx="11550769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 Much is still unknown about the physical constraints that control the ophiolite emplacement process. 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1800" dirty="0"/>
              <a:t>Many Tethyan-type ophiolites are emplaced at a young age. Is this a coincidence or the result of a broader geodynamical control? How does the age of the overriding plate influence this process?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1800" dirty="0"/>
              <a:t>Serpentinization is a common process within oceanic plates. Many ophiolites display basal highly </a:t>
            </a:r>
            <a:r>
              <a:rPr lang="en-GB" sz="1800" dirty="0" err="1"/>
              <a:t>tectonized</a:t>
            </a:r>
            <a:r>
              <a:rPr lang="en-GB" sz="1800" dirty="0"/>
              <a:t> serpentinization layers.  How is the presence of a weakened </a:t>
            </a:r>
            <a:r>
              <a:rPr lang="en-GB" sz="1800" dirty="0" err="1"/>
              <a:t>serpentinized</a:t>
            </a:r>
            <a:r>
              <a:rPr lang="en-GB" sz="1800" dirty="0"/>
              <a:t> layer expected to affect the emplacement of the ophiolite? 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1800" dirty="0"/>
              <a:t>Present-day passive margins range in width from a few dozen to several hundreds of kilometres. How is the continental subduction-exhumation(-emplacement) process influenced by such differing margin configurations? Can we infer the initial margin extent of past collision zones? 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1800" dirty="0"/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We attempt to broaden our understanding of this process by testing these variables on numerical models   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Overriding-plate </a:t>
            </a:r>
            <a:r>
              <a:rPr lang="en-GB" sz="2000" b="1" dirty="0"/>
              <a:t>age</a:t>
            </a:r>
            <a:r>
              <a:rPr lang="en-GB" sz="2000" dirty="0"/>
              <a:t> [10 vs 60 </a:t>
            </a:r>
            <a:r>
              <a:rPr lang="en-GB" sz="2000" dirty="0" err="1"/>
              <a:t>Myr</a:t>
            </a:r>
            <a:r>
              <a:rPr lang="en-GB" sz="2000" dirty="0"/>
              <a:t>]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Overriding-plate </a:t>
            </a:r>
            <a:r>
              <a:rPr lang="en-GB" sz="2000" b="1" dirty="0"/>
              <a:t>serpentinization</a:t>
            </a:r>
            <a:r>
              <a:rPr lang="en-GB" sz="2000" dirty="0"/>
              <a:t> [presence vs absence]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Continental margin </a:t>
            </a:r>
            <a:r>
              <a:rPr lang="en-GB" sz="2000" b="1" dirty="0"/>
              <a:t>width</a:t>
            </a:r>
            <a:r>
              <a:rPr lang="en-GB" sz="2000" dirty="0"/>
              <a:t> [narrow vs wide]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GB" sz="2000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404D6E4-286B-D23A-FED8-D04EFC94CF75}"/>
              </a:ext>
            </a:extLst>
          </p:cNvPr>
          <p:cNvSpPr/>
          <p:nvPr/>
        </p:nvSpPr>
        <p:spPr>
          <a:xfrm>
            <a:off x="3118965" y="213656"/>
            <a:ext cx="5954071" cy="45985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26C762B-9FDF-2F90-36E6-8011C0DA3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14" y="123334"/>
            <a:ext cx="786329" cy="1100356"/>
          </a:xfrm>
          <a:prstGeom prst="rect">
            <a:avLst/>
          </a:prstGeom>
        </p:spPr>
      </p:pic>
      <p:sp>
        <p:nvSpPr>
          <p:cNvPr id="6" name="Action Button: Home 2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2F329C0-C97E-F0EF-9B0E-35AD9443DF38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EFCD211-CF69-C60F-BD1E-42B384508094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2FBB52-AB0C-9BA5-70E1-6DDC04AF5DB4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3B30FDF-A8F9-E71F-E924-E3F1DBCD5339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46385AB2-ECD4-6A20-5941-2133239CB16B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7560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7D924055-8F72-2C14-B9D0-ED90FE0243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6750" y="687322"/>
                <a:ext cx="4759523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en-GB" sz="1600" dirty="0"/>
                  <a:t>Simulated free-surface</a:t>
                </a:r>
              </a:p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en-GB" sz="1600" dirty="0"/>
                  <a:t>P, T,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16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GB" sz="1600" dirty="0"/>
                  <a:t> dependent </a:t>
                </a:r>
                <a:r>
                  <a:rPr lang="en-GB" sz="1600" dirty="0" err="1"/>
                  <a:t>visco</a:t>
                </a:r>
                <a:r>
                  <a:rPr lang="en-GB" sz="1600" dirty="0"/>
                  <a:t>-plastic </a:t>
                </a:r>
                <a:r>
                  <a:rPr lang="en-GB" sz="1600" dirty="0" err="1"/>
                  <a:t>rheologies</a:t>
                </a:r>
                <a:r>
                  <a:rPr lang="en-GB" sz="1600" dirty="0"/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v"/>
                </a:pPr>
                <a:r>
                  <a:rPr lang="en-GB" sz="1600" dirty="0"/>
                  <a:t>1.5x1.5 km cells around the collision zone</a:t>
                </a: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7D924055-8F72-2C14-B9D0-ED90FE024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750" y="687322"/>
                <a:ext cx="4759523" cy="1325563"/>
              </a:xfrm>
              <a:prstGeom prst="rect">
                <a:avLst/>
              </a:prstGeom>
              <a:blipFill>
                <a:blip r:embed="rId2"/>
                <a:stretch>
                  <a:fillRect l="-5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47BF050E-432A-2371-039F-B58E13E7FF3C}"/>
              </a:ext>
            </a:extLst>
          </p:cNvPr>
          <p:cNvSpPr txBox="1">
            <a:spLocks/>
          </p:cNvSpPr>
          <p:nvPr/>
        </p:nvSpPr>
        <p:spPr>
          <a:xfrm>
            <a:off x="1155727" y="6873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1600" dirty="0"/>
              <a:t>2D Thermo-mechanical models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1600" dirty="0"/>
              <a:t>Using the Underworld code (particle-in-cell, FEM)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1600" dirty="0"/>
              <a:t>Gravity-driven 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705CFAC-05DC-2F91-8ED7-925AC816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43" y="100643"/>
            <a:ext cx="786329" cy="1100356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708E1D07-BBD8-3E95-BDE9-D1637BEE5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" y="5955676"/>
            <a:ext cx="592451" cy="5924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EE7E96F-C476-4FA8-91C0-70875A83DE14}"/>
              </a:ext>
            </a:extLst>
          </p:cNvPr>
          <p:cNvSpPr txBox="1">
            <a:spLocks/>
          </p:cNvSpPr>
          <p:nvPr/>
        </p:nvSpPr>
        <p:spPr>
          <a:xfrm>
            <a:off x="2895600" y="87417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Setup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1F71290-F3D5-580C-A8B3-F71AA8659215}"/>
              </a:ext>
            </a:extLst>
          </p:cNvPr>
          <p:cNvSpPr/>
          <p:nvPr/>
        </p:nvSpPr>
        <p:spPr>
          <a:xfrm>
            <a:off x="3118965" y="213656"/>
            <a:ext cx="5954071" cy="45985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3070D-5011-E7F3-C491-B0FF552B3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r="11942"/>
          <a:stretch/>
        </p:blipFill>
        <p:spPr>
          <a:xfrm>
            <a:off x="-106921" y="1787677"/>
            <a:ext cx="11486080" cy="52041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E3EA4F-8E93-04CC-81DC-CDE65E64ECED}"/>
              </a:ext>
            </a:extLst>
          </p:cNvPr>
          <p:cNvSpPr txBox="1">
            <a:spLocks/>
          </p:cNvSpPr>
          <p:nvPr/>
        </p:nvSpPr>
        <p:spPr>
          <a:xfrm>
            <a:off x="6637589" y="2026693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solidFill>
                  <a:srgbClr val="FC8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model w/ the wide margin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F8D73C63-6D6C-348E-9172-F0C724586EA2}"/>
              </a:ext>
            </a:extLst>
          </p:cNvPr>
          <p:cNvSpPr/>
          <p:nvPr/>
        </p:nvSpPr>
        <p:spPr>
          <a:xfrm rot="10800000">
            <a:off x="8639706" y="2192009"/>
            <a:ext cx="2396566" cy="640683"/>
          </a:xfrm>
          <a:prstGeom prst="upArrowCallout">
            <a:avLst>
              <a:gd name="adj1" fmla="val 27017"/>
              <a:gd name="adj2" fmla="val 26442"/>
              <a:gd name="adj3" fmla="val 29328"/>
              <a:gd name="adj4" fmla="val 5769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Action Button: Home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A52B05C-6827-86E1-5609-C3A4C8E8CE01}"/>
              </a:ext>
            </a:extLst>
          </p:cNvPr>
          <p:cNvSpPr/>
          <p:nvPr/>
        </p:nvSpPr>
        <p:spPr>
          <a:xfrm>
            <a:off x="11666174" y="3126297"/>
            <a:ext cx="318361" cy="473767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3C88B7D-346E-8939-019D-BE4C66FA1460}"/>
              </a:ext>
            </a:extLst>
          </p:cNvPr>
          <p:cNvSpPr/>
          <p:nvPr/>
        </p:nvSpPr>
        <p:spPr>
          <a:xfrm>
            <a:off x="11666174" y="3674282"/>
            <a:ext cx="318361" cy="473767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74A401-2370-D55D-44FF-7C614F26EA56}"/>
              </a:ext>
            </a:extLst>
          </p:cNvPr>
          <p:cNvSpPr/>
          <p:nvPr/>
        </p:nvSpPr>
        <p:spPr>
          <a:xfrm>
            <a:off x="11666174" y="4222265"/>
            <a:ext cx="318361" cy="473767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eginning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F2787F2-EE6A-0CA9-174D-94FF32FF2422}"/>
              </a:ext>
            </a:extLst>
          </p:cNvPr>
          <p:cNvSpPr/>
          <p:nvPr/>
        </p:nvSpPr>
        <p:spPr>
          <a:xfrm>
            <a:off x="11666174" y="4770250"/>
            <a:ext cx="318361" cy="473767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End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7E188B1A-626A-4F78-CC77-92EEA9E1A2CD}"/>
              </a:ext>
            </a:extLst>
          </p:cNvPr>
          <p:cNvSpPr/>
          <p:nvPr/>
        </p:nvSpPr>
        <p:spPr>
          <a:xfrm>
            <a:off x="11666174" y="5318233"/>
            <a:ext cx="318361" cy="473767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736548-D20D-C9F3-A4E6-56EB4F40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r="36141"/>
          <a:stretch/>
        </p:blipFill>
        <p:spPr>
          <a:xfrm>
            <a:off x="2158162" y="4087376"/>
            <a:ext cx="2872633" cy="13799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05A24D-F3FB-4B02-67E3-4262DF49A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t="-3352" r="36015" b="3352"/>
          <a:stretch/>
        </p:blipFill>
        <p:spPr>
          <a:xfrm>
            <a:off x="2183862" y="1806799"/>
            <a:ext cx="2858997" cy="13731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5032" y="5865819"/>
            <a:ext cx="835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[Click on the images above to go directly to the corresponding experiment]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3868" y="1003030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00FF"/>
                </a:solidFill>
              </a:rPr>
              <a:t>10</a:t>
            </a:r>
            <a:r>
              <a:rPr lang="en-US" sz="1800" dirty="0"/>
              <a:t> </a:t>
            </a:r>
            <a:r>
              <a:rPr lang="en-US" sz="1800" dirty="0" err="1"/>
              <a:t>Myr</a:t>
            </a:r>
            <a:r>
              <a:rPr lang="en-US" sz="1800" dirty="0"/>
              <a:t>-old OP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C356EC-54AC-B44B-9290-332A632D6ACB}"/>
              </a:ext>
            </a:extLst>
          </p:cNvPr>
          <p:cNvSpPr txBox="1">
            <a:spLocks/>
          </p:cNvSpPr>
          <p:nvPr/>
        </p:nvSpPr>
        <p:spPr>
          <a:xfrm>
            <a:off x="195020" y="4634789"/>
            <a:ext cx="1932048" cy="362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00FF"/>
                </a:solidFill>
              </a:rPr>
              <a:t>WITH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</a:p>
          <a:p>
            <a:r>
              <a:rPr lang="en-US" sz="1800" dirty="0"/>
              <a:t>serpentinite layer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EE05264-E866-104B-834C-39B63BC752BF}"/>
              </a:ext>
            </a:extLst>
          </p:cNvPr>
          <p:cNvSpPr txBox="1">
            <a:spLocks/>
          </p:cNvSpPr>
          <p:nvPr/>
        </p:nvSpPr>
        <p:spPr>
          <a:xfrm>
            <a:off x="5571008" y="1012890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00FF"/>
                </a:solidFill>
              </a:rPr>
              <a:t>60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/>
              <a:t>Myr</a:t>
            </a:r>
            <a:r>
              <a:rPr lang="en-US" sz="1800" dirty="0"/>
              <a:t>-old OP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9911BCF-7259-7547-A5BE-4F36454F21E7}"/>
              </a:ext>
            </a:extLst>
          </p:cNvPr>
          <p:cNvSpPr txBox="1">
            <a:spLocks/>
          </p:cNvSpPr>
          <p:nvPr/>
        </p:nvSpPr>
        <p:spPr>
          <a:xfrm>
            <a:off x="112670" y="2293827"/>
            <a:ext cx="2087255" cy="362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00FF"/>
                </a:solidFill>
              </a:rPr>
              <a:t>WITHOUT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serpentinite layer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032CC90-BEAF-6649-B4CA-325E779A4F35}"/>
              </a:ext>
            </a:extLst>
          </p:cNvPr>
          <p:cNvSpPr txBox="1">
            <a:spLocks/>
          </p:cNvSpPr>
          <p:nvPr/>
        </p:nvSpPr>
        <p:spPr>
          <a:xfrm>
            <a:off x="8960591" y="1116235"/>
            <a:ext cx="2127174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500 km-wide Margin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95600" y="113055"/>
            <a:ext cx="6400800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3118965" y="213656"/>
            <a:ext cx="5954071" cy="45985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3E344C-7A83-2C3D-4A88-4CF20902B5F8}"/>
              </a:ext>
            </a:extLst>
          </p:cNvPr>
          <p:cNvSpPr txBox="1">
            <a:spLocks/>
          </p:cNvSpPr>
          <p:nvPr/>
        </p:nvSpPr>
        <p:spPr>
          <a:xfrm>
            <a:off x="112670" y="1001444"/>
            <a:ext cx="2087255" cy="362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</a:rPr>
              <a:t>VARIABLES</a:t>
            </a:r>
            <a:endParaRPr lang="en-US" sz="24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9C8F97B-9B4E-947E-2D6D-D9AF23766B14}"/>
              </a:ext>
            </a:extLst>
          </p:cNvPr>
          <p:cNvSpPr/>
          <p:nvPr/>
        </p:nvSpPr>
        <p:spPr>
          <a:xfrm rot="16200000">
            <a:off x="1931446" y="992392"/>
            <a:ext cx="262895" cy="362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D937BD2-31FB-53D4-6D76-29E359DD641A}"/>
              </a:ext>
            </a:extLst>
          </p:cNvPr>
          <p:cNvSpPr/>
          <p:nvPr/>
        </p:nvSpPr>
        <p:spPr>
          <a:xfrm>
            <a:off x="1024849" y="1412177"/>
            <a:ext cx="262895" cy="362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155512-F55B-D965-8887-3E68160B9920}"/>
              </a:ext>
            </a:extLst>
          </p:cNvPr>
          <p:cNvCxnSpPr>
            <a:cxnSpLocks/>
          </p:cNvCxnSpPr>
          <p:nvPr/>
        </p:nvCxnSpPr>
        <p:spPr>
          <a:xfrm>
            <a:off x="5191921" y="1136591"/>
            <a:ext cx="0" cy="455929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58965C-52D4-234D-D40D-FE81B32C57DB}"/>
              </a:ext>
            </a:extLst>
          </p:cNvPr>
          <p:cNvCxnSpPr>
            <a:cxnSpLocks/>
          </p:cNvCxnSpPr>
          <p:nvPr/>
        </p:nvCxnSpPr>
        <p:spPr>
          <a:xfrm>
            <a:off x="8339760" y="1149355"/>
            <a:ext cx="0" cy="455929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F6CA41-7D79-86E3-2C5C-BD7904A819D1}"/>
              </a:ext>
            </a:extLst>
          </p:cNvPr>
          <p:cNvCxnSpPr>
            <a:cxnSpLocks/>
          </p:cNvCxnSpPr>
          <p:nvPr/>
        </p:nvCxnSpPr>
        <p:spPr>
          <a:xfrm flipH="1">
            <a:off x="538385" y="3602161"/>
            <a:ext cx="1029921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43" y="100643"/>
            <a:ext cx="786329" cy="1100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972AB7-1CA2-8132-7A73-9B97242016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r="35995"/>
          <a:stretch/>
        </p:blipFill>
        <p:spPr>
          <a:xfrm>
            <a:off x="5364577" y="1853598"/>
            <a:ext cx="2805600" cy="13434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E79FEE-E342-694E-F1BC-F649E7C56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 r="36068"/>
          <a:stretch/>
        </p:blipFill>
        <p:spPr>
          <a:xfrm>
            <a:off x="5364577" y="4086466"/>
            <a:ext cx="2802230" cy="13439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81520D-A6BE-715C-D99F-9583DC0CF8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r="27098"/>
          <a:stretch/>
        </p:blipFill>
        <p:spPr>
          <a:xfrm>
            <a:off x="8512713" y="1920757"/>
            <a:ext cx="3160112" cy="12591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2A35A9-6674-489E-7358-800DA66D7F0A}"/>
              </a:ext>
            </a:extLst>
          </p:cNvPr>
          <p:cNvSpPr txBox="1">
            <a:spLocks/>
          </p:cNvSpPr>
          <p:nvPr/>
        </p:nvSpPr>
        <p:spPr>
          <a:xfrm>
            <a:off x="2011637" y="1571601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Overriding Plate</a:t>
            </a:r>
            <a:endParaRPr lang="en-US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4EC180-91C7-1C34-9D02-D3782C2EB228}"/>
              </a:ext>
            </a:extLst>
          </p:cNvPr>
          <p:cNvSpPr txBox="1">
            <a:spLocks/>
          </p:cNvSpPr>
          <p:nvPr/>
        </p:nvSpPr>
        <p:spPr>
          <a:xfrm>
            <a:off x="5194871" y="1583842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Overriding Plate</a:t>
            </a:r>
            <a:endParaRPr lang="en-US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CAFC06-BF17-6A7E-7F07-E9B6C1F88705}"/>
              </a:ext>
            </a:extLst>
          </p:cNvPr>
          <p:cNvSpPr txBox="1">
            <a:spLocks/>
          </p:cNvSpPr>
          <p:nvPr/>
        </p:nvSpPr>
        <p:spPr>
          <a:xfrm>
            <a:off x="8790382" y="1583842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Passive Margin</a:t>
            </a:r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D7D68F-7EB4-2295-5509-340BB7279876}"/>
              </a:ext>
            </a:extLst>
          </p:cNvPr>
          <p:cNvSpPr txBox="1">
            <a:spLocks/>
          </p:cNvSpPr>
          <p:nvPr/>
        </p:nvSpPr>
        <p:spPr>
          <a:xfrm rot="19887172">
            <a:off x="6002994" y="2266727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Slab</a:t>
            </a:r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8EE528-A3EE-3DCE-7D32-0099324FC185}"/>
              </a:ext>
            </a:extLst>
          </p:cNvPr>
          <p:cNvSpPr txBox="1">
            <a:spLocks/>
          </p:cNvSpPr>
          <p:nvPr/>
        </p:nvSpPr>
        <p:spPr>
          <a:xfrm rot="19887172">
            <a:off x="2754102" y="2325622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Slab</a:t>
            </a:r>
            <a:endParaRPr lang="en-US" sz="1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EA26254-F950-9DAE-7395-AB54C8F31671}"/>
              </a:ext>
            </a:extLst>
          </p:cNvPr>
          <p:cNvSpPr txBox="1">
            <a:spLocks/>
          </p:cNvSpPr>
          <p:nvPr/>
        </p:nvSpPr>
        <p:spPr>
          <a:xfrm>
            <a:off x="2522732" y="3839500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Serpentinite</a:t>
            </a:r>
            <a:endParaRPr lang="en-US" sz="14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889AEB-FF48-A384-57B9-23392F32C3DA}"/>
              </a:ext>
            </a:extLst>
          </p:cNvPr>
          <p:cNvSpPr txBox="1">
            <a:spLocks/>
          </p:cNvSpPr>
          <p:nvPr/>
        </p:nvSpPr>
        <p:spPr>
          <a:xfrm>
            <a:off x="5815552" y="3847499"/>
            <a:ext cx="1805209" cy="381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/>
              <a:t>Serpentinite</a:t>
            </a:r>
            <a:endParaRPr lang="en-US" sz="14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DB1C01-0450-1CF3-DA62-0C1931D43B6F}"/>
              </a:ext>
            </a:extLst>
          </p:cNvPr>
          <p:cNvCxnSpPr>
            <a:cxnSpLocks/>
          </p:cNvCxnSpPr>
          <p:nvPr/>
        </p:nvCxnSpPr>
        <p:spPr>
          <a:xfrm>
            <a:off x="3461520" y="4153619"/>
            <a:ext cx="184593" cy="1113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ACA4247-02E1-FC61-234F-9E8E9ADD7957}"/>
              </a:ext>
            </a:extLst>
          </p:cNvPr>
          <p:cNvCxnSpPr>
            <a:cxnSpLocks/>
          </p:cNvCxnSpPr>
          <p:nvPr/>
        </p:nvCxnSpPr>
        <p:spPr>
          <a:xfrm>
            <a:off x="6625859" y="4148708"/>
            <a:ext cx="184593" cy="1113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ction Button: Home 25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63BC0CC-853C-252D-802F-252A2F806E7D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AFC9306-284A-5302-EB9E-E545994DB2E5}"/>
              </a:ext>
            </a:extLst>
          </p:cNvPr>
          <p:cNvSpPr/>
          <p:nvPr/>
        </p:nvSpPr>
        <p:spPr>
          <a:xfrm>
            <a:off x="10950717" y="6403995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249CA55-1E02-2200-51C0-3A9131C3B24C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DFFAA66-2BBF-897E-75F7-CFD86777D176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568279B1-277D-2531-E18F-0848C89F28DE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tangle 44">
            <a:hlinkClick r:id="rId11" action="ppaction://hlinksldjump"/>
            <a:extLst>
              <a:ext uri="{FF2B5EF4-FFF2-40B4-BE49-F238E27FC236}">
                <a16:creationId xmlns:a16="http://schemas.microsoft.com/office/drawing/2014/main" id="{B06B886C-114D-8141-ACB2-795E18E78502}"/>
              </a:ext>
            </a:extLst>
          </p:cNvPr>
          <p:cNvSpPr/>
          <p:nvPr/>
        </p:nvSpPr>
        <p:spPr>
          <a:xfrm>
            <a:off x="2187780" y="1554495"/>
            <a:ext cx="2851671" cy="1795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12" action="ppaction://hlinksldjump"/>
            <a:extLst>
              <a:ext uri="{FF2B5EF4-FFF2-40B4-BE49-F238E27FC236}">
                <a16:creationId xmlns:a16="http://schemas.microsoft.com/office/drawing/2014/main" id="{ED64FC5A-3939-704E-A140-F3009D9DA8EF}"/>
              </a:ext>
            </a:extLst>
          </p:cNvPr>
          <p:cNvSpPr/>
          <p:nvPr/>
        </p:nvSpPr>
        <p:spPr>
          <a:xfrm>
            <a:off x="5359266" y="1571601"/>
            <a:ext cx="2825860" cy="17761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3" action="ppaction://hlinksldjump"/>
            <a:extLst>
              <a:ext uri="{FF2B5EF4-FFF2-40B4-BE49-F238E27FC236}">
                <a16:creationId xmlns:a16="http://schemas.microsoft.com/office/drawing/2014/main" id="{83DDE034-F15B-4741-A78D-308BA84B2A38}"/>
              </a:ext>
            </a:extLst>
          </p:cNvPr>
          <p:cNvSpPr/>
          <p:nvPr/>
        </p:nvSpPr>
        <p:spPr>
          <a:xfrm>
            <a:off x="8506894" y="1563941"/>
            <a:ext cx="3160105" cy="176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14" action="ppaction://hlinksldjump"/>
            <a:extLst>
              <a:ext uri="{FF2B5EF4-FFF2-40B4-BE49-F238E27FC236}">
                <a16:creationId xmlns:a16="http://schemas.microsoft.com/office/drawing/2014/main" id="{F1D1BCDD-C201-4849-AA69-E7B15F087103}"/>
              </a:ext>
            </a:extLst>
          </p:cNvPr>
          <p:cNvSpPr/>
          <p:nvPr/>
        </p:nvSpPr>
        <p:spPr>
          <a:xfrm>
            <a:off x="5359266" y="3856044"/>
            <a:ext cx="2807542" cy="18398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15" action="ppaction://hlinksldjump"/>
            <a:extLst>
              <a:ext uri="{FF2B5EF4-FFF2-40B4-BE49-F238E27FC236}">
                <a16:creationId xmlns:a16="http://schemas.microsoft.com/office/drawing/2014/main" id="{4052D6BA-D054-DC40-9404-185721BCE74E}"/>
              </a:ext>
            </a:extLst>
          </p:cNvPr>
          <p:cNvSpPr/>
          <p:nvPr/>
        </p:nvSpPr>
        <p:spPr>
          <a:xfrm>
            <a:off x="2158162" y="3863416"/>
            <a:ext cx="2884697" cy="18342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40E7990-AF04-4F94-B57C-B8432CC501F7}"/>
              </a:ext>
            </a:extLst>
          </p:cNvPr>
          <p:cNvSpPr txBox="1">
            <a:spLocks/>
          </p:cNvSpPr>
          <p:nvPr/>
        </p:nvSpPr>
        <p:spPr>
          <a:xfrm>
            <a:off x="2895600" y="239292"/>
            <a:ext cx="7154254" cy="82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Results: Benchmark </a:t>
            </a:r>
            <a:br>
              <a:rPr lang="en-US" sz="2800" dirty="0"/>
            </a:br>
            <a:r>
              <a:rPr lang="en-US" sz="2800" dirty="0"/>
              <a:t>(10Myr old plate, no serpentinization)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62A8956A-7143-4AF9-A6A1-C97BA51727BB}"/>
              </a:ext>
            </a:extLst>
          </p:cNvPr>
          <p:cNvSpPr/>
          <p:nvPr/>
        </p:nvSpPr>
        <p:spPr>
          <a:xfrm>
            <a:off x="2917585" y="147153"/>
            <a:ext cx="6991884" cy="9894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AAC18519-5A4A-391F-2615-5054B091D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0" y="6104263"/>
            <a:ext cx="592451" cy="5924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3137F4-D5FE-CE58-1BE4-19533DD5F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43" y="100643"/>
            <a:ext cx="786329" cy="1100356"/>
          </a:xfrm>
          <a:prstGeom prst="rect">
            <a:avLst/>
          </a:prstGeom>
        </p:spPr>
      </p:pic>
      <p:pic>
        <p:nvPicPr>
          <p:cNvPr id="6" name="obduction_test42_3_1">
            <a:hlinkClick r:id="" action="ppaction://media"/>
            <a:extLst>
              <a:ext uri="{FF2B5EF4-FFF2-40B4-BE49-F238E27FC236}">
                <a16:creationId xmlns:a16="http://schemas.microsoft.com/office/drawing/2014/main" id="{BA320041-6BF0-9695-44DF-526E024D0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2252" b="22415"/>
          <a:stretch/>
        </p:blipFill>
        <p:spPr>
          <a:xfrm>
            <a:off x="0" y="1613050"/>
            <a:ext cx="12192000" cy="3794760"/>
          </a:xfrm>
          <a:prstGeom prst="rect">
            <a:avLst/>
          </a:prstGeom>
        </p:spPr>
      </p:pic>
      <p:sp>
        <p:nvSpPr>
          <p:cNvPr id="4" name="Action Button: Hom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59F6DB2-0FAD-0A2C-40E6-35780EC53A42}"/>
              </a:ext>
            </a:extLst>
          </p:cNvPr>
          <p:cNvSpPr/>
          <p:nvPr/>
        </p:nvSpPr>
        <p:spPr>
          <a:xfrm>
            <a:off x="10646411" y="6396143"/>
            <a:ext cx="242788" cy="353362"/>
          </a:xfrm>
          <a:prstGeom prst="actionButtonHo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23621A1-06DA-84F9-0258-D0E125723BA4}"/>
              </a:ext>
            </a:extLst>
          </p:cNvPr>
          <p:cNvSpPr/>
          <p:nvPr/>
        </p:nvSpPr>
        <p:spPr>
          <a:xfrm>
            <a:off x="10950716" y="6396142"/>
            <a:ext cx="242788" cy="353362"/>
          </a:xfrm>
          <a:prstGeom prst="actionButtonBackPrevio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ction Button: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5EF4EF9-8AD1-53BE-73A0-CACD5C65F7E8}"/>
              </a:ext>
            </a:extLst>
          </p:cNvPr>
          <p:cNvSpPr/>
          <p:nvPr/>
        </p:nvSpPr>
        <p:spPr>
          <a:xfrm>
            <a:off x="11244697" y="6396143"/>
            <a:ext cx="242788" cy="353362"/>
          </a:xfrm>
          <a:prstGeom prst="actionButtonForwardNex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ction Button: Beginning 2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3E64E1A-7E26-4962-BB61-4D490775014E}"/>
              </a:ext>
            </a:extLst>
          </p:cNvPr>
          <p:cNvSpPr/>
          <p:nvPr/>
        </p:nvSpPr>
        <p:spPr>
          <a:xfrm>
            <a:off x="11538677" y="6396143"/>
            <a:ext cx="242788" cy="353362"/>
          </a:xfrm>
          <a:prstGeom prst="actionButtonBeginning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ction Button: End 2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F01B9A24-7DA6-547A-C61F-49B4AB9248EA}"/>
              </a:ext>
            </a:extLst>
          </p:cNvPr>
          <p:cNvSpPr/>
          <p:nvPr/>
        </p:nvSpPr>
        <p:spPr>
          <a:xfrm>
            <a:off x="11832658" y="6396143"/>
            <a:ext cx="242788" cy="353362"/>
          </a:xfrm>
          <a:prstGeom prst="actionButtonEn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aixaDeTexto 8">
            <a:hlinkClick r:id="rId9" action="ppaction://hlinksldjump"/>
            <a:extLst>
              <a:ext uri="{FF2B5EF4-FFF2-40B4-BE49-F238E27FC236}">
                <a16:creationId xmlns:a16="http://schemas.microsoft.com/office/drawing/2014/main" id="{F387D003-688F-CF75-4C14-8792C64B3720}"/>
              </a:ext>
            </a:extLst>
          </p:cNvPr>
          <p:cNvSpPr txBox="1"/>
          <p:nvPr/>
        </p:nvSpPr>
        <p:spPr>
          <a:xfrm>
            <a:off x="9199156" y="6434324"/>
            <a:ext cx="1269506" cy="276999"/>
          </a:xfrm>
          <a:prstGeom prst="rect">
            <a:avLst/>
          </a:prstGeom>
          <a:solidFill>
            <a:schemeClr val="bg1"/>
          </a:solidFill>
          <a:ln>
            <a:solidFill>
              <a:srgbClr val="4A7EB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 to Results</a:t>
            </a:r>
          </a:p>
        </p:txBody>
      </p:sp>
    </p:spTree>
    <p:extLst>
      <p:ext uri="{BB962C8B-B14F-4D97-AF65-F5344CB8AC3E}">
        <p14:creationId xmlns:p14="http://schemas.microsoft.com/office/powerpoint/2010/main" val="20098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8981</TotalTime>
  <Words>1109</Words>
  <Application>Microsoft Office PowerPoint</Application>
  <PresentationFormat>Widescreen</PresentationFormat>
  <Paragraphs>180</Paragraphs>
  <Slides>24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Wingdings</vt:lpstr>
      <vt:lpstr>Office Theme</vt:lpstr>
      <vt:lpstr>2D numerical modelling of Tethyan-type ophiolite emplacement: The role of overriding plate age, serpentinization, and OCT width.</vt:lpstr>
      <vt:lpstr>Tethyan-type ophiolite emplacement </vt:lpstr>
      <vt:lpstr>What we did: </vt:lpstr>
      <vt:lpstr>Preview</vt:lpstr>
      <vt:lpstr>2D numerical modelling of Tethyan-type ophiolite emplacement: The role of overriding plate age, serpentinization, and OCT width.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Afonso Duarte Silva Gomes</dc:creator>
  <cp:lastModifiedBy>Afonso Duarte Silva Gomes</cp:lastModifiedBy>
  <cp:revision>35</cp:revision>
  <dcterms:created xsi:type="dcterms:W3CDTF">2023-03-28T13:09:27Z</dcterms:created>
  <dcterms:modified xsi:type="dcterms:W3CDTF">2023-06-05T18:06:28Z</dcterms:modified>
</cp:coreProperties>
</file>