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45" r:id="rId5"/>
    <p:sldId id="448" r:id="rId6"/>
    <p:sldId id="450" r:id="rId7"/>
    <p:sldId id="261" r:id="rId8"/>
    <p:sldId id="270" r:id="rId9"/>
    <p:sldId id="437" r:id="rId10"/>
    <p:sldId id="438" r:id="rId11"/>
    <p:sldId id="339" r:id="rId12"/>
    <p:sldId id="340" r:id="rId13"/>
    <p:sldId id="440" r:id="rId14"/>
    <p:sldId id="336" r:id="rId15"/>
    <p:sldId id="439" r:id="rId16"/>
    <p:sldId id="282" r:id="rId17"/>
    <p:sldId id="442" r:id="rId18"/>
    <p:sldId id="444" r:id="rId19"/>
    <p:sldId id="443" r:id="rId20"/>
    <p:sldId id="4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CFCF"/>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0E342-C01B-45F3-A390-F40BF66C26D3}" v="99" dt="2023-04-20T13:38:29.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82" d="100"/>
          <a:sy n="82" d="100"/>
        </p:scale>
        <p:origin x="773" y="96"/>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0B76-F360-5326-0637-BAD844C004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DA478B-2F97-8D70-F0F8-4A480E248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FBF6A0-3ED6-6734-97AB-6D52472962F4}"/>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5" name="Footer Placeholder 4">
            <a:extLst>
              <a:ext uri="{FF2B5EF4-FFF2-40B4-BE49-F238E27FC236}">
                <a16:creationId xmlns:a16="http://schemas.microsoft.com/office/drawing/2014/main" id="{29EE2143-43D0-B3FD-D0F7-F24A719BAE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72107-94D2-C9DD-7956-A359A429B324}"/>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317783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1D5A-6699-F812-29EC-9AC5AD3D40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47BB9-B08F-55BC-642B-A33B58C35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53D61-8365-357C-26E3-9420D0CF66DB}"/>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5" name="Footer Placeholder 4">
            <a:extLst>
              <a:ext uri="{FF2B5EF4-FFF2-40B4-BE49-F238E27FC236}">
                <a16:creationId xmlns:a16="http://schemas.microsoft.com/office/drawing/2014/main" id="{812DDE0D-2B74-D47F-8022-90A10856D8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75DC7-651F-3B8C-6C51-DD7950E6F608}"/>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413758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3B676-D09A-5A1F-60A5-D3D2DF80A4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36012D-B5B2-AB21-C90C-6425AAB57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331587-C608-BEB7-4292-65C1C1F7490B}"/>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5" name="Footer Placeholder 4">
            <a:extLst>
              <a:ext uri="{FF2B5EF4-FFF2-40B4-BE49-F238E27FC236}">
                <a16:creationId xmlns:a16="http://schemas.microsoft.com/office/drawing/2014/main" id="{59F7BB9D-BD85-1242-C010-602B9913A8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AC37FC-8278-A345-9396-C070843EB3BD}"/>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107279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B7EC-C70E-CFB8-3175-F1F8FB54BF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688FDA-7EF7-4C82-6C30-8CEE1C444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1DDAC4-0038-C110-51C3-65ECD8D903B1}"/>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5" name="Footer Placeholder 4">
            <a:extLst>
              <a:ext uri="{FF2B5EF4-FFF2-40B4-BE49-F238E27FC236}">
                <a16:creationId xmlns:a16="http://schemas.microsoft.com/office/drawing/2014/main" id="{6B1EEFA1-CE75-7274-DC8D-D0406764C2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D3E08-CD3A-9DF1-364C-A1992C27E619}"/>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240402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E5EC-4154-E725-03C4-1295494CD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1CC75D-D32E-7665-B62B-ED5D8B3FF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01689-22BB-568D-A784-2D3B74AA5DE4}"/>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5" name="Footer Placeholder 4">
            <a:extLst>
              <a:ext uri="{FF2B5EF4-FFF2-40B4-BE49-F238E27FC236}">
                <a16:creationId xmlns:a16="http://schemas.microsoft.com/office/drawing/2014/main" id="{D13F1962-E4C0-3F0B-3DA8-3202B9555D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5FD414-FBA3-682F-4A7E-88416F7987FF}"/>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41158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3FD0-F1D8-1FE6-1041-B73782D007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645995-C00E-37F2-20CF-0A80B58A3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AAFEDE-B1D5-1A18-17D3-1F2C4A11A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EE25F-1261-C4EF-48E7-E1352B6BCCDE}"/>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6" name="Footer Placeholder 5">
            <a:extLst>
              <a:ext uri="{FF2B5EF4-FFF2-40B4-BE49-F238E27FC236}">
                <a16:creationId xmlns:a16="http://schemas.microsoft.com/office/drawing/2014/main" id="{FD701792-7E43-A6C7-D597-8FBA2EDBB9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FAD0BC-E84F-F64C-948C-919AE2BA4EDC}"/>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1122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00FB-BF50-E77B-A03C-3966F180FB9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6D5840-555B-3CBD-B9DC-9A7C03029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9147A7-ADCA-96FD-FB85-A46060917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F6C750-C990-5059-8B47-0D700F537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B27B5-E429-5463-9B32-473D6B0C1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197E34-2827-13A7-241C-8D8C695446B3}"/>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8" name="Footer Placeholder 7">
            <a:extLst>
              <a:ext uri="{FF2B5EF4-FFF2-40B4-BE49-F238E27FC236}">
                <a16:creationId xmlns:a16="http://schemas.microsoft.com/office/drawing/2014/main" id="{6EED9E60-0F1A-ACAD-1E96-AF62EA15C1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020BEE-96D0-2ED2-BFF3-DCC4759992BB}"/>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297175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0448-DDD9-96BC-DD5F-31D4DDE4F2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314B1E-E6E2-E9F3-B207-3D56200F2D2A}"/>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4" name="Footer Placeholder 3">
            <a:extLst>
              <a:ext uri="{FF2B5EF4-FFF2-40B4-BE49-F238E27FC236}">
                <a16:creationId xmlns:a16="http://schemas.microsoft.com/office/drawing/2014/main" id="{D6D59262-07A6-1532-6C43-EEA074A525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A439CE-32D9-4F2D-3561-360F7B9CA06C}"/>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17605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566BC-E6AA-9B44-A787-0A3CA16334A5}"/>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3" name="Footer Placeholder 2">
            <a:extLst>
              <a:ext uri="{FF2B5EF4-FFF2-40B4-BE49-F238E27FC236}">
                <a16:creationId xmlns:a16="http://schemas.microsoft.com/office/drawing/2014/main" id="{317315B3-E77F-AE40-AF3A-7568D5C50B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E56C8C-713C-F797-A6CA-60A1A6ECB045}"/>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251291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00CE-AC39-2E94-2A88-25F46E234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138A34-1C7E-0F96-7293-23C8AF404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A8608D-3B16-A9B5-885C-BB3F35F76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42BBB-EA4F-72A4-5382-1A9C3522167A}"/>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6" name="Footer Placeholder 5">
            <a:extLst>
              <a:ext uri="{FF2B5EF4-FFF2-40B4-BE49-F238E27FC236}">
                <a16:creationId xmlns:a16="http://schemas.microsoft.com/office/drawing/2014/main" id="{B9FC98D7-6B94-3E37-F0FC-30258B72D1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27B0DE-E591-26FE-AB82-701BC332DEDB}"/>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3475457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7E10-9576-80B3-2695-4BC771085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740D2-57BD-4607-6BC6-66863D40E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414FD4-06A3-3272-E71D-9B9B0662B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1B985-B00E-9D2B-742C-23E05456FD07}"/>
              </a:ext>
            </a:extLst>
          </p:cNvPr>
          <p:cNvSpPr>
            <a:spLocks noGrp="1"/>
          </p:cNvSpPr>
          <p:nvPr>
            <p:ph type="dt" sz="half" idx="10"/>
          </p:nvPr>
        </p:nvSpPr>
        <p:spPr/>
        <p:txBody>
          <a:bodyPr/>
          <a:lstStyle/>
          <a:p>
            <a:fld id="{B02EEC73-FAB1-4EFE-ADA2-7E8CAEA41690}" type="datetimeFigureOut">
              <a:rPr lang="en-GB" smtClean="0"/>
              <a:t>07/08/2023</a:t>
            </a:fld>
            <a:endParaRPr lang="en-GB"/>
          </a:p>
        </p:txBody>
      </p:sp>
      <p:sp>
        <p:nvSpPr>
          <p:cNvPr id="6" name="Footer Placeholder 5">
            <a:extLst>
              <a:ext uri="{FF2B5EF4-FFF2-40B4-BE49-F238E27FC236}">
                <a16:creationId xmlns:a16="http://schemas.microsoft.com/office/drawing/2014/main" id="{266FC9AD-C493-48AF-AD6B-BAE6DD49D3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FD891-AB47-254A-4CB8-F4495581AC4C}"/>
              </a:ext>
            </a:extLst>
          </p:cNvPr>
          <p:cNvSpPr>
            <a:spLocks noGrp="1"/>
          </p:cNvSpPr>
          <p:nvPr>
            <p:ph type="sldNum" sz="quarter" idx="12"/>
          </p:nvPr>
        </p:nvSpPr>
        <p:spPr/>
        <p:txBody>
          <a:bodyPr/>
          <a:lstStyle/>
          <a:p>
            <a:fld id="{0001EE17-E183-4FFE-8D48-4F282834F3D2}" type="slidenum">
              <a:rPr lang="en-GB" smtClean="0"/>
              <a:t>‹#›</a:t>
            </a:fld>
            <a:endParaRPr lang="en-GB"/>
          </a:p>
        </p:txBody>
      </p:sp>
    </p:spTree>
    <p:extLst>
      <p:ext uri="{BB962C8B-B14F-4D97-AF65-F5344CB8AC3E}">
        <p14:creationId xmlns:p14="http://schemas.microsoft.com/office/powerpoint/2010/main" val="354475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F28B2A-120D-0FF1-C2CC-0218E5B4EB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52AE82-5983-9B80-9096-37BE96D24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F34C49-3F14-7C67-7C6B-660C290CC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EEC73-FAB1-4EFE-ADA2-7E8CAEA41690}" type="datetimeFigureOut">
              <a:rPr lang="en-GB" smtClean="0"/>
              <a:t>07/08/2023</a:t>
            </a:fld>
            <a:endParaRPr lang="en-GB"/>
          </a:p>
        </p:txBody>
      </p:sp>
      <p:sp>
        <p:nvSpPr>
          <p:cNvPr id="5" name="Footer Placeholder 4">
            <a:extLst>
              <a:ext uri="{FF2B5EF4-FFF2-40B4-BE49-F238E27FC236}">
                <a16:creationId xmlns:a16="http://schemas.microsoft.com/office/drawing/2014/main" id="{1C77CB33-346E-5B3F-0A18-E4AD81F27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0540AC-CE8D-1B32-84E1-AD72B0B89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1EE17-E183-4FFE-8D48-4F282834F3D2}" type="slidenum">
              <a:rPr lang="en-GB" smtClean="0"/>
              <a:t>‹#›</a:t>
            </a:fld>
            <a:endParaRPr lang="en-GB"/>
          </a:p>
        </p:txBody>
      </p:sp>
    </p:spTree>
    <p:extLst>
      <p:ext uri="{BB962C8B-B14F-4D97-AF65-F5344CB8AC3E}">
        <p14:creationId xmlns:p14="http://schemas.microsoft.com/office/powerpoint/2010/main" val="211519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s://doi.org/10.5194/acp-2022-845" TargetMode="Externa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 Target="slide4.xml"/><Relationship Id="rId5" Type="http://schemas.microsoft.com/office/2007/relationships/hdphoto" Target="../media/hdphoto2.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image" Target="../media/image9.svg"/><Relationship Id="rId3" Type="http://schemas.openxmlformats.org/officeDocument/2006/relationships/slide" Target="slide6.xml"/><Relationship Id="rId21" Type="http://schemas.openxmlformats.org/officeDocument/2006/relationships/image" Target="../media/image12.png"/><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image" Target="../media/image8.png"/><Relationship Id="rId2" Type="http://schemas.openxmlformats.org/officeDocument/2006/relationships/slide" Target="slide5.xml"/><Relationship Id="rId16" Type="http://schemas.openxmlformats.org/officeDocument/2006/relationships/hyperlink" Target="https://doi.org/10.5194/acp-2022-845" TargetMode="External"/><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5" Type="http://schemas.openxmlformats.org/officeDocument/2006/relationships/slide" Target="slide4.xml"/><Relationship Id="rId10" Type="http://schemas.openxmlformats.org/officeDocument/2006/relationships/slide" Target="slide13.xml"/><Relationship Id="rId19" Type="http://schemas.openxmlformats.org/officeDocument/2006/relationships/image" Target="../media/image10.png"/><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5476F-4A82-CD33-6C9C-EBBBDDC3535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Lst>
          </a:blip>
          <a:srcRect b="25000"/>
          <a:stretch/>
        </p:blipFill>
        <p:spPr>
          <a:xfrm>
            <a:off x="0" y="0"/>
            <a:ext cx="12192000" cy="6858000"/>
          </a:xfrm>
          <a:prstGeom prst="rect">
            <a:avLst/>
          </a:prstGeom>
        </p:spPr>
      </p:pic>
      <p:sp>
        <p:nvSpPr>
          <p:cNvPr id="2" name="TextBox 1">
            <a:extLst>
              <a:ext uri="{FF2B5EF4-FFF2-40B4-BE49-F238E27FC236}">
                <a16:creationId xmlns:a16="http://schemas.microsoft.com/office/drawing/2014/main" id="{B12D4509-94AF-B5A4-CEF5-13A4CB40861C}"/>
              </a:ext>
            </a:extLst>
          </p:cNvPr>
          <p:cNvSpPr txBox="1"/>
          <p:nvPr/>
        </p:nvSpPr>
        <p:spPr>
          <a:xfrm>
            <a:off x="105328" y="69917"/>
            <a:ext cx="11943797" cy="2862322"/>
          </a:xfrm>
          <a:prstGeom prst="rect">
            <a:avLst/>
          </a:prstGeom>
          <a:noFill/>
        </p:spPr>
        <p:txBody>
          <a:bodyPr wrap="square" rtlCol="0">
            <a:spAutoFit/>
          </a:bodyPr>
          <a:lstStyle/>
          <a:p>
            <a:r>
              <a:rPr lang="en-GB" sz="4000" b="1" dirty="0">
                <a:solidFill>
                  <a:schemeClr val="bg1"/>
                </a:solidFill>
                <a:effectLst/>
              </a:rPr>
              <a:t>Snowpack nitrate photolysis drives the summertime atmospheric nitrous acid (HONO) budget in coastal Antarctica</a:t>
            </a:r>
          </a:p>
          <a:p>
            <a:endParaRPr lang="en-GB" sz="3200" b="1" dirty="0">
              <a:solidFill>
                <a:schemeClr val="bg1"/>
              </a:solidFill>
              <a:effectLst/>
            </a:endParaRPr>
          </a:p>
          <a:p>
            <a:r>
              <a:rPr lang="en-GB" sz="2900" b="1" dirty="0">
                <a:solidFill>
                  <a:schemeClr val="bg1"/>
                </a:solidFill>
                <a:effectLst/>
              </a:rPr>
              <a:t>A study of HONO at  Halley VI Research Station, Antarctica</a:t>
            </a:r>
          </a:p>
        </p:txBody>
      </p:sp>
      <p:sp>
        <p:nvSpPr>
          <p:cNvPr id="9" name="TextBox 8">
            <a:extLst>
              <a:ext uri="{FF2B5EF4-FFF2-40B4-BE49-F238E27FC236}">
                <a16:creationId xmlns:a16="http://schemas.microsoft.com/office/drawing/2014/main" id="{D2CC3A91-576F-7576-A998-074510FADB30}"/>
              </a:ext>
            </a:extLst>
          </p:cNvPr>
          <p:cNvSpPr txBox="1"/>
          <p:nvPr/>
        </p:nvSpPr>
        <p:spPr>
          <a:xfrm>
            <a:off x="124101" y="4557065"/>
            <a:ext cx="11943797" cy="1077218"/>
          </a:xfrm>
          <a:prstGeom prst="rect">
            <a:avLst/>
          </a:prstGeom>
          <a:noFill/>
        </p:spPr>
        <p:txBody>
          <a:bodyPr wrap="square" rtlCol="0">
            <a:spAutoFit/>
          </a:bodyPr>
          <a:lstStyle/>
          <a:p>
            <a:r>
              <a:rPr lang="en-GB" sz="3200" b="1" dirty="0">
                <a:solidFill>
                  <a:schemeClr val="bg1"/>
                </a:solidFill>
              </a:rPr>
              <a:t>Millie Bond</a:t>
            </a:r>
            <a:r>
              <a:rPr lang="en-GB" sz="3200" baseline="30000" dirty="0">
                <a:solidFill>
                  <a:schemeClr val="bg1"/>
                </a:solidFill>
              </a:rPr>
              <a:t>1,2</a:t>
            </a:r>
            <a:r>
              <a:rPr lang="en-GB" sz="3200" dirty="0">
                <a:solidFill>
                  <a:schemeClr val="bg1"/>
                </a:solidFill>
              </a:rPr>
              <a:t>,</a:t>
            </a:r>
            <a:r>
              <a:rPr lang="en-GB" sz="3200" b="1" baseline="30000" dirty="0">
                <a:solidFill>
                  <a:schemeClr val="bg1"/>
                </a:solidFill>
              </a:rPr>
              <a:t> </a:t>
            </a:r>
            <a:r>
              <a:rPr lang="en-GB" sz="3200" dirty="0">
                <a:solidFill>
                  <a:schemeClr val="bg1"/>
                </a:solidFill>
              </a:rPr>
              <a:t>Markus Frey</a:t>
            </a:r>
            <a:r>
              <a:rPr lang="en-GB" sz="3200" baseline="30000" dirty="0">
                <a:solidFill>
                  <a:schemeClr val="bg1"/>
                </a:solidFill>
              </a:rPr>
              <a:t>1</a:t>
            </a:r>
            <a:r>
              <a:rPr lang="en-GB" sz="3200" dirty="0">
                <a:solidFill>
                  <a:schemeClr val="bg1"/>
                </a:solidFill>
              </a:rPr>
              <a:t>, Jan Kaiser</a:t>
            </a:r>
            <a:r>
              <a:rPr lang="en-GB" sz="3200" baseline="30000" dirty="0">
                <a:solidFill>
                  <a:schemeClr val="bg1"/>
                </a:solidFill>
              </a:rPr>
              <a:t>2</a:t>
            </a:r>
            <a:r>
              <a:rPr lang="en-GB" sz="3200" dirty="0">
                <a:solidFill>
                  <a:schemeClr val="bg1"/>
                </a:solidFill>
              </a:rPr>
              <a:t>, Freya Squires</a:t>
            </a:r>
            <a:r>
              <a:rPr lang="en-GB" sz="3200" baseline="30000" dirty="0">
                <a:solidFill>
                  <a:schemeClr val="bg1"/>
                </a:solidFill>
              </a:rPr>
              <a:t>1</a:t>
            </a:r>
            <a:r>
              <a:rPr lang="en-GB" sz="3200" dirty="0">
                <a:solidFill>
                  <a:schemeClr val="bg1"/>
                </a:solidFill>
              </a:rPr>
              <a:t>, Anna Jones</a:t>
            </a:r>
            <a:r>
              <a:rPr lang="en-GB" sz="3200" baseline="30000" dirty="0">
                <a:solidFill>
                  <a:schemeClr val="bg1"/>
                </a:solidFill>
              </a:rPr>
              <a:t>1</a:t>
            </a:r>
            <a:r>
              <a:rPr lang="en-GB" sz="3200" dirty="0">
                <a:solidFill>
                  <a:schemeClr val="bg1"/>
                </a:solidFill>
              </a:rPr>
              <a:t>, </a:t>
            </a:r>
            <a:r>
              <a:rPr lang="en-GB" sz="3200" dirty="0" err="1">
                <a:solidFill>
                  <a:schemeClr val="bg1"/>
                </a:solidFill>
              </a:rPr>
              <a:t>Jörg</a:t>
            </a:r>
            <a:r>
              <a:rPr lang="en-GB" sz="3200" dirty="0">
                <a:solidFill>
                  <a:schemeClr val="bg1"/>
                </a:solidFill>
              </a:rPr>
              <a:t> Kleffmann</a:t>
            </a:r>
            <a:r>
              <a:rPr lang="en-GB" sz="3200" baseline="30000" dirty="0">
                <a:solidFill>
                  <a:schemeClr val="bg1"/>
                </a:solidFill>
              </a:rPr>
              <a:t>3</a:t>
            </a:r>
            <a:endParaRPr lang="en-GB" sz="3200" b="1" dirty="0">
              <a:solidFill>
                <a:schemeClr val="bg1"/>
              </a:solidFill>
            </a:endParaRPr>
          </a:p>
        </p:txBody>
      </p:sp>
      <p:sp>
        <p:nvSpPr>
          <p:cNvPr id="5" name="Action Button: Go Home 4">
            <a:hlinkClick r:id="rId4" action="ppaction://hlinksldjump" highlightClick="1"/>
            <a:extLst>
              <a:ext uri="{FF2B5EF4-FFF2-40B4-BE49-F238E27FC236}">
                <a16:creationId xmlns:a16="http://schemas.microsoft.com/office/drawing/2014/main" id="{5FB914AA-F21F-6162-9D7D-3CB0211B92E2}"/>
              </a:ext>
            </a:extLst>
          </p:cNvPr>
          <p:cNvSpPr/>
          <p:nvPr/>
        </p:nvSpPr>
        <p:spPr>
          <a:xfrm>
            <a:off x="124101" y="6143762"/>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Forward or Next 6">
            <a:hlinkClick r:id="" action="ppaction://hlinkshowjump?jump=nextslide" highlightClick="1"/>
            <a:extLst>
              <a:ext uri="{FF2B5EF4-FFF2-40B4-BE49-F238E27FC236}">
                <a16:creationId xmlns:a16="http://schemas.microsoft.com/office/drawing/2014/main" id="{A8168860-C349-54D6-5F97-7CF411B9207D}"/>
              </a:ext>
            </a:extLst>
          </p:cNvPr>
          <p:cNvSpPr/>
          <p:nvPr/>
        </p:nvSpPr>
        <p:spPr>
          <a:xfrm>
            <a:off x="730713" y="6143763"/>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8EE5FD0E-A5CE-F811-6C43-30CD3F22B26E}"/>
              </a:ext>
            </a:extLst>
          </p:cNvPr>
          <p:cNvSpPr txBox="1"/>
          <p:nvPr/>
        </p:nvSpPr>
        <p:spPr>
          <a:xfrm>
            <a:off x="1847714" y="5543597"/>
            <a:ext cx="6151944" cy="1200329"/>
          </a:xfrm>
          <a:prstGeom prst="rect">
            <a:avLst/>
          </a:prstGeom>
          <a:noFill/>
        </p:spPr>
        <p:txBody>
          <a:bodyPr wrap="square">
            <a:spAutoFit/>
          </a:bodyPr>
          <a:lstStyle/>
          <a:p>
            <a:r>
              <a:rPr lang="en-GB" sz="2400" b="1" dirty="0">
                <a:solidFill>
                  <a:schemeClr val="bg1"/>
                </a:solidFill>
              </a:rPr>
              <a:t>1 – British Antarctic Survey, UK		 </a:t>
            </a:r>
          </a:p>
          <a:p>
            <a:r>
              <a:rPr lang="en-GB" sz="2400" b="1" dirty="0">
                <a:solidFill>
                  <a:schemeClr val="bg1"/>
                </a:solidFill>
              </a:rPr>
              <a:t>2 – University of East Anglia, Norwich, UK	</a:t>
            </a:r>
          </a:p>
          <a:p>
            <a:r>
              <a:rPr lang="en-GB" sz="2400" b="1" dirty="0">
                <a:solidFill>
                  <a:schemeClr val="bg1"/>
                </a:solidFill>
              </a:rPr>
              <a:t>3 – University of Wuppertal, Germany</a:t>
            </a:r>
            <a:r>
              <a:rPr lang="en-GB" dirty="0"/>
              <a:t>	</a:t>
            </a:r>
          </a:p>
        </p:txBody>
      </p:sp>
      <p:pic>
        <p:nvPicPr>
          <p:cNvPr id="8" name="Graphic 7" descr="Envelope with solid fill">
            <a:extLst>
              <a:ext uri="{FF2B5EF4-FFF2-40B4-BE49-F238E27FC236}">
                <a16:creationId xmlns:a16="http://schemas.microsoft.com/office/drawing/2014/main" id="{65B96D8A-77B2-7730-82D2-22C2E0937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8047" y="6187076"/>
            <a:ext cx="632960" cy="632960"/>
          </a:xfrm>
          <a:prstGeom prst="rect">
            <a:avLst/>
          </a:prstGeom>
        </p:spPr>
      </p:pic>
      <p:sp>
        <p:nvSpPr>
          <p:cNvPr id="13" name="TextBox 12">
            <a:extLst>
              <a:ext uri="{FF2B5EF4-FFF2-40B4-BE49-F238E27FC236}">
                <a16:creationId xmlns:a16="http://schemas.microsoft.com/office/drawing/2014/main" id="{37337C01-A0ED-4856-BAA0-6D7058477E8A}"/>
              </a:ext>
            </a:extLst>
          </p:cNvPr>
          <p:cNvSpPr txBox="1"/>
          <p:nvPr/>
        </p:nvSpPr>
        <p:spPr>
          <a:xfrm>
            <a:off x="9351007" y="6252757"/>
            <a:ext cx="2916382" cy="738664"/>
          </a:xfrm>
          <a:prstGeom prst="rect">
            <a:avLst/>
          </a:prstGeom>
          <a:noFill/>
        </p:spPr>
        <p:txBody>
          <a:bodyPr wrap="square">
            <a:spAutoFit/>
          </a:bodyPr>
          <a:lstStyle/>
          <a:p>
            <a:r>
              <a:rPr lang="en-GB" sz="2400" b="1" dirty="0">
                <a:solidFill>
                  <a:schemeClr val="bg1"/>
                </a:solidFill>
              </a:rPr>
              <a:t>amend37@bas.ac.uk</a:t>
            </a:r>
            <a:r>
              <a:rPr lang="en-GB" dirty="0"/>
              <a:t>	</a:t>
            </a:r>
          </a:p>
        </p:txBody>
      </p:sp>
    </p:spTree>
    <p:extLst>
      <p:ext uri="{BB962C8B-B14F-4D97-AF65-F5344CB8AC3E}">
        <p14:creationId xmlns:p14="http://schemas.microsoft.com/office/powerpoint/2010/main" val="182528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68060-28B5-F108-D305-423AC945CD89}"/>
              </a:ext>
            </a:extLst>
          </p:cNvPr>
          <p:cNvSpPr>
            <a:spLocks noGrp="1"/>
          </p:cNvSpPr>
          <p:nvPr>
            <p:ph type="title"/>
          </p:nvPr>
        </p:nvSpPr>
        <p:spPr>
          <a:xfrm>
            <a:off x="0" y="10975"/>
            <a:ext cx="10515600" cy="1325563"/>
          </a:xfrm>
        </p:spPr>
        <p:txBody>
          <a:bodyPr>
            <a:normAutofit/>
          </a:bodyPr>
          <a:lstStyle/>
          <a:p>
            <a:r>
              <a:rPr lang="en-GB" sz="5400" b="1" dirty="0">
                <a:solidFill>
                  <a:schemeClr val="accent1">
                    <a:lumMod val="50000"/>
                  </a:schemeClr>
                </a:solidFill>
              </a:rPr>
              <a:t>HONO amount fraction</a:t>
            </a:r>
          </a:p>
        </p:txBody>
      </p:sp>
      <p:sp>
        <p:nvSpPr>
          <p:cNvPr id="4" name="Content Placeholder 3">
            <a:extLst>
              <a:ext uri="{FF2B5EF4-FFF2-40B4-BE49-F238E27FC236}">
                <a16:creationId xmlns:a16="http://schemas.microsoft.com/office/drawing/2014/main" id="{76BB6EE6-E592-5123-9CD1-76293270F95E}"/>
              </a:ext>
            </a:extLst>
          </p:cNvPr>
          <p:cNvSpPr>
            <a:spLocks noGrp="1"/>
          </p:cNvSpPr>
          <p:nvPr>
            <p:ph idx="1"/>
          </p:nvPr>
        </p:nvSpPr>
        <p:spPr>
          <a:xfrm>
            <a:off x="219353" y="1092449"/>
            <a:ext cx="6053310" cy="5155474"/>
          </a:xfrm>
        </p:spPr>
        <p:txBody>
          <a:bodyPr>
            <a:normAutofit/>
          </a:bodyPr>
          <a:lstStyle/>
          <a:p>
            <a:r>
              <a:rPr lang="en-GB" dirty="0">
                <a:solidFill>
                  <a:schemeClr val="accent1">
                    <a:lumMod val="50000"/>
                  </a:schemeClr>
                </a:solidFill>
                <a:latin typeface="CMR10"/>
              </a:rPr>
              <a:t>HONO </a:t>
            </a:r>
            <a:r>
              <a:rPr lang="en-GB" dirty="0">
                <a:solidFill>
                  <a:schemeClr val="accent1">
                    <a:lumMod val="50000"/>
                  </a:schemeClr>
                </a:solidFill>
                <a:latin typeface="NimbusRomNo9L-Regu"/>
              </a:rPr>
              <a:t>amount fractions between </a:t>
            </a:r>
            <a:r>
              <a:rPr lang="en-GB" dirty="0">
                <a:solidFill>
                  <a:schemeClr val="accent1">
                    <a:lumMod val="50000"/>
                  </a:schemeClr>
                </a:solidFill>
                <a:latin typeface="CMMI10"/>
              </a:rPr>
              <a:t>&lt; </a:t>
            </a:r>
            <a:r>
              <a:rPr lang="en-GB" dirty="0">
                <a:solidFill>
                  <a:schemeClr val="accent1">
                    <a:lumMod val="50000"/>
                  </a:schemeClr>
                </a:solidFill>
                <a:latin typeface="CMR10"/>
              </a:rPr>
              <a:t>0</a:t>
            </a:r>
            <a:r>
              <a:rPr lang="en-GB" dirty="0">
                <a:solidFill>
                  <a:schemeClr val="accent1">
                    <a:lumMod val="50000"/>
                  </a:schemeClr>
                </a:solidFill>
                <a:latin typeface="CMMI10"/>
              </a:rPr>
              <a:t>.</a:t>
            </a:r>
            <a:r>
              <a:rPr lang="en-GB" dirty="0">
                <a:solidFill>
                  <a:schemeClr val="accent1">
                    <a:lumMod val="50000"/>
                  </a:schemeClr>
                </a:solidFill>
                <a:latin typeface="CMR10"/>
              </a:rPr>
              <a:t>3 </a:t>
            </a:r>
            <a:r>
              <a:rPr lang="en-GB" dirty="0">
                <a:solidFill>
                  <a:schemeClr val="accent1">
                    <a:lumMod val="50000"/>
                  </a:schemeClr>
                </a:solidFill>
                <a:latin typeface="NimbusRomNo9L-Regu"/>
              </a:rPr>
              <a:t>and 14 pmolmol</a:t>
            </a:r>
            <a:r>
              <a:rPr lang="en-GB" baseline="30000" dirty="0">
                <a:solidFill>
                  <a:schemeClr val="accent1">
                    <a:lumMod val="50000"/>
                  </a:schemeClr>
                </a:solidFill>
                <a:latin typeface="CMSY7"/>
              </a:rPr>
              <a:t>−</a:t>
            </a:r>
            <a:r>
              <a:rPr lang="en-GB" baseline="30000" dirty="0">
                <a:solidFill>
                  <a:schemeClr val="accent1">
                    <a:lumMod val="50000"/>
                  </a:schemeClr>
                </a:solidFill>
                <a:latin typeface="CMR7"/>
              </a:rPr>
              <a:t>1</a:t>
            </a:r>
            <a:r>
              <a:rPr lang="en-GB" dirty="0">
                <a:solidFill>
                  <a:schemeClr val="accent1">
                    <a:lumMod val="50000"/>
                  </a:schemeClr>
                </a:solidFill>
                <a:latin typeface="CMR7"/>
              </a:rPr>
              <a:t> </a:t>
            </a:r>
            <a:r>
              <a:rPr lang="en-GB" dirty="0">
                <a:solidFill>
                  <a:schemeClr val="accent1">
                    <a:lumMod val="50000"/>
                  </a:schemeClr>
                </a:solidFill>
                <a:latin typeface="NimbusRomNo9L-Regu"/>
              </a:rPr>
              <a:t>with a mean of 2.1 pmolmol</a:t>
            </a:r>
            <a:r>
              <a:rPr lang="en-GB" baseline="30000" dirty="0">
                <a:solidFill>
                  <a:schemeClr val="accent1">
                    <a:lumMod val="50000"/>
                  </a:schemeClr>
                </a:solidFill>
                <a:latin typeface="CMSY7"/>
              </a:rPr>
              <a:t>−</a:t>
            </a:r>
            <a:r>
              <a:rPr lang="en-GB" baseline="30000" dirty="0">
                <a:solidFill>
                  <a:schemeClr val="accent1">
                    <a:lumMod val="50000"/>
                  </a:schemeClr>
                </a:solidFill>
                <a:latin typeface="CMR7"/>
              </a:rPr>
              <a:t>1</a:t>
            </a:r>
            <a:r>
              <a:rPr lang="en-GB" dirty="0">
                <a:solidFill>
                  <a:schemeClr val="accent1">
                    <a:lumMod val="50000"/>
                  </a:schemeClr>
                </a:solidFill>
                <a:latin typeface="CMR7"/>
              </a:rPr>
              <a:t>.</a:t>
            </a:r>
            <a:endParaRPr lang="en-GB" dirty="0">
              <a:solidFill>
                <a:schemeClr val="accent1">
                  <a:lumMod val="50000"/>
                </a:schemeClr>
              </a:solidFill>
              <a:latin typeface="NimbusRomNo9L-Regu"/>
            </a:endParaRPr>
          </a:p>
          <a:p>
            <a:r>
              <a:rPr lang="en-GB" dirty="0">
                <a:solidFill>
                  <a:schemeClr val="accent1">
                    <a:lumMod val="50000"/>
                  </a:schemeClr>
                </a:solidFill>
                <a:latin typeface="NimbusRomNo9L-Regu"/>
              </a:rPr>
              <a:t>These are some of the lowest ever HONO amount fractions observed in Antarctica, </a:t>
            </a:r>
            <a:r>
              <a:rPr lang="en-GB" dirty="0">
                <a:solidFill>
                  <a:schemeClr val="accent1">
                    <a:lumMod val="50000"/>
                  </a:schemeClr>
                </a:solidFill>
              </a:rPr>
              <a:t>see map.</a:t>
            </a:r>
            <a:endParaRPr lang="en-GB" dirty="0">
              <a:solidFill>
                <a:schemeClr val="accent1">
                  <a:lumMod val="50000"/>
                </a:schemeClr>
              </a:solidFill>
              <a:latin typeface="NimbusRomNo9L-Regu"/>
            </a:endParaRPr>
          </a:p>
          <a:p>
            <a:r>
              <a:rPr lang="en-GB" dirty="0">
                <a:solidFill>
                  <a:schemeClr val="accent1">
                    <a:lumMod val="50000"/>
                  </a:schemeClr>
                </a:solidFill>
              </a:rPr>
              <a:t>HONO has previously been measured at Halley but it is thought that the true amount fraction was overestimated. The LOPAP used for this campaign allows for interference correction so this should not be an issue.</a:t>
            </a:r>
          </a:p>
        </p:txBody>
      </p:sp>
      <p:pic>
        <p:nvPicPr>
          <p:cNvPr id="6" name="Picture 5" descr="Map&#10;&#10;Description automatically generated">
            <a:extLst>
              <a:ext uri="{FF2B5EF4-FFF2-40B4-BE49-F238E27FC236}">
                <a16:creationId xmlns:a16="http://schemas.microsoft.com/office/drawing/2014/main" id="{B948F97F-82EE-0686-F261-232B04CD50F2}"/>
              </a:ext>
            </a:extLst>
          </p:cNvPr>
          <p:cNvPicPr>
            <a:picLocks noChangeAspect="1"/>
          </p:cNvPicPr>
          <p:nvPr/>
        </p:nvPicPr>
        <p:blipFill rotWithShape="1">
          <a:blip r:embed="rId2">
            <a:extLst>
              <a:ext uri="{28A0092B-C50C-407E-A947-70E740481C1C}">
                <a14:useLocalDpi xmlns:a14="http://schemas.microsoft.com/office/drawing/2010/main" val="0"/>
              </a:ext>
            </a:extLst>
          </a:blip>
          <a:srcRect l="11948" t="6339" r="20764" b="7702"/>
          <a:stretch/>
        </p:blipFill>
        <p:spPr>
          <a:xfrm>
            <a:off x="6612487" y="1165309"/>
            <a:ext cx="5182877" cy="4682042"/>
          </a:xfrm>
          <a:prstGeom prst="rect">
            <a:avLst/>
          </a:prstGeom>
        </p:spPr>
      </p:pic>
      <p:sp>
        <p:nvSpPr>
          <p:cNvPr id="2" name="Rectangle 1">
            <a:extLst>
              <a:ext uri="{FF2B5EF4-FFF2-40B4-BE49-F238E27FC236}">
                <a16:creationId xmlns:a16="http://schemas.microsoft.com/office/drawing/2014/main" id="{84AF2AF7-A840-A215-2D9C-B9214EB8432F}"/>
              </a:ext>
            </a:extLst>
          </p:cNvPr>
          <p:cNvSpPr/>
          <p:nvPr/>
        </p:nvSpPr>
        <p:spPr>
          <a:xfrm>
            <a:off x="8632946" y="2293140"/>
            <a:ext cx="419877" cy="233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0C2E926-E2B2-150A-C853-4DE4668CE5AA}"/>
              </a:ext>
            </a:extLst>
          </p:cNvPr>
          <p:cNvSpPr/>
          <p:nvPr/>
        </p:nvSpPr>
        <p:spPr>
          <a:xfrm>
            <a:off x="6455802" y="1017801"/>
            <a:ext cx="5558915" cy="5552215"/>
          </a:xfrm>
          <a:custGeom>
            <a:avLst/>
            <a:gdLst>
              <a:gd name="connsiteX0" fmla="*/ 0 w 5558915"/>
              <a:gd name="connsiteY0" fmla="*/ 0 h 5552215"/>
              <a:gd name="connsiteX1" fmla="*/ 806043 w 5558915"/>
              <a:gd name="connsiteY1" fmla="*/ 0 h 5552215"/>
              <a:gd name="connsiteX2" fmla="*/ 1612085 w 5558915"/>
              <a:gd name="connsiteY2" fmla="*/ 0 h 5552215"/>
              <a:gd name="connsiteX3" fmla="*/ 2140182 w 5558915"/>
              <a:gd name="connsiteY3" fmla="*/ 0 h 5552215"/>
              <a:gd name="connsiteX4" fmla="*/ 2668279 w 5558915"/>
              <a:gd name="connsiteY4" fmla="*/ 0 h 5552215"/>
              <a:gd name="connsiteX5" fmla="*/ 3474322 w 5558915"/>
              <a:gd name="connsiteY5" fmla="*/ 0 h 5552215"/>
              <a:gd name="connsiteX6" fmla="*/ 4058008 w 5558915"/>
              <a:gd name="connsiteY6" fmla="*/ 0 h 5552215"/>
              <a:gd name="connsiteX7" fmla="*/ 4641694 w 5558915"/>
              <a:gd name="connsiteY7" fmla="*/ 0 h 5552215"/>
              <a:gd name="connsiteX8" fmla="*/ 5558915 w 5558915"/>
              <a:gd name="connsiteY8" fmla="*/ 0 h 5552215"/>
              <a:gd name="connsiteX9" fmla="*/ 5558915 w 5558915"/>
              <a:gd name="connsiteY9" fmla="*/ 694027 h 5552215"/>
              <a:gd name="connsiteX10" fmla="*/ 5558915 w 5558915"/>
              <a:gd name="connsiteY10" fmla="*/ 1221487 h 5552215"/>
              <a:gd name="connsiteX11" fmla="*/ 5558915 w 5558915"/>
              <a:gd name="connsiteY11" fmla="*/ 1971036 h 5552215"/>
              <a:gd name="connsiteX12" fmla="*/ 5558915 w 5558915"/>
              <a:gd name="connsiteY12" fmla="*/ 2609541 h 5552215"/>
              <a:gd name="connsiteX13" fmla="*/ 5558915 w 5558915"/>
              <a:gd name="connsiteY13" fmla="*/ 3414612 h 5552215"/>
              <a:gd name="connsiteX14" fmla="*/ 5558915 w 5558915"/>
              <a:gd name="connsiteY14" fmla="*/ 4164161 h 5552215"/>
              <a:gd name="connsiteX15" fmla="*/ 5558915 w 5558915"/>
              <a:gd name="connsiteY15" fmla="*/ 4858188 h 5552215"/>
              <a:gd name="connsiteX16" fmla="*/ 5558915 w 5558915"/>
              <a:gd name="connsiteY16" fmla="*/ 5552215 h 5552215"/>
              <a:gd name="connsiteX17" fmla="*/ 5030818 w 5558915"/>
              <a:gd name="connsiteY17" fmla="*/ 5552215 h 5552215"/>
              <a:gd name="connsiteX18" fmla="*/ 4335954 w 5558915"/>
              <a:gd name="connsiteY18" fmla="*/ 5552215 h 5552215"/>
              <a:gd name="connsiteX19" fmla="*/ 3641089 w 5558915"/>
              <a:gd name="connsiteY19" fmla="*/ 5552215 h 5552215"/>
              <a:gd name="connsiteX20" fmla="*/ 2946225 w 5558915"/>
              <a:gd name="connsiteY20" fmla="*/ 5552215 h 5552215"/>
              <a:gd name="connsiteX21" fmla="*/ 2140182 w 5558915"/>
              <a:gd name="connsiteY21" fmla="*/ 5552215 h 5552215"/>
              <a:gd name="connsiteX22" fmla="*/ 1389729 w 5558915"/>
              <a:gd name="connsiteY22" fmla="*/ 5552215 h 5552215"/>
              <a:gd name="connsiteX23" fmla="*/ 694864 w 5558915"/>
              <a:gd name="connsiteY23" fmla="*/ 5552215 h 5552215"/>
              <a:gd name="connsiteX24" fmla="*/ 0 w 5558915"/>
              <a:gd name="connsiteY24" fmla="*/ 5552215 h 5552215"/>
              <a:gd name="connsiteX25" fmla="*/ 0 w 5558915"/>
              <a:gd name="connsiteY25" fmla="*/ 4747144 h 5552215"/>
              <a:gd name="connsiteX26" fmla="*/ 0 w 5558915"/>
              <a:gd name="connsiteY26" fmla="*/ 4164161 h 5552215"/>
              <a:gd name="connsiteX27" fmla="*/ 0 w 5558915"/>
              <a:gd name="connsiteY27" fmla="*/ 3525657 h 5552215"/>
              <a:gd name="connsiteX28" fmla="*/ 0 w 5558915"/>
              <a:gd name="connsiteY28" fmla="*/ 2776108 h 5552215"/>
              <a:gd name="connsiteX29" fmla="*/ 0 w 5558915"/>
              <a:gd name="connsiteY29" fmla="*/ 1971036 h 5552215"/>
              <a:gd name="connsiteX30" fmla="*/ 0 w 5558915"/>
              <a:gd name="connsiteY30" fmla="*/ 1221487 h 5552215"/>
              <a:gd name="connsiteX31" fmla="*/ 0 w 5558915"/>
              <a:gd name="connsiteY31" fmla="*/ 0 h 55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58915" h="5552215" extrusionOk="0">
                <a:moveTo>
                  <a:pt x="0" y="0"/>
                </a:moveTo>
                <a:cubicBezTo>
                  <a:pt x="288851" y="31561"/>
                  <a:pt x="410876" y="-1586"/>
                  <a:pt x="806043" y="0"/>
                </a:cubicBezTo>
                <a:cubicBezTo>
                  <a:pt x="1201210" y="1586"/>
                  <a:pt x="1297579" y="23102"/>
                  <a:pt x="1612085" y="0"/>
                </a:cubicBezTo>
                <a:cubicBezTo>
                  <a:pt x="1926591" y="-23102"/>
                  <a:pt x="2002220" y="-14642"/>
                  <a:pt x="2140182" y="0"/>
                </a:cubicBezTo>
                <a:cubicBezTo>
                  <a:pt x="2278144" y="14642"/>
                  <a:pt x="2538131" y="18723"/>
                  <a:pt x="2668279" y="0"/>
                </a:cubicBezTo>
                <a:cubicBezTo>
                  <a:pt x="2798427" y="-18723"/>
                  <a:pt x="3268043" y="389"/>
                  <a:pt x="3474322" y="0"/>
                </a:cubicBezTo>
                <a:cubicBezTo>
                  <a:pt x="3680601" y="-389"/>
                  <a:pt x="3898218" y="-7043"/>
                  <a:pt x="4058008" y="0"/>
                </a:cubicBezTo>
                <a:cubicBezTo>
                  <a:pt x="4217798" y="7043"/>
                  <a:pt x="4378741" y="-16770"/>
                  <a:pt x="4641694" y="0"/>
                </a:cubicBezTo>
                <a:cubicBezTo>
                  <a:pt x="4904647" y="16770"/>
                  <a:pt x="5118204" y="-8577"/>
                  <a:pt x="5558915" y="0"/>
                </a:cubicBezTo>
                <a:cubicBezTo>
                  <a:pt x="5560631" y="248317"/>
                  <a:pt x="5527437" y="358280"/>
                  <a:pt x="5558915" y="694027"/>
                </a:cubicBezTo>
                <a:cubicBezTo>
                  <a:pt x="5590393" y="1029774"/>
                  <a:pt x="5568214" y="984666"/>
                  <a:pt x="5558915" y="1221487"/>
                </a:cubicBezTo>
                <a:cubicBezTo>
                  <a:pt x="5549616" y="1458308"/>
                  <a:pt x="5550931" y="1732382"/>
                  <a:pt x="5558915" y="1971036"/>
                </a:cubicBezTo>
                <a:cubicBezTo>
                  <a:pt x="5566899" y="2209690"/>
                  <a:pt x="5535001" y="2403879"/>
                  <a:pt x="5558915" y="2609541"/>
                </a:cubicBezTo>
                <a:cubicBezTo>
                  <a:pt x="5582829" y="2815204"/>
                  <a:pt x="5597052" y="3057052"/>
                  <a:pt x="5558915" y="3414612"/>
                </a:cubicBezTo>
                <a:cubicBezTo>
                  <a:pt x="5520778" y="3772172"/>
                  <a:pt x="5538932" y="3985209"/>
                  <a:pt x="5558915" y="4164161"/>
                </a:cubicBezTo>
                <a:cubicBezTo>
                  <a:pt x="5578898" y="4343113"/>
                  <a:pt x="5525713" y="4609098"/>
                  <a:pt x="5558915" y="4858188"/>
                </a:cubicBezTo>
                <a:cubicBezTo>
                  <a:pt x="5592117" y="5107278"/>
                  <a:pt x="5538275" y="5399248"/>
                  <a:pt x="5558915" y="5552215"/>
                </a:cubicBezTo>
                <a:cubicBezTo>
                  <a:pt x="5393164" y="5557534"/>
                  <a:pt x="5283386" y="5572663"/>
                  <a:pt x="5030818" y="5552215"/>
                </a:cubicBezTo>
                <a:cubicBezTo>
                  <a:pt x="4778250" y="5531767"/>
                  <a:pt x="4599132" y="5582747"/>
                  <a:pt x="4335954" y="5552215"/>
                </a:cubicBezTo>
                <a:cubicBezTo>
                  <a:pt x="4072776" y="5521683"/>
                  <a:pt x="3850806" y="5586877"/>
                  <a:pt x="3641089" y="5552215"/>
                </a:cubicBezTo>
                <a:cubicBezTo>
                  <a:pt x="3431372" y="5517553"/>
                  <a:pt x="3262989" y="5551450"/>
                  <a:pt x="2946225" y="5552215"/>
                </a:cubicBezTo>
                <a:cubicBezTo>
                  <a:pt x="2629461" y="5552980"/>
                  <a:pt x="2389678" y="5520488"/>
                  <a:pt x="2140182" y="5552215"/>
                </a:cubicBezTo>
                <a:cubicBezTo>
                  <a:pt x="1890686" y="5583942"/>
                  <a:pt x="1649120" y="5583007"/>
                  <a:pt x="1389729" y="5552215"/>
                </a:cubicBezTo>
                <a:cubicBezTo>
                  <a:pt x="1130338" y="5521423"/>
                  <a:pt x="960858" y="5559996"/>
                  <a:pt x="694864" y="5552215"/>
                </a:cubicBezTo>
                <a:cubicBezTo>
                  <a:pt x="428870" y="5544434"/>
                  <a:pt x="332671" y="5519333"/>
                  <a:pt x="0" y="5552215"/>
                </a:cubicBezTo>
                <a:cubicBezTo>
                  <a:pt x="-33223" y="5279962"/>
                  <a:pt x="-29684" y="5142400"/>
                  <a:pt x="0" y="4747144"/>
                </a:cubicBezTo>
                <a:cubicBezTo>
                  <a:pt x="29684" y="4351888"/>
                  <a:pt x="-8960" y="4415984"/>
                  <a:pt x="0" y="4164161"/>
                </a:cubicBezTo>
                <a:cubicBezTo>
                  <a:pt x="8960" y="3912338"/>
                  <a:pt x="-14189" y="3736098"/>
                  <a:pt x="0" y="3525657"/>
                </a:cubicBezTo>
                <a:cubicBezTo>
                  <a:pt x="14189" y="3315216"/>
                  <a:pt x="-26016" y="2947682"/>
                  <a:pt x="0" y="2776108"/>
                </a:cubicBezTo>
                <a:cubicBezTo>
                  <a:pt x="26016" y="2604534"/>
                  <a:pt x="2513" y="2319456"/>
                  <a:pt x="0" y="1971036"/>
                </a:cubicBezTo>
                <a:cubicBezTo>
                  <a:pt x="-2513" y="1622616"/>
                  <a:pt x="-7581" y="1580584"/>
                  <a:pt x="0" y="1221487"/>
                </a:cubicBezTo>
                <a:cubicBezTo>
                  <a:pt x="7581" y="862390"/>
                  <a:pt x="-41528" y="378373"/>
                  <a:pt x="0" y="0"/>
                </a:cubicBezTo>
                <a:close/>
              </a:path>
            </a:pathLst>
          </a:custGeom>
          <a:noFill/>
          <a:ln w="57150">
            <a:solidFill>
              <a:srgbClr val="203864"/>
            </a:solidFill>
            <a:extLst>
              <a:ext uri="{C807C97D-BFC1-408E-A445-0C87EB9F89A2}">
                <ask:lineSketchStyleProps xmlns:ask="http://schemas.microsoft.com/office/drawing/2018/sketchyshapes" sd="2505088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3E3AD0D-E1B8-E0A9-1ABA-1653CFA439FC}"/>
              </a:ext>
            </a:extLst>
          </p:cNvPr>
          <p:cNvSpPr/>
          <p:nvPr/>
        </p:nvSpPr>
        <p:spPr>
          <a:xfrm>
            <a:off x="8442446" y="1986018"/>
            <a:ext cx="1086440" cy="339308"/>
          </a:xfrm>
          <a:custGeom>
            <a:avLst/>
            <a:gdLst>
              <a:gd name="connsiteX0" fmla="*/ 0 w 1086440"/>
              <a:gd name="connsiteY0" fmla="*/ 0 h 339308"/>
              <a:gd name="connsiteX1" fmla="*/ 564949 w 1086440"/>
              <a:gd name="connsiteY1" fmla="*/ 0 h 339308"/>
              <a:gd name="connsiteX2" fmla="*/ 1086440 w 1086440"/>
              <a:gd name="connsiteY2" fmla="*/ 0 h 339308"/>
              <a:gd name="connsiteX3" fmla="*/ 1086440 w 1086440"/>
              <a:gd name="connsiteY3" fmla="*/ 339308 h 339308"/>
              <a:gd name="connsiteX4" fmla="*/ 521491 w 1086440"/>
              <a:gd name="connsiteY4" fmla="*/ 339308 h 339308"/>
              <a:gd name="connsiteX5" fmla="*/ 0 w 1086440"/>
              <a:gd name="connsiteY5" fmla="*/ 339308 h 339308"/>
              <a:gd name="connsiteX6" fmla="*/ 0 w 1086440"/>
              <a:gd name="connsiteY6" fmla="*/ 0 h 3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440" h="339308" extrusionOk="0">
                <a:moveTo>
                  <a:pt x="0" y="0"/>
                </a:moveTo>
                <a:cubicBezTo>
                  <a:pt x="275839" y="-15871"/>
                  <a:pt x="287865" y="28257"/>
                  <a:pt x="564949" y="0"/>
                </a:cubicBezTo>
                <a:cubicBezTo>
                  <a:pt x="842033" y="-28257"/>
                  <a:pt x="941326" y="20296"/>
                  <a:pt x="1086440" y="0"/>
                </a:cubicBezTo>
                <a:cubicBezTo>
                  <a:pt x="1117264" y="106934"/>
                  <a:pt x="1055202" y="215614"/>
                  <a:pt x="1086440" y="339308"/>
                </a:cubicBezTo>
                <a:cubicBezTo>
                  <a:pt x="891945" y="399814"/>
                  <a:pt x="695597" y="328531"/>
                  <a:pt x="521491" y="339308"/>
                </a:cubicBezTo>
                <a:cubicBezTo>
                  <a:pt x="347385" y="350085"/>
                  <a:pt x="112964" y="322845"/>
                  <a:pt x="0" y="339308"/>
                </a:cubicBezTo>
                <a:cubicBezTo>
                  <a:pt x="-28763" y="236333"/>
                  <a:pt x="1671" y="150451"/>
                  <a:pt x="0" y="0"/>
                </a:cubicBezTo>
                <a:close/>
              </a:path>
            </a:pathLst>
          </a:custGeom>
          <a:noFill/>
          <a:ln w="3175">
            <a:solidFill>
              <a:srgbClr val="C00000"/>
            </a:solidFill>
            <a:extLst>
              <a:ext uri="{C807C97D-BFC1-408E-A445-0C87EB9F89A2}">
                <ask:lineSketchStyleProps xmlns:ask="http://schemas.microsoft.com/office/drawing/2018/sketchyshapes" sd="250508875">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E2D848F-4EFE-D0A7-C89B-DB27D7D66EC4}"/>
              </a:ext>
            </a:extLst>
          </p:cNvPr>
          <p:cNvSpPr txBox="1"/>
          <p:nvPr/>
        </p:nvSpPr>
        <p:spPr>
          <a:xfrm>
            <a:off x="6517123" y="5787776"/>
            <a:ext cx="5434149" cy="707886"/>
          </a:xfrm>
          <a:prstGeom prst="rect">
            <a:avLst/>
          </a:prstGeom>
          <a:noFill/>
        </p:spPr>
        <p:txBody>
          <a:bodyPr wrap="square" rtlCol="0">
            <a:spAutoFit/>
          </a:bodyPr>
          <a:lstStyle/>
          <a:p>
            <a:r>
              <a:rPr lang="en-GB" sz="2000" dirty="0">
                <a:solidFill>
                  <a:srgbClr val="203864"/>
                </a:solidFill>
              </a:rPr>
              <a:t>Mean atmospheric HONO amount fractions (in </a:t>
            </a:r>
            <a:r>
              <a:rPr lang="en-GB" sz="2000" dirty="0" err="1">
                <a:solidFill>
                  <a:srgbClr val="203864"/>
                </a:solidFill>
              </a:rPr>
              <a:t>pmol</a:t>
            </a:r>
            <a:r>
              <a:rPr lang="en-GB" sz="2000" dirty="0">
                <a:solidFill>
                  <a:srgbClr val="203864"/>
                </a:solidFill>
              </a:rPr>
              <a:t> mol</a:t>
            </a:r>
            <a:r>
              <a:rPr lang="en-GB" sz="2000" baseline="30000" dirty="0">
                <a:solidFill>
                  <a:srgbClr val="203864"/>
                </a:solidFill>
              </a:rPr>
              <a:t>−1</a:t>
            </a:r>
            <a:r>
              <a:rPr lang="en-GB" sz="2000" dirty="0">
                <a:solidFill>
                  <a:srgbClr val="203864"/>
                </a:solidFill>
              </a:rPr>
              <a:t>) measured previously in the Antarctic</a:t>
            </a:r>
          </a:p>
        </p:txBody>
      </p:sp>
      <p:sp>
        <p:nvSpPr>
          <p:cNvPr id="12" name="Action Button: Go Home 11">
            <a:hlinkClick r:id="rId3" action="ppaction://hlinksldjump" highlightClick="1"/>
            <a:extLst>
              <a:ext uri="{FF2B5EF4-FFF2-40B4-BE49-F238E27FC236}">
                <a16:creationId xmlns:a16="http://schemas.microsoft.com/office/drawing/2014/main" id="{943AF801-3207-42A3-E963-760C3D0859C0}"/>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Go Back or Previous 12">
            <a:hlinkClick r:id="" action="ppaction://hlinkshowjump?jump=previousslide" highlightClick="1"/>
            <a:extLst>
              <a:ext uri="{FF2B5EF4-FFF2-40B4-BE49-F238E27FC236}">
                <a16:creationId xmlns:a16="http://schemas.microsoft.com/office/drawing/2014/main" id="{B1A5C911-7ADB-E11D-EC7B-95C7B255D62F}"/>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4640F3A5-07FF-0A15-2758-51D420C433FF}"/>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5128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container in the snow&#10;&#10;Description automatically generated with low confidence">
            <a:extLst>
              <a:ext uri="{FF2B5EF4-FFF2-40B4-BE49-F238E27FC236}">
                <a16:creationId xmlns:a16="http://schemas.microsoft.com/office/drawing/2014/main" id="{44853189-8463-8C83-3C22-3B30C1D4D047}"/>
              </a:ext>
            </a:extLst>
          </p:cNvPr>
          <p:cNvPicPr>
            <a:picLocks noChangeAspect="1"/>
          </p:cNvPicPr>
          <p:nvPr/>
        </p:nvPicPr>
        <p:blipFill rotWithShape="1">
          <a:blip r:embed="rId2">
            <a:extLst>
              <a:ext uri="{28A0092B-C50C-407E-A947-70E740481C1C}">
                <a14:useLocalDpi xmlns:a14="http://schemas.microsoft.com/office/drawing/2010/main" val="0"/>
              </a:ext>
            </a:extLst>
          </a:blip>
          <a:srcRect l="10319" t="18706" r="44433" b="18275"/>
          <a:stretch/>
        </p:blipFill>
        <p:spPr>
          <a:xfrm>
            <a:off x="158160" y="2046602"/>
            <a:ext cx="2731166" cy="2852939"/>
          </a:xfrm>
          <a:custGeom>
            <a:avLst/>
            <a:gdLst>
              <a:gd name="connsiteX0" fmla="*/ 0 w 2731166"/>
              <a:gd name="connsiteY0" fmla="*/ 0 h 2852939"/>
              <a:gd name="connsiteX1" fmla="*/ 737415 w 2731166"/>
              <a:gd name="connsiteY1" fmla="*/ 0 h 2852939"/>
              <a:gd name="connsiteX2" fmla="*/ 1474830 w 2731166"/>
              <a:gd name="connsiteY2" fmla="*/ 0 h 2852939"/>
              <a:gd name="connsiteX3" fmla="*/ 2731166 w 2731166"/>
              <a:gd name="connsiteY3" fmla="*/ 0 h 2852939"/>
              <a:gd name="connsiteX4" fmla="*/ 2731166 w 2731166"/>
              <a:gd name="connsiteY4" fmla="*/ 542058 h 2852939"/>
              <a:gd name="connsiteX5" fmla="*/ 2731166 w 2731166"/>
              <a:gd name="connsiteY5" fmla="*/ 1141176 h 2852939"/>
              <a:gd name="connsiteX6" fmla="*/ 2731166 w 2731166"/>
              <a:gd name="connsiteY6" fmla="*/ 1683234 h 2852939"/>
              <a:gd name="connsiteX7" fmla="*/ 2731166 w 2731166"/>
              <a:gd name="connsiteY7" fmla="*/ 2196763 h 2852939"/>
              <a:gd name="connsiteX8" fmla="*/ 2731166 w 2731166"/>
              <a:gd name="connsiteY8" fmla="*/ 2852939 h 2852939"/>
              <a:gd name="connsiteX9" fmla="*/ 2102998 w 2731166"/>
              <a:gd name="connsiteY9" fmla="*/ 2852939 h 2852939"/>
              <a:gd name="connsiteX10" fmla="*/ 1447518 w 2731166"/>
              <a:gd name="connsiteY10" fmla="*/ 2852939 h 2852939"/>
              <a:gd name="connsiteX11" fmla="*/ 819350 w 2731166"/>
              <a:gd name="connsiteY11" fmla="*/ 2852939 h 2852939"/>
              <a:gd name="connsiteX12" fmla="*/ 0 w 2731166"/>
              <a:gd name="connsiteY12" fmla="*/ 2852939 h 2852939"/>
              <a:gd name="connsiteX13" fmla="*/ 0 w 2731166"/>
              <a:gd name="connsiteY13" fmla="*/ 2282351 h 2852939"/>
              <a:gd name="connsiteX14" fmla="*/ 0 w 2731166"/>
              <a:gd name="connsiteY14" fmla="*/ 1740293 h 2852939"/>
              <a:gd name="connsiteX15" fmla="*/ 0 w 2731166"/>
              <a:gd name="connsiteY15" fmla="*/ 1112646 h 2852939"/>
              <a:gd name="connsiteX16" fmla="*/ 0 w 2731166"/>
              <a:gd name="connsiteY16" fmla="*/ 542058 h 2852939"/>
              <a:gd name="connsiteX17" fmla="*/ 0 w 2731166"/>
              <a:gd name="connsiteY17" fmla="*/ 0 h 285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31166" h="2852939" fill="none" extrusionOk="0">
                <a:moveTo>
                  <a:pt x="0" y="0"/>
                </a:moveTo>
                <a:cubicBezTo>
                  <a:pt x="331719" y="20802"/>
                  <a:pt x="412986" y="-36312"/>
                  <a:pt x="737415" y="0"/>
                </a:cubicBezTo>
                <a:cubicBezTo>
                  <a:pt x="1061845" y="36312"/>
                  <a:pt x="1148596" y="-26499"/>
                  <a:pt x="1474830" y="0"/>
                </a:cubicBezTo>
                <a:cubicBezTo>
                  <a:pt x="1801065" y="26499"/>
                  <a:pt x="2377239" y="-21309"/>
                  <a:pt x="2731166" y="0"/>
                </a:cubicBezTo>
                <a:cubicBezTo>
                  <a:pt x="2737986" y="184256"/>
                  <a:pt x="2745293" y="370103"/>
                  <a:pt x="2731166" y="542058"/>
                </a:cubicBezTo>
                <a:cubicBezTo>
                  <a:pt x="2717039" y="714013"/>
                  <a:pt x="2708767" y="887249"/>
                  <a:pt x="2731166" y="1141176"/>
                </a:cubicBezTo>
                <a:cubicBezTo>
                  <a:pt x="2753565" y="1395103"/>
                  <a:pt x="2737926" y="1479091"/>
                  <a:pt x="2731166" y="1683234"/>
                </a:cubicBezTo>
                <a:cubicBezTo>
                  <a:pt x="2724406" y="1887377"/>
                  <a:pt x="2737792" y="2041571"/>
                  <a:pt x="2731166" y="2196763"/>
                </a:cubicBezTo>
                <a:cubicBezTo>
                  <a:pt x="2724540" y="2351955"/>
                  <a:pt x="2703750" y="2554039"/>
                  <a:pt x="2731166" y="2852939"/>
                </a:cubicBezTo>
                <a:cubicBezTo>
                  <a:pt x="2579740" y="2863526"/>
                  <a:pt x="2349905" y="2834822"/>
                  <a:pt x="2102998" y="2852939"/>
                </a:cubicBezTo>
                <a:cubicBezTo>
                  <a:pt x="1856091" y="2871056"/>
                  <a:pt x="1762767" y="2876629"/>
                  <a:pt x="1447518" y="2852939"/>
                </a:cubicBezTo>
                <a:cubicBezTo>
                  <a:pt x="1132269" y="2829249"/>
                  <a:pt x="965873" y="2829598"/>
                  <a:pt x="819350" y="2852939"/>
                </a:cubicBezTo>
                <a:cubicBezTo>
                  <a:pt x="672827" y="2876280"/>
                  <a:pt x="170120" y="2889271"/>
                  <a:pt x="0" y="2852939"/>
                </a:cubicBezTo>
                <a:cubicBezTo>
                  <a:pt x="-4682" y="2577964"/>
                  <a:pt x="-3887" y="2438029"/>
                  <a:pt x="0" y="2282351"/>
                </a:cubicBezTo>
                <a:cubicBezTo>
                  <a:pt x="3887" y="2126673"/>
                  <a:pt x="-5279" y="1889813"/>
                  <a:pt x="0" y="1740293"/>
                </a:cubicBezTo>
                <a:cubicBezTo>
                  <a:pt x="5279" y="1590773"/>
                  <a:pt x="21199" y="1282860"/>
                  <a:pt x="0" y="1112646"/>
                </a:cubicBezTo>
                <a:cubicBezTo>
                  <a:pt x="-21199" y="942432"/>
                  <a:pt x="8619" y="802396"/>
                  <a:pt x="0" y="542058"/>
                </a:cubicBezTo>
                <a:cubicBezTo>
                  <a:pt x="-8619" y="281720"/>
                  <a:pt x="19141" y="131958"/>
                  <a:pt x="0" y="0"/>
                </a:cubicBezTo>
                <a:close/>
              </a:path>
              <a:path w="2731166" h="2852939" stroke="0" extrusionOk="0">
                <a:moveTo>
                  <a:pt x="0" y="0"/>
                </a:moveTo>
                <a:cubicBezTo>
                  <a:pt x="315211" y="8578"/>
                  <a:pt x="444824" y="-5269"/>
                  <a:pt x="737415" y="0"/>
                </a:cubicBezTo>
                <a:cubicBezTo>
                  <a:pt x="1030007" y="5269"/>
                  <a:pt x="1150445" y="15278"/>
                  <a:pt x="1365583" y="0"/>
                </a:cubicBezTo>
                <a:cubicBezTo>
                  <a:pt x="1580721" y="-15278"/>
                  <a:pt x="1813296" y="-12133"/>
                  <a:pt x="2021063" y="0"/>
                </a:cubicBezTo>
                <a:cubicBezTo>
                  <a:pt x="2228830" y="12133"/>
                  <a:pt x="2588710" y="-28114"/>
                  <a:pt x="2731166" y="0"/>
                </a:cubicBezTo>
                <a:cubicBezTo>
                  <a:pt x="2729394" y="120444"/>
                  <a:pt x="2745409" y="267482"/>
                  <a:pt x="2731166" y="485000"/>
                </a:cubicBezTo>
                <a:cubicBezTo>
                  <a:pt x="2716923" y="702518"/>
                  <a:pt x="2744203" y="819884"/>
                  <a:pt x="2731166" y="998529"/>
                </a:cubicBezTo>
                <a:cubicBezTo>
                  <a:pt x="2718129" y="1177174"/>
                  <a:pt x="2724854" y="1427717"/>
                  <a:pt x="2731166" y="1540587"/>
                </a:cubicBezTo>
                <a:cubicBezTo>
                  <a:pt x="2737478" y="1653457"/>
                  <a:pt x="2713102" y="1979842"/>
                  <a:pt x="2731166" y="2168234"/>
                </a:cubicBezTo>
                <a:cubicBezTo>
                  <a:pt x="2749230" y="2356626"/>
                  <a:pt x="2755276" y="2591669"/>
                  <a:pt x="2731166" y="2852939"/>
                </a:cubicBezTo>
                <a:cubicBezTo>
                  <a:pt x="2451336" y="2869717"/>
                  <a:pt x="2289068" y="2856931"/>
                  <a:pt x="2021063" y="2852939"/>
                </a:cubicBezTo>
                <a:cubicBezTo>
                  <a:pt x="1753058" y="2848947"/>
                  <a:pt x="1714852" y="2872916"/>
                  <a:pt x="1420206" y="2852939"/>
                </a:cubicBezTo>
                <a:cubicBezTo>
                  <a:pt x="1125560" y="2832962"/>
                  <a:pt x="892273" y="2863370"/>
                  <a:pt x="737415" y="2852939"/>
                </a:cubicBezTo>
                <a:cubicBezTo>
                  <a:pt x="582557" y="2842508"/>
                  <a:pt x="216167" y="2860350"/>
                  <a:pt x="0" y="2852939"/>
                </a:cubicBezTo>
                <a:cubicBezTo>
                  <a:pt x="-4891" y="2629736"/>
                  <a:pt x="-9989" y="2489806"/>
                  <a:pt x="0" y="2253822"/>
                </a:cubicBezTo>
                <a:cubicBezTo>
                  <a:pt x="9989" y="2017838"/>
                  <a:pt x="11630" y="1936892"/>
                  <a:pt x="0" y="1711763"/>
                </a:cubicBezTo>
                <a:cubicBezTo>
                  <a:pt x="-11630" y="1486634"/>
                  <a:pt x="9128" y="1261341"/>
                  <a:pt x="0" y="1141176"/>
                </a:cubicBezTo>
                <a:cubicBezTo>
                  <a:pt x="-9128" y="1021011"/>
                  <a:pt x="26432" y="749988"/>
                  <a:pt x="0" y="542058"/>
                </a:cubicBezTo>
                <a:cubicBezTo>
                  <a:pt x="-26432" y="334128"/>
                  <a:pt x="18926" y="265930"/>
                  <a:pt x="0" y="0"/>
                </a:cubicBezTo>
                <a:close/>
              </a:path>
            </a:pathLst>
          </a:custGeom>
          <a:ln w="38100">
            <a:solidFill>
              <a:schemeClr val="accent1">
                <a:lumMod val="20000"/>
                <a:lumOff val="80000"/>
              </a:schemeClr>
            </a:solidFill>
            <a:extLst>
              <a:ext uri="{C807C97D-BFC1-408E-A445-0C87EB9F89A2}">
                <ask:lineSketchStyleProps xmlns:ask="http://schemas.microsoft.com/office/drawing/2018/sketchyshapes" sd="3273543333">
                  <a:prstGeom prst="rect">
                    <a:avLst/>
                  </a:prstGeom>
                  <ask:type>
                    <ask:lineSketchFreehand/>
                  </ask:type>
                </ask:lineSketchStyleProps>
              </a:ext>
            </a:extLst>
          </a:ln>
        </p:spPr>
      </p:pic>
      <p:sp>
        <p:nvSpPr>
          <p:cNvPr id="4" name="Rectangle: Rounded Corners 3">
            <a:extLst>
              <a:ext uri="{FF2B5EF4-FFF2-40B4-BE49-F238E27FC236}">
                <a16:creationId xmlns:a16="http://schemas.microsoft.com/office/drawing/2014/main" id="{7BB2AB0E-0E0A-A26D-3945-60F380A6F3A6}"/>
              </a:ext>
            </a:extLst>
          </p:cNvPr>
          <p:cNvSpPr/>
          <p:nvPr/>
        </p:nvSpPr>
        <p:spPr>
          <a:xfrm>
            <a:off x="8435571" y="180281"/>
            <a:ext cx="3448364" cy="2590478"/>
          </a:xfrm>
          <a:custGeom>
            <a:avLst/>
            <a:gdLst>
              <a:gd name="connsiteX0" fmla="*/ 0 w 3448364"/>
              <a:gd name="connsiteY0" fmla="*/ 238220 h 2590478"/>
              <a:gd name="connsiteX1" fmla="*/ 238220 w 3448364"/>
              <a:gd name="connsiteY1" fmla="*/ 0 h 2590478"/>
              <a:gd name="connsiteX2" fmla="*/ 743447 w 3448364"/>
              <a:gd name="connsiteY2" fmla="*/ 0 h 2590478"/>
              <a:gd name="connsiteX3" fmla="*/ 1337832 w 3448364"/>
              <a:gd name="connsiteY3" fmla="*/ 0 h 2590478"/>
              <a:gd name="connsiteX4" fmla="*/ 1932217 w 3448364"/>
              <a:gd name="connsiteY4" fmla="*/ 0 h 2590478"/>
              <a:gd name="connsiteX5" fmla="*/ 2467163 w 3448364"/>
              <a:gd name="connsiteY5" fmla="*/ 0 h 2590478"/>
              <a:gd name="connsiteX6" fmla="*/ 3210144 w 3448364"/>
              <a:gd name="connsiteY6" fmla="*/ 0 h 2590478"/>
              <a:gd name="connsiteX7" fmla="*/ 3448364 w 3448364"/>
              <a:gd name="connsiteY7" fmla="*/ 238220 h 2590478"/>
              <a:gd name="connsiteX8" fmla="*/ 3448364 w 3448364"/>
              <a:gd name="connsiteY8" fmla="*/ 766730 h 2590478"/>
              <a:gd name="connsiteX9" fmla="*/ 3448364 w 3448364"/>
              <a:gd name="connsiteY9" fmla="*/ 1337520 h 2590478"/>
              <a:gd name="connsiteX10" fmla="*/ 3448364 w 3448364"/>
              <a:gd name="connsiteY10" fmla="*/ 1866029 h 2590478"/>
              <a:gd name="connsiteX11" fmla="*/ 3448364 w 3448364"/>
              <a:gd name="connsiteY11" fmla="*/ 2352258 h 2590478"/>
              <a:gd name="connsiteX12" fmla="*/ 3210144 w 3448364"/>
              <a:gd name="connsiteY12" fmla="*/ 2590478 h 2590478"/>
              <a:gd name="connsiteX13" fmla="*/ 2556321 w 3448364"/>
              <a:gd name="connsiteY13" fmla="*/ 2590478 h 2590478"/>
              <a:gd name="connsiteX14" fmla="*/ 1961936 w 3448364"/>
              <a:gd name="connsiteY14" fmla="*/ 2590478 h 2590478"/>
              <a:gd name="connsiteX15" fmla="*/ 1337832 w 3448364"/>
              <a:gd name="connsiteY15" fmla="*/ 2590478 h 2590478"/>
              <a:gd name="connsiteX16" fmla="*/ 832605 w 3448364"/>
              <a:gd name="connsiteY16" fmla="*/ 2590478 h 2590478"/>
              <a:gd name="connsiteX17" fmla="*/ 238220 w 3448364"/>
              <a:gd name="connsiteY17" fmla="*/ 2590478 h 2590478"/>
              <a:gd name="connsiteX18" fmla="*/ 0 w 3448364"/>
              <a:gd name="connsiteY18" fmla="*/ 2352258 h 2590478"/>
              <a:gd name="connsiteX19" fmla="*/ 0 w 3448364"/>
              <a:gd name="connsiteY19" fmla="*/ 1844889 h 2590478"/>
              <a:gd name="connsiteX20" fmla="*/ 0 w 3448364"/>
              <a:gd name="connsiteY20" fmla="*/ 1316379 h 2590478"/>
              <a:gd name="connsiteX21" fmla="*/ 0 w 3448364"/>
              <a:gd name="connsiteY21" fmla="*/ 851291 h 2590478"/>
              <a:gd name="connsiteX22" fmla="*/ 0 w 3448364"/>
              <a:gd name="connsiteY22" fmla="*/ 238220 h 259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8364" h="2590478" extrusionOk="0">
                <a:moveTo>
                  <a:pt x="0" y="238220"/>
                </a:moveTo>
                <a:cubicBezTo>
                  <a:pt x="3643" y="106096"/>
                  <a:pt x="132095" y="9149"/>
                  <a:pt x="238220" y="0"/>
                </a:cubicBezTo>
                <a:cubicBezTo>
                  <a:pt x="419942" y="24144"/>
                  <a:pt x="539799" y="-16445"/>
                  <a:pt x="743447" y="0"/>
                </a:cubicBezTo>
                <a:cubicBezTo>
                  <a:pt x="947095" y="16445"/>
                  <a:pt x="1163069" y="20558"/>
                  <a:pt x="1337832" y="0"/>
                </a:cubicBezTo>
                <a:cubicBezTo>
                  <a:pt x="1512595" y="-20558"/>
                  <a:pt x="1756013" y="-11975"/>
                  <a:pt x="1932217" y="0"/>
                </a:cubicBezTo>
                <a:cubicBezTo>
                  <a:pt x="2108422" y="11975"/>
                  <a:pt x="2345743" y="-22214"/>
                  <a:pt x="2467163" y="0"/>
                </a:cubicBezTo>
                <a:cubicBezTo>
                  <a:pt x="2588583" y="22214"/>
                  <a:pt x="2992238" y="22280"/>
                  <a:pt x="3210144" y="0"/>
                </a:cubicBezTo>
                <a:cubicBezTo>
                  <a:pt x="3334572" y="19309"/>
                  <a:pt x="3442142" y="86145"/>
                  <a:pt x="3448364" y="238220"/>
                </a:cubicBezTo>
                <a:cubicBezTo>
                  <a:pt x="3454351" y="447635"/>
                  <a:pt x="3431520" y="615491"/>
                  <a:pt x="3448364" y="766730"/>
                </a:cubicBezTo>
                <a:cubicBezTo>
                  <a:pt x="3465209" y="917969"/>
                  <a:pt x="3423952" y="1156333"/>
                  <a:pt x="3448364" y="1337520"/>
                </a:cubicBezTo>
                <a:cubicBezTo>
                  <a:pt x="3472777" y="1518707"/>
                  <a:pt x="3468304" y="1616921"/>
                  <a:pt x="3448364" y="1866029"/>
                </a:cubicBezTo>
                <a:cubicBezTo>
                  <a:pt x="3428424" y="2115137"/>
                  <a:pt x="3442288" y="2178718"/>
                  <a:pt x="3448364" y="2352258"/>
                </a:cubicBezTo>
                <a:cubicBezTo>
                  <a:pt x="3430336" y="2474781"/>
                  <a:pt x="3328098" y="2601012"/>
                  <a:pt x="3210144" y="2590478"/>
                </a:cubicBezTo>
                <a:cubicBezTo>
                  <a:pt x="2985472" y="2594746"/>
                  <a:pt x="2756725" y="2583143"/>
                  <a:pt x="2556321" y="2590478"/>
                </a:cubicBezTo>
                <a:cubicBezTo>
                  <a:pt x="2355917" y="2597813"/>
                  <a:pt x="2145537" y="2564631"/>
                  <a:pt x="1961936" y="2590478"/>
                </a:cubicBezTo>
                <a:cubicBezTo>
                  <a:pt x="1778335" y="2616325"/>
                  <a:pt x="1570651" y="2594676"/>
                  <a:pt x="1337832" y="2590478"/>
                </a:cubicBezTo>
                <a:cubicBezTo>
                  <a:pt x="1105013" y="2586280"/>
                  <a:pt x="1015614" y="2579369"/>
                  <a:pt x="832605" y="2590478"/>
                </a:cubicBezTo>
                <a:cubicBezTo>
                  <a:pt x="649596" y="2601587"/>
                  <a:pt x="396910" y="2563817"/>
                  <a:pt x="238220" y="2590478"/>
                </a:cubicBezTo>
                <a:cubicBezTo>
                  <a:pt x="105640" y="2599896"/>
                  <a:pt x="17110" y="2485076"/>
                  <a:pt x="0" y="2352258"/>
                </a:cubicBezTo>
                <a:cubicBezTo>
                  <a:pt x="13565" y="2162976"/>
                  <a:pt x="2449" y="2061836"/>
                  <a:pt x="0" y="1844889"/>
                </a:cubicBezTo>
                <a:cubicBezTo>
                  <a:pt x="-2449" y="1627942"/>
                  <a:pt x="847" y="1501291"/>
                  <a:pt x="0" y="1316379"/>
                </a:cubicBezTo>
                <a:cubicBezTo>
                  <a:pt x="-847" y="1131467"/>
                  <a:pt x="-10386" y="997324"/>
                  <a:pt x="0" y="851291"/>
                </a:cubicBezTo>
                <a:cubicBezTo>
                  <a:pt x="10386" y="705258"/>
                  <a:pt x="-127" y="522582"/>
                  <a:pt x="0" y="238220"/>
                </a:cubicBezTo>
                <a:close/>
              </a:path>
            </a:pathLst>
          </a:custGeom>
          <a:noFill/>
          <a:ln w="57150">
            <a:solidFill>
              <a:srgbClr val="C00000"/>
            </a:solidFill>
            <a:extLst>
              <a:ext uri="{C807C97D-BFC1-408E-A445-0C87EB9F89A2}">
                <ask:lineSketchStyleProps xmlns:ask="http://schemas.microsoft.com/office/drawing/2018/sketchyshapes" sd="341271062">
                  <a:prstGeom prst="roundRect">
                    <a:avLst>
                      <a:gd name="adj" fmla="val 91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51761B12-7796-B07A-27DC-9EF346A4C25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59785" y="875950"/>
            <a:ext cx="2599936" cy="11706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28B08F1-105A-9DAA-960B-0F642AEADE9B}"/>
              </a:ext>
            </a:extLst>
          </p:cNvPr>
          <p:cNvSpPr>
            <a:spLocks noGrp="1"/>
          </p:cNvSpPr>
          <p:nvPr>
            <p:ph type="title"/>
          </p:nvPr>
        </p:nvSpPr>
        <p:spPr>
          <a:xfrm>
            <a:off x="0" y="3175"/>
            <a:ext cx="10515600" cy="1325563"/>
          </a:xfrm>
        </p:spPr>
        <p:txBody>
          <a:bodyPr>
            <a:normAutofit/>
          </a:bodyPr>
          <a:lstStyle/>
          <a:p>
            <a:r>
              <a:rPr lang="en-GB" sz="5400" b="1" dirty="0">
                <a:solidFill>
                  <a:schemeClr val="accent1">
                    <a:lumMod val="50000"/>
                  </a:schemeClr>
                </a:solidFill>
              </a:rPr>
              <a:t>Flux-gradient method</a:t>
            </a:r>
          </a:p>
        </p:txBody>
      </p:sp>
      <p:sp>
        <p:nvSpPr>
          <p:cNvPr id="6" name="Content Placeholder 5">
            <a:extLst>
              <a:ext uri="{FF2B5EF4-FFF2-40B4-BE49-F238E27FC236}">
                <a16:creationId xmlns:a16="http://schemas.microsoft.com/office/drawing/2014/main" id="{2EB5CAF2-D4D9-3A41-0D66-7146D6AB794E}"/>
              </a:ext>
            </a:extLst>
          </p:cNvPr>
          <p:cNvSpPr>
            <a:spLocks noGrp="1"/>
          </p:cNvSpPr>
          <p:nvPr>
            <p:ph idx="1"/>
          </p:nvPr>
        </p:nvSpPr>
        <p:spPr>
          <a:xfrm>
            <a:off x="2987546" y="1212125"/>
            <a:ext cx="4562117" cy="5504799"/>
          </a:xfrm>
        </p:spPr>
        <p:txBody>
          <a:bodyPr>
            <a:normAutofit/>
          </a:bodyPr>
          <a:lstStyle/>
          <a:p>
            <a:r>
              <a:rPr lang="en-GB" sz="3000" dirty="0">
                <a:solidFill>
                  <a:schemeClr val="accent1">
                    <a:lumMod val="50000"/>
                  </a:schemeClr>
                </a:solidFill>
              </a:rPr>
              <a:t>HONO flux measured using the flux gradient method.</a:t>
            </a:r>
          </a:p>
          <a:p>
            <a:r>
              <a:rPr lang="en-GB" sz="3000" dirty="0">
                <a:solidFill>
                  <a:schemeClr val="accent1">
                    <a:lumMod val="50000"/>
                  </a:schemeClr>
                </a:solidFill>
              </a:rPr>
              <a:t>HONO amount fraction measured at two heights by raising and lowering the LOPAP inlet on an automatic elevator.</a:t>
            </a:r>
          </a:p>
          <a:p>
            <a:r>
              <a:rPr lang="en-GB" sz="3000" dirty="0">
                <a:solidFill>
                  <a:schemeClr val="accent1">
                    <a:lumMod val="50000"/>
                  </a:schemeClr>
                </a:solidFill>
              </a:rPr>
              <a:t>Diffusion coefficient (</a:t>
            </a:r>
            <a:r>
              <a:rPr lang="en-GB" sz="3000" i="1" dirty="0" err="1">
                <a:solidFill>
                  <a:schemeClr val="accent1">
                    <a:lumMod val="50000"/>
                  </a:schemeClr>
                </a:solidFill>
              </a:rPr>
              <a:t>K</a:t>
            </a:r>
            <a:r>
              <a:rPr lang="en-GB" sz="3000" i="1" baseline="-25000" dirty="0" err="1">
                <a:solidFill>
                  <a:schemeClr val="accent1">
                    <a:lumMod val="50000"/>
                  </a:schemeClr>
                </a:solidFill>
              </a:rPr>
              <a:t>h</a:t>
            </a:r>
            <a:r>
              <a:rPr lang="en-GB" sz="3000" dirty="0">
                <a:solidFill>
                  <a:schemeClr val="accent1">
                    <a:lumMod val="50000"/>
                  </a:schemeClr>
                </a:solidFill>
              </a:rPr>
              <a:t>) estimated from wind speed and temperature gradient measurements.</a:t>
            </a:r>
          </a:p>
        </p:txBody>
      </p:sp>
      <p:sp>
        <p:nvSpPr>
          <p:cNvPr id="8" name="TextBox 7">
            <a:extLst>
              <a:ext uri="{FF2B5EF4-FFF2-40B4-BE49-F238E27FC236}">
                <a16:creationId xmlns:a16="http://schemas.microsoft.com/office/drawing/2014/main" id="{CA327D4B-537A-0320-1064-7F70AFE256EB}"/>
              </a:ext>
            </a:extLst>
          </p:cNvPr>
          <p:cNvSpPr txBox="1"/>
          <p:nvPr/>
        </p:nvSpPr>
        <p:spPr>
          <a:xfrm>
            <a:off x="8614479" y="2239129"/>
            <a:ext cx="714103" cy="369332"/>
          </a:xfrm>
          <a:prstGeom prst="rect">
            <a:avLst/>
          </a:prstGeom>
          <a:noFill/>
        </p:spPr>
        <p:txBody>
          <a:bodyPr wrap="square" rtlCol="0">
            <a:spAutoFit/>
          </a:bodyPr>
          <a:lstStyle/>
          <a:p>
            <a:r>
              <a:rPr lang="en-GB" dirty="0">
                <a:solidFill>
                  <a:schemeClr val="accent1">
                    <a:lumMod val="50000"/>
                  </a:schemeClr>
                </a:solidFill>
              </a:rPr>
              <a:t>Flux</a:t>
            </a:r>
          </a:p>
        </p:txBody>
      </p:sp>
      <p:sp>
        <p:nvSpPr>
          <p:cNvPr id="9" name="TextBox 8">
            <a:extLst>
              <a:ext uri="{FF2B5EF4-FFF2-40B4-BE49-F238E27FC236}">
                <a16:creationId xmlns:a16="http://schemas.microsoft.com/office/drawing/2014/main" id="{352A9B69-7530-052F-926F-0A1B71D8BE40}"/>
              </a:ext>
            </a:extLst>
          </p:cNvPr>
          <p:cNvSpPr txBox="1"/>
          <p:nvPr/>
        </p:nvSpPr>
        <p:spPr>
          <a:xfrm>
            <a:off x="9669362" y="219406"/>
            <a:ext cx="1772195" cy="646331"/>
          </a:xfrm>
          <a:prstGeom prst="rect">
            <a:avLst/>
          </a:prstGeom>
          <a:noFill/>
        </p:spPr>
        <p:txBody>
          <a:bodyPr wrap="square" rtlCol="0">
            <a:spAutoFit/>
          </a:bodyPr>
          <a:lstStyle/>
          <a:p>
            <a:r>
              <a:rPr lang="en-GB" dirty="0">
                <a:solidFill>
                  <a:schemeClr val="accent1">
                    <a:lumMod val="50000"/>
                  </a:schemeClr>
                </a:solidFill>
              </a:rPr>
              <a:t>Concentration gradient</a:t>
            </a:r>
          </a:p>
        </p:txBody>
      </p:sp>
      <p:sp>
        <p:nvSpPr>
          <p:cNvPr id="10" name="TextBox 9">
            <a:extLst>
              <a:ext uri="{FF2B5EF4-FFF2-40B4-BE49-F238E27FC236}">
                <a16:creationId xmlns:a16="http://schemas.microsoft.com/office/drawing/2014/main" id="{8E46C589-506C-17AD-3448-6067334E3D5C}"/>
              </a:ext>
            </a:extLst>
          </p:cNvPr>
          <p:cNvSpPr txBox="1"/>
          <p:nvPr/>
        </p:nvSpPr>
        <p:spPr>
          <a:xfrm>
            <a:off x="9308006" y="2133504"/>
            <a:ext cx="2115340" cy="646331"/>
          </a:xfrm>
          <a:prstGeom prst="rect">
            <a:avLst/>
          </a:prstGeom>
          <a:noFill/>
        </p:spPr>
        <p:txBody>
          <a:bodyPr wrap="square" rtlCol="0">
            <a:spAutoFit/>
          </a:bodyPr>
          <a:lstStyle/>
          <a:p>
            <a:r>
              <a:rPr lang="en-GB" dirty="0">
                <a:solidFill>
                  <a:schemeClr val="accent1">
                    <a:lumMod val="50000"/>
                  </a:schemeClr>
                </a:solidFill>
              </a:rPr>
              <a:t>Diffusion coefficient </a:t>
            </a:r>
          </a:p>
          <a:p>
            <a:r>
              <a:rPr lang="en-GB" dirty="0">
                <a:solidFill>
                  <a:schemeClr val="accent1">
                    <a:lumMod val="50000"/>
                  </a:schemeClr>
                </a:solidFill>
              </a:rPr>
              <a:t>for heat</a:t>
            </a:r>
          </a:p>
        </p:txBody>
      </p:sp>
      <p:cxnSp>
        <p:nvCxnSpPr>
          <p:cNvPr id="11" name="Straight Arrow Connector 10">
            <a:extLst>
              <a:ext uri="{FF2B5EF4-FFF2-40B4-BE49-F238E27FC236}">
                <a16:creationId xmlns:a16="http://schemas.microsoft.com/office/drawing/2014/main" id="{13EE6845-3F3C-6942-87D6-D45948C66544}"/>
              </a:ext>
            </a:extLst>
          </p:cNvPr>
          <p:cNvCxnSpPr>
            <a:cxnSpLocks/>
          </p:cNvCxnSpPr>
          <p:nvPr/>
        </p:nvCxnSpPr>
        <p:spPr>
          <a:xfrm flipV="1">
            <a:off x="10214865" y="1746037"/>
            <a:ext cx="150811" cy="423284"/>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B01B6C-3CEA-C1D2-2F34-8A58A254710B}"/>
              </a:ext>
            </a:extLst>
          </p:cNvPr>
          <p:cNvCxnSpPr>
            <a:cxnSpLocks/>
          </p:cNvCxnSpPr>
          <p:nvPr/>
        </p:nvCxnSpPr>
        <p:spPr>
          <a:xfrm flipV="1">
            <a:off x="8979430" y="1746037"/>
            <a:ext cx="0" cy="556126"/>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A700BC-F835-A189-CCFC-90DCE5F52474}"/>
              </a:ext>
            </a:extLst>
          </p:cNvPr>
          <p:cNvCxnSpPr>
            <a:cxnSpLocks/>
          </p:cNvCxnSpPr>
          <p:nvPr/>
        </p:nvCxnSpPr>
        <p:spPr>
          <a:xfrm>
            <a:off x="10610064" y="592001"/>
            <a:ext cx="384974" cy="325166"/>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Picture 6" descr="Chart, scatter chart&#10;&#10;Description automatically generated">
            <a:extLst>
              <a:ext uri="{FF2B5EF4-FFF2-40B4-BE49-F238E27FC236}">
                <a16:creationId xmlns:a16="http://schemas.microsoft.com/office/drawing/2014/main" id="{3BB24851-A1C6-52A8-EF42-4D9422F972E6}"/>
              </a:ext>
            </a:extLst>
          </p:cNvPr>
          <p:cNvPicPr>
            <a:picLocks noChangeAspect="1"/>
          </p:cNvPicPr>
          <p:nvPr/>
        </p:nvPicPr>
        <p:blipFill rotWithShape="1">
          <a:blip r:embed="rId4">
            <a:extLst>
              <a:ext uri="{28A0092B-C50C-407E-A947-70E740481C1C}">
                <a14:useLocalDpi xmlns:a14="http://schemas.microsoft.com/office/drawing/2010/main" val="0"/>
              </a:ext>
            </a:extLst>
          </a:blip>
          <a:srcRect l="1099" t="7816" r="22219" b="4632"/>
          <a:stretch/>
        </p:blipFill>
        <p:spPr>
          <a:xfrm>
            <a:off x="7334250" y="2870465"/>
            <a:ext cx="4706236" cy="3743719"/>
          </a:xfrm>
          <a:prstGeom prst="rect">
            <a:avLst/>
          </a:prstGeom>
        </p:spPr>
      </p:pic>
      <p:sp>
        <p:nvSpPr>
          <p:cNvPr id="28" name="TextBox 27">
            <a:extLst>
              <a:ext uri="{FF2B5EF4-FFF2-40B4-BE49-F238E27FC236}">
                <a16:creationId xmlns:a16="http://schemas.microsoft.com/office/drawing/2014/main" id="{B2881FEC-EB44-86F9-7C52-F938A5077415}"/>
              </a:ext>
            </a:extLst>
          </p:cNvPr>
          <p:cNvSpPr txBox="1"/>
          <p:nvPr/>
        </p:nvSpPr>
        <p:spPr>
          <a:xfrm>
            <a:off x="151514" y="4899541"/>
            <a:ext cx="2748330" cy="646331"/>
          </a:xfrm>
          <a:prstGeom prst="rect">
            <a:avLst/>
          </a:prstGeom>
          <a:noFill/>
        </p:spPr>
        <p:txBody>
          <a:bodyPr wrap="square" rtlCol="0">
            <a:spAutoFit/>
          </a:bodyPr>
          <a:lstStyle/>
          <a:p>
            <a:r>
              <a:rPr lang="en-GB" dirty="0">
                <a:solidFill>
                  <a:srgbClr val="203864"/>
                </a:solidFill>
              </a:rPr>
              <a:t>The LOPAP inlet on its automatic elevator</a:t>
            </a:r>
          </a:p>
        </p:txBody>
      </p:sp>
      <p:sp>
        <p:nvSpPr>
          <p:cNvPr id="3" name="Action Button: Go Home 2">
            <a:hlinkClick r:id="rId5" action="ppaction://hlinksldjump" highlightClick="1"/>
            <a:extLst>
              <a:ext uri="{FF2B5EF4-FFF2-40B4-BE49-F238E27FC236}">
                <a16:creationId xmlns:a16="http://schemas.microsoft.com/office/drawing/2014/main" id="{AB77890B-148C-73B8-0E4F-2118799FB68A}"/>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Go Back or Previous 11">
            <a:hlinkClick r:id="" action="ppaction://hlinkshowjump?jump=previousslide" highlightClick="1"/>
            <a:extLst>
              <a:ext uri="{FF2B5EF4-FFF2-40B4-BE49-F238E27FC236}">
                <a16:creationId xmlns:a16="http://schemas.microsoft.com/office/drawing/2014/main" id="{A74135AF-8FAA-E0B4-2899-E31A210CB336}"/>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Go Forward or Next 13">
            <a:hlinkClick r:id="" action="ppaction://hlinkshowjump?jump=nextslide" highlightClick="1"/>
            <a:extLst>
              <a:ext uri="{FF2B5EF4-FFF2-40B4-BE49-F238E27FC236}">
                <a16:creationId xmlns:a16="http://schemas.microsoft.com/office/drawing/2014/main" id="{5DFCE0F9-44A6-D41E-A609-9264586A3EC5}"/>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064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B71344-C687-0E82-E525-2BEDAB98B696}"/>
              </a:ext>
            </a:extLst>
          </p:cNvPr>
          <p:cNvSpPr txBox="1">
            <a:spLocks/>
          </p:cNvSpPr>
          <p:nvPr/>
        </p:nvSpPr>
        <p:spPr>
          <a:xfrm>
            <a:off x="0" y="320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HONO flux from the snow</a:t>
            </a:r>
          </a:p>
        </p:txBody>
      </p:sp>
      <p:sp>
        <p:nvSpPr>
          <p:cNvPr id="4" name="Content Placeholder 3">
            <a:extLst>
              <a:ext uri="{FF2B5EF4-FFF2-40B4-BE49-F238E27FC236}">
                <a16:creationId xmlns:a16="http://schemas.microsoft.com/office/drawing/2014/main" id="{02F1686B-3485-7823-7664-AF30B61457F2}"/>
              </a:ext>
            </a:extLst>
          </p:cNvPr>
          <p:cNvSpPr>
            <a:spLocks noGrp="1"/>
          </p:cNvSpPr>
          <p:nvPr>
            <p:ph idx="1"/>
          </p:nvPr>
        </p:nvSpPr>
        <p:spPr>
          <a:xfrm>
            <a:off x="7893434" y="1988373"/>
            <a:ext cx="4005942" cy="3554050"/>
          </a:xfrm>
        </p:spPr>
        <p:txBody>
          <a:bodyPr>
            <a:normAutofit/>
          </a:bodyPr>
          <a:lstStyle/>
          <a:p>
            <a:r>
              <a:rPr lang="en-GB" sz="2600" dirty="0">
                <a:solidFill>
                  <a:schemeClr val="accent1">
                    <a:lumMod val="50000"/>
                  </a:schemeClr>
                </a:solidFill>
              </a:rPr>
              <a:t>HONO flux is between 0.5 and 3.4 × 10</a:t>
            </a:r>
            <a:r>
              <a:rPr lang="en-GB" sz="2600" baseline="30000" dirty="0">
                <a:solidFill>
                  <a:schemeClr val="accent1">
                    <a:lumMod val="50000"/>
                  </a:schemeClr>
                </a:solidFill>
              </a:rPr>
              <a:t>12 </a:t>
            </a:r>
            <a:r>
              <a:rPr lang="en-GB" sz="2600" dirty="0">
                <a:solidFill>
                  <a:schemeClr val="accent1">
                    <a:lumMod val="50000"/>
                  </a:schemeClr>
                </a:solidFill>
              </a:rPr>
              <a:t>m</a:t>
            </a:r>
            <a:r>
              <a:rPr lang="en-GB" sz="2600" baseline="30000" dirty="0">
                <a:solidFill>
                  <a:schemeClr val="accent1">
                    <a:lumMod val="50000"/>
                  </a:schemeClr>
                </a:solidFill>
              </a:rPr>
              <a:t>−2</a:t>
            </a:r>
            <a:r>
              <a:rPr lang="en-GB" sz="2600" dirty="0">
                <a:solidFill>
                  <a:schemeClr val="accent1">
                    <a:lumMod val="50000"/>
                  </a:schemeClr>
                </a:solidFill>
              </a:rPr>
              <a:t> s</a:t>
            </a:r>
            <a:r>
              <a:rPr lang="en-GB" sz="2600" baseline="30000" dirty="0">
                <a:solidFill>
                  <a:schemeClr val="accent1">
                    <a:lumMod val="50000"/>
                  </a:schemeClr>
                </a:solidFill>
              </a:rPr>
              <a:t>−1</a:t>
            </a:r>
            <a:r>
              <a:rPr lang="en-GB" sz="2600" dirty="0">
                <a:solidFill>
                  <a:schemeClr val="accent1">
                    <a:lumMod val="50000"/>
                  </a:schemeClr>
                </a:solidFill>
              </a:rPr>
              <a:t> from the snow surface.</a:t>
            </a:r>
          </a:p>
          <a:p>
            <a:r>
              <a:rPr lang="en-GB" sz="2600" dirty="0">
                <a:solidFill>
                  <a:schemeClr val="accent1">
                    <a:lumMod val="50000"/>
                  </a:schemeClr>
                </a:solidFill>
              </a:rPr>
              <a:t>The flux appears to decrease between solar noon and midnight suggesting it is photochemically driven.</a:t>
            </a:r>
          </a:p>
        </p:txBody>
      </p:sp>
      <p:pic>
        <p:nvPicPr>
          <p:cNvPr id="3" name="Picture 2" descr="Chart&#10;&#10;Description automatically generated">
            <a:extLst>
              <a:ext uri="{FF2B5EF4-FFF2-40B4-BE49-F238E27FC236}">
                <a16:creationId xmlns:a16="http://schemas.microsoft.com/office/drawing/2014/main" id="{62B9E92F-1068-A350-55FF-EFFFD71C6757}"/>
              </a:ext>
            </a:extLst>
          </p:cNvPr>
          <p:cNvPicPr>
            <a:picLocks noChangeAspect="1"/>
          </p:cNvPicPr>
          <p:nvPr/>
        </p:nvPicPr>
        <p:blipFill rotWithShape="1">
          <a:blip r:embed="rId2">
            <a:extLst>
              <a:ext uri="{28A0092B-C50C-407E-A947-70E740481C1C}">
                <a14:useLocalDpi xmlns:a14="http://schemas.microsoft.com/office/drawing/2010/main" val="0"/>
              </a:ext>
            </a:extLst>
          </a:blip>
          <a:srcRect l="5886" t="6730" r="5612" b="5292"/>
          <a:stretch/>
        </p:blipFill>
        <p:spPr>
          <a:xfrm>
            <a:off x="151514" y="1706961"/>
            <a:ext cx="7741920" cy="3852078"/>
          </a:xfrm>
          <a:prstGeom prst="rect">
            <a:avLst/>
          </a:prstGeom>
        </p:spPr>
      </p:pic>
      <p:sp>
        <p:nvSpPr>
          <p:cNvPr id="2" name="Action Button: Go Home 1">
            <a:hlinkClick r:id="rId3" action="ppaction://hlinksldjump" highlightClick="1"/>
            <a:extLst>
              <a:ext uri="{FF2B5EF4-FFF2-40B4-BE49-F238E27FC236}">
                <a16:creationId xmlns:a16="http://schemas.microsoft.com/office/drawing/2014/main" id="{56E8166F-EB25-DEB6-9905-6E1F5B08637C}"/>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Back or Previous 4">
            <a:hlinkClick r:id="" action="ppaction://hlinkshowjump?jump=previousslide" highlightClick="1"/>
            <a:extLst>
              <a:ext uri="{FF2B5EF4-FFF2-40B4-BE49-F238E27FC236}">
                <a16:creationId xmlns:a16="http://schemas.microsoft.com/office/drawing/2014/main" id="{A4F573AB-1D8C-F0B8-8E74-00825D7B610E}"/>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14AFAE20-ADD7-E041-46DD-6662CD971115}"/>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2568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26D76-C844-B711-76A8-CBAA1B721582}"/>
              </a:ext>
            </a:extLst>
          </p:cNvPr>
          <p:cNvSpPr>
            <a:spLocks noGrp="1"/>
          </p:cNvSpPr>
          <p:nvPr>
            <p:ph type="title"/>
          </p:nvPr>
        </p:nvSpPr>
        <p:spPr>
          <a:xfrm>
            <a:off x="0" y="-3149"/>
            <a:ext cx="11971175" cy="1274810"/>
          </a:xfrm>
        </p:spPr>
        <p:txBody>
          <a:bodyPr>
            <a:noAutofit/>
          </a:bodyPr>
          <a:lstStyle/>
          <a:p>
            <a:r>
              <a:rPr lang="en-GB" sz="5400" b="1" dirty="0">
                <a:solidFill>
                  <a:schemeClr val="accent1">
                    <a:lumMod val="50000"/>
                  </a:schemeClr>
                </a:solidFill>
              </a:rPr>
              <a:t>Estimate of HONO flux from snow nitrate</a:t>
            </a:r>
            <a:endParaRPr lang="en-GB" sz="5400" dirty="0"/>
          </a:p>
        </p:txBody>
      </p:sp>
      <p:sp>
        <p:nvSpPr>
          <p:cNvPr id="5" name="Content Placeholder 4">
            <a:extLst>
              <a:ext uri="{FF2B5EF4-FFF2-40B4-BE49-F238E27FC236}">
                <a16:creationId xmlns:a16="http://schemas.microsoft.com/office/drawing/2014/main" id="{ECFC9BF8-3CF0-1A80-563D-6A1A60DFD6DB}"/>
              </a:ext>
            </a:extLst>
          </p:cNvPr>
          <p:cNvSpPr>
            <a:spLocks noGrp="1"/>
          </p:cNvSpPr>
          <p:nvPr>
            <p:ph idx="1"/>
          </p:nvPr>
        </p:nvSpPr>
        <p:spPr>
          <a:xfrm>
            <a:off x="220826" y="1102957"/>
            <a:ext cx="5190929" cy="4358508"/>
          </a:xfrm>
        </p:spPr>
        <p:txBody>
          <a:bodyPr>
            <a:normAutofit/>
          </a:bodyPr>
          <a:lstStyle/>
          <a:p>
            <a:r>
              <a:rPr lang="en-GB" sz="2600" dirty="0">
                <a:solidFill>
                  <a:schemeClr val="accent1">
                    <a:lumMod val="50000"/>
                  </a:schemeClr>
                </a:solidFill>
              </a:rPr>
              <a:t>HONO formation in the snowpack is related to nitrate photolysis.</a:t>
            </a:r>
          </a:p>
          <a:p>
            <a:r>
              <a:rPr lang="en-GB" sz="2600" dirty="0">
                <a:solidFill>
                  <a:schemeClr val="accent1">
                    <a:lumMod val="50000"/>
                  </a:schemeClr>
                </a:solidFill>
              </a:rPr>
              <a:t>A HONO flux from this reaction, </a:t>
            </a:r>
            <a:r>
              <a:rPr lang="en-GB" sz="2600" i="1" dirty="0" err="1">
                <a:solidFill>
                  <a:schemeClr val="accent1">
                    <a:lumMod val="50000"/>
                  </a:schemeClr>
                </a:solidFill>
              </a:rPr>
              <a:t>P</a:t>
            </a:r>
            <a:r>
              <a:rPr lang="en-GB" sz="2600" baseline="-25000" dirty="0" err="1">
                <a:solidFill>
                  <a:schemeClr val="accent1">
                    <a:lumMod val="50000"/>
                  </a:schemeClr>
                </a:solidFill>
              </a:rPr>
              <a:t>snow</a:t>
            </a:r>
            <a:r>
              <a:rPr lang="en-GB" sz="2600" dirty="0">
                <a:solidFill>
                  <a:schemeClr val="accent1">
                    <a:lumMod val="50000"/>
                  </a:schemeClr>
                </a:solidFill>
              </a:rPr>
              <a:t>(HONO), can be calculated. Nitrate photolysis produces both NO</a:t>
            </a:r>
            <a:r>
              <a:rPr lang="en-GB" sz="2600" i="1" baseline="-25000" dirty="0">
                <a:solidFill>
                  <a:schemeClr val="accent1">
                    <a:lumMod val="50000"/>
                  </a:schemeClr>
                </a:solidFill>
              </a:rPr>
              <a:t>x</a:t>
            </a:r>
            <a:r>
              <a:rPr lang="en-GB" sz="2600" dirty="0">
                <a:solidFill>
                  <a:schemeClr val="accent1">
                    <a:lumMod val="50000"/>
                  </a:schemeClr>
                </a:solidFill>
              </a:rPr>
              <a:t> and HONO; the HONO yield, </a:t>
            </a:r>
            <a:r>
              <a:rPr lang="en-GB" sz="2600" i="1" dirty="0">
                <a:solidFill>
                  <a:schemeClr val="accent1">
                    <a:lumMod val="50000"/>
                  </a:schemeClr>
                </a:solidFill>
              </a:rPr>
              <a:t>Y</a:t>
            </a:r>
            <a:r>
              <a:rPr lang="en-GB" sz="2600" dirty="0">
                <a:solidFill>
                  <a:schemeClr val="accent1">
                    <a:lumMod val="50000"/>
                  </a:schemeClr>
                </a:solidFill>
              </a:rPr>
              <a:t>(HONO), is not precisely known.</a:t>
            </a:r>
          </a:p>
          <a:p>
            <a:r>
              <a:rPr lang="en-GB" sz="2600" dirty="0">
                <a:solidFill>
                  <a:schemeClr val="accent1">
                    <a:lumMod val="50000"/>
                  </a:schemeClr>
                </a:solidFill>
              </a:rPr>
              <a:t>A 100% HONO yield would lead to a maximum production rate of 1.9﻿×﻿﻿10</a:t>
            </a:r>
            <a:r>
              <a:rPr lang="en-GB" sz="2600" baseline="30000" dirty="0">
                <a:solidFill>
                  <a:schemeClr val="accent1">
                    <a:lumMod val="50000"/>
                  </a:schemeClr>
                </a:solidFill>
              </a:rPr>
              <a:t>12 </a:t>
            </a:r>
            <a:r>
              <a:rPr lang="en-GB" sz="2600" dirty="0">
                <a:solidFill>
                  <a:schemeClr val="accent1">
                    <a:lumMod val="50000"/>
                  </a:schemeClr>
                </a:solidFill>
              </a:rPr>
              <a:t>m</a:t>
            </a:r>
            <a:r>
              <a:rPr lang="en-GB" sz="2600" baseline="30000" dirty="0">
                <a:solidFill>
                  <a:schemeClr val="accent1">
                    <a:lumMod val="50000"/>
                  </a:schemeClr>
                </a:solidFill>
              </a:rPr>
              <a:t>−2</a:t>
            </a:r>
            <a:r>
              <a:rPr lang="en-GB" sz="2600" dirty="0">
                <a:solidFill>
                  <a:schemeClr val="accent1">
                    <a:lumMod val="50000"/>
                  </a:schemeClr>
                </a:solidFill>
              </a:rPr>
              <a:t> s</a:t>
            </a:r>
            <a:r>
              <a:rPr lang="en-GB" sz="2600" baseline="30000" dirty="0">
                <a:solidFill>
                  <a:schemeClr val="accent1">
                    <a:lumMod val="50000"/>
                  </a:schemeClr>
                </a:solidFill>
              </a:rPr>
              <a:t>−1</a:t>
            </a:r>
            <a:r>
              <a:rPr lang="en-GB" sz="2600" dirty="0">
                <a:solidFill>
                  <a:schemeClr val="accent1">
                    <a:lumMod val="50000"/>
                  </a:schemeClr>
                </a:solidFill>
              </a:rPr>
              <a:t>, close to the measured flux. </a:t>
            </a:r>
          </a:p>
        </p:txBody>
      </p:sp>
      <p:sp>
        <p:nvSpPr>
          <p:cNvPr id="14" name="Rectangle: Rounded Corners 13">
            <a:extLst>
              <a:ext uri="{FF2B5EF4-FFF2-40B4-BE49-F238E27FC236}">
                <a16:creationId xmlns:a16="http://schemas.microsoft.com/office/drawing/2014/main" id="{24DA553B-9FD7-8CD3-CD06-B5BC5A781875}"/>
              </a:ext>
            </a:extLst>
          </p:cNvPr>
          <p:cNvSpPr/>
          <p:nvPr/>
        </p:nvSpPr>
        <p:spPr>
          <a:xfrm>
            <a:off x="2486507" y="5350964"/>
            <a:ext cx="9516290" cy="1325562"/>
          </a:xfrm>
          <a:custGeom>
            <a:avLst/>
            <a:gdLst>
              <a:gd name="connsiteX0" fmla="*/ 0 w 9516290"/>
              <a:gd name="connsiteY0" fmla="*/ 121899 h 1325562"/>
              <a:gd name="connsiteX1" fmla="*/ 121899 w 9516290"/>
              <a:gd name="connsiteY1" fmla="*/ 0 h 1325562"/>
              <a:gd name="connsiteX2" fmla="*/ 506045 w 9516290"/>
              <a:gd name="connsiteY2" fmla="*/ 0 h 1325562"/>
              <a:gd name="connsiteX3" fmla="*/ 1168366 w 9516290"/>
              <a:gd name="connsiteY3" fmla="*/ 0 h 1325562"/>
              <a:gd name="connsiteX4" fmla="*/ 1830687 w 9516290"/>
              <a:gd name="connsiteY4" fmla="*/ 0 h 1325562"/>
              <a:gd name="connsiteX5" fmla="*/ 2307558 w 9516290"/>
              <a:gd name="connsiteY5" fmla="*/ 0 h 1325562"/>
              <a:gd name="connsiteX6" fmla="*/ 2784429 w 9516290"/>
              <a:gd name="connsiteY6" fmla="*/ 0 h 1325562"/>
              <a:gd name="connsiteX7" fmla="*/ 3354025 w 9516290"/>
              <a:gd name="connsiteY7" fmla="*/ 0 h 1325562"/>
              <a:gd name="connsiteX8" fmla="*/ 4201795 w 9516290"/>
              <a:gd name="connsiteY8" fmla="*/ 0 h 1325562"/>
              <a:gd name="connsiteX9" fmla="*/ 4585942 w 9516290"/>
              <a:gd name="connsiteY9" fmla="*/ 0 h 1325562"/>
              <a:gd name="connsiteX10" fmla="*/ 5433712 w 9516290"/>
              <a:gd name="connsiteY10" fmla="*/ 0 h 1325562"/>
              <a:gd name="connsiteX11" fmla="*/ 6096033 w 9516290"/>
              <a:gd name="connsiteY11" fmla="*/ 0 h 1325562"/>
              <a:gd name="connsiteX12" fmla="*/ 6572904 w 9516290"/>
              <a:gd name="connsiteY12" fmla="*/ 0 h 1325562"/>
              <a:gd name="connsiteX13" fmla="*/ 7327950 w 9516290"/>
              <a:gd name="connsiteY13" fmla="*/ 0 h 1325562"/>
              <a:gd name="connsiteX14" fmla="*/ 7990271 w 9516290"/>
              <a:gd name="connsiteY14" fmla="*/ 0 h 1325562"/>
              <a:gd name="connsiteX15" fmla="*/ 8374417 w 9516290"/>
              <a:gd name="connsiteY15" fmla="*/ 0 h 1325562"/>
              <a:gd name="connsiteX16" fmla="*/ 9394391 w 9516290"/>
              <a:gd name="connsiteY16" fmla="*/ 0 h 1325562"/>
              <a:gd name="connsiteX17" fmla="*/ 9516290 w 9516290"/>
              <a:gd name="connsiteY17" fmla="*/ 121899 h 1325562"/>
              <a:gd name="connsiteX18" fmla="*/ 9516290 w 9516290"/>
              <a:gd name="connsiteY18" fmla="*/ 630328 h 1325562"/>
              <a:gd name="connsiteX19" fmla="*/ 9516290 w 9516290"/>
              <a:gd name="connsiteY19" fmla="*/ 1203663 h 1325562"/>
              <a:gd name="connsiteX20" fmla="*/ 9394391 w 9516290"/>
              <a:gd name="connsiteY20" fmla="*/ 1325562 h 1325562"/>
              <a:gd name="connsiteX21" fmla="*/ 8732070 w 9516290"/>
              <a:gd name="connsiteY21" fmla="*/ 1325562 h 1325562"/>
              <a:gd name="connsiteX22" fmla="*/ 8347924 w 9516290"/>
              <a:gd name="connsiteY22" fmla="*/ 1325562 h 1325562"/>
              <a:gd name="connsiteX23" fmla="*/ 7963778 w 9516290"/>
              <a:gd name="connsiteY23" fmla="*/ 1325562 h 1325562"/>
              <a:gd name="connsiteX24" fmla="*/ 7394182 w 9516290"/>
              <a:gd name="connsiteY24" fmla="*/ 1325562 h 1325562"/>
              <a:gd name="connsiteX25" fmla="*/ 6639136 w 9516290"/>
              <a:gd name="connsiteY25" fmla="*/ 1325562 h 1325562"/>
              <a:gd name="connsiteX26" fmla="*/ 6069540 w 9516290"/>
              <a:gd name="connsiteY26" fmla="*/ 1325562 h 1325562"/>
              <a:gd name="connsiteX27" fmla="*/ 5499944 w 9516290"/>
              <a:gd name="connsiteY27" fmla="*/ 1325562 h 1325562"/>
              <a:gd name="connsiteX28" fmla="*/ 5115798 w 9516290"/>
              <a:gd name="connsiteY28" fmla="*/ 1325562 h 1325562"/>
              <a:gd name="connsiteX29" fmla="*/ 4268028 w 9516290"/>
              <a:gd name="connsiteY29" fmla="*/ 1325562 h 1325562"/>
              <a:gd name="connsiteX30" fmla="*/ 3605707 w 9516290"/>
              <a:gd name="connsiteY30" fmla="*/ 1325562 h 1325562"/>
              <a:gd name="connsiteX31" fmla="*/ 2850661 w 9516290"/>
              <a:gd name="connsiteY31" fmla="*/ 1325562 h 1325562"/>
              <a:gd name="connsiteX32" fmla="*/ 2002890 w 9516290"/>
              <a:gd name="connsiteY32" fmla="*/ 1325562 h 1325562"/>
              <a:gd name="connsiteX33" fmla="*/ 1247844 w 9516290"/>
              <a:gd name="connsiteY33" fmla="*/ 1325562 h 1325562"/>
              <a:gd name="connsiteX34" fmla="*/ 121899 w 9516290"/>
              <a:gd name="connsiteY34" fmla="*/ 1325562 h 1325562"/>
              <a:gd name="connsiteX35" fmla="*/ 0 w 9516290"/>
              <a:gd name="connsiteY35" fmla="*/ 1203663 h 1325562"/>
              <a:gd name="connsiteX36" fmla="*/ 0 w 9516290"/>
              <a:gd name="connsiteY36" fmla="*/ 651963 h 1325562"/>
              <a:gd name="connsiteX37" fmla="*/ 0 w 9516290"/>
              <a:gd name="connsiteY37" fmla="*/ 121899 h 132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16290" h="1325562" extrusionOk="0">
                <a:moveTo>
                  <a:pt x="0" y="121899"/>
                </a:moveTo>
                <a:cubicBezTo>
                  <a:pt x="9642" y="53098"/>
                  <a:pt x="64978" y="3741"/>
                  <a:pt x="121899" y="0"/>
                </a:cubicBezTo>
                <a:cubicBezTo>
                  <a:pt x="275703" y="-2875"/>
                  <a:pt x="364388" y="-1224"/>
                  <a:pt x="506045" y="0"/>
                </a:cubicBezTo>
                <a:cubicBezTo>
                  <a:pt x="647702" y="1224"/>
                  <a:pt x="889467" y="11279"/>
                  <a:pt x="1168366" y="0"/>
                </a:cubicBezTo>
                <a:cubicBezTo>
                  <a:pt x="1447265" y="-11279"/>
                  <a:pt x="1535147" y="-13163"/>
                  <a:pt x="1830687" y="0"/>
                </a:cubicBezTo>
                <a:cubicBezTo>
                  <a:pt x="2126227" y="13163"/>
                  <a:pt x="2079158" y="-23584"/>
                  <a:pt x="2307558" y="0"/>
                </a:cubicBezTo>
                <a:cubicBezTo>
                  <a:pt x="2535958" y="23584"/>
                  <a:pt x="2571036" y="11248"/>
                  <a:pt x="2784429" y="0"/>
                </a:cubicBezTo>
                <a:cubicBezTo>
                  <a:pt x="2997822" y="-11248"/>
                  <a:pt x="3208209" y="26839"/>
                  <a:pt x="3354025" y="0"/>
                </a:cubicBezTo>
                <a:cubicBezTo>
                  <a:pt x="3499841" y="-26839"/>
                  <a:pt x="4012691" y="9691"/>
                  <a:pt x="4201795" y="0"/>
                </a:cubicBezTo>
                <a:cubicBezTo>
                  <a:pt x="4390899" y="-9691"/>
                  <a:pt x="4416860" y="12567"/>
                  <a:pt x="4585942" y="0"/>
                </a:cubicBezTo>
                <a:cubicBezTo>
                  <a:pt x="4755024" y="-12567"/>
                  <a:pt x="5141327" y="36843"/>
                  <a:pt x="5433712" y="0"/>
                </a:cubicBezTo>
                <a:cubicBezTo>
                  <a:pt x="5726097" y="-36843"/>
                  <a:pt x="5949045" y="22224"/>
                  <a:pt x="6096033" y="0"/>
                </a:cubicBezTo>
                <a:cubicBezTo>
                  <a:pt x="6243021" y="-22224"/>
                  <a:pt x="6383066" y="15012"/>
                  <a:pt x="6572904" y="0"/>
                </a:cubicBezTo>
                <a:cubicBezTo>
                  <a:pt x="6762742" y="-15012"/>
                  <a:pt x="7128259" y="-32579"/>
                  <a:pt x="7327950" y="0"/>
                </a:cubicBezTo>
                <a:cubicBezTo>
                  <a:pt x="7527641" y="32579"/>
                  <a:pt x="7726211" y="-19280"/>
                  <a:pt x="7990271" y="0"/>
                </a:cubicBezTo>
                <a:cubicBezTo>
                  <a:pt x="8254331" y="19280"/>
                  <a:pt x="8281716" y="8257"/>
                  <a:pt x="8374417" y="0"/>
                </a:cubicBezTo>
                <a:cubicBezTo>
                  <a:pt x="8467118" y="-8257"/>
                  <a:pt x="9144406" y="22846"/>
                  <a:pt x="9394391" y="0"/>
                </a:cubicBezTo>
                <a:cubicBezTo>
                  <a:pt x="9466671" y="10486"/>
                  <a:pt x="9512880" y="54784"/>
                  <a:pt x="9516290" y="121899"/>
                </a:cubicBezTo>
                <a:cubicBezTo>
                  <a:pt x="9521978" y="372128"/>
                  <a:pt x="9507924" y="521384"/>
                  <a:pt x="9516290" y="630328"/>
                </a:cubicBezTo>
                <a:cubicBezTo>
                  <a:pt x="9524656" y="739272"/>
                  <a:pt x="9543355" y="1065387"/>
                  <a:pt x="9516290" y="1203663"/>
                </a:cubicBezTo>
                <a:cubicBezTo>
                  <a:pt x="9503315" y="1270064"/>
                  <a:pt x="9452111" y="1312112"/>
                  <a:pt x="9394391" y="1325562"/>
                </a:cubicBezTo>
                <a:cubicBezTo>
                  <a:pt x="9202462" y="1352252"/>
                  <a:pt x="9034595" y="1358259"/>
                  <a:pt x="8732070" y="1325562"/>
                </a:cubicBezTo>
                <a:cubicBezTo>
                  <a:pt x="8429545" y="1292865"/>
                  <a:pt x="8450036" y="1308623"/>
                  <a:pt x="8347924" y="1325562"/>
                </a:cubicBezTo>
                <a:cubicBezTo>
                  <a:pt x="8245812" y="1342501"/>
                  <a:pt x="8140240" y="1325052"/>
                  <a:pt x="7963778" y="1325562"/>
                </a:cubicBezTo>
                <a:cubicBezTo>
                  <a:pt x="7787316" y="1326072"/>
                  <a:pt x="7620288" y="1331791"/>
                  <a:pt x="7394182" y="1325562"/>
                </a:cubicBezTo>
                <a:cubicBezTo>
                  <a:pt x="7168076" y="1319333"/>
                  <a:pt x="6890873" y="1289681"/>
                  <a:pt x="6639136" y="1325562"/>
                </a:cubicBezTo>
                <a:cubicBezTo>
                  <a:pt x="6387399" y="1361443"/>
                  <a:pt x="6206958" y="1330077"/>
                  <a:pt x="6069540" y="1325562"/>
                </a:cubicBezTo>
                <a:cubicBezTo>
                  <a:pt x="5932122" y="1321047"/>
                  <a:pt x="5668140" y="1314223"/>
                  <a:pt x="5499944" y="1325562"/>
                </a:cubicBezTo>
                <a:cubicBezTo>
                  <a:pt x="5331748" y="1336901"/>
                  <a:pt x="5259955" y="1332236"/>
                  <a:pt x="5115798" y="1325562"/>
                </a:cubicBezTo>
                <a:cubicBezTo>
                  <a:pt x="4971641" y="1318888"/>
                  <a:pt x="4581867" y="1329421"/>
                  <a:pt x="4268028" y="1325562"/>
                </a:cubicBezTo>
                <a:cubicBezTo>
                  <a:pt x="3954189" y="1321704"/>
                  <a:pt x="3798210" y="1356068"/>
                  <a:pt x="3605707" y="1325562"/>
                </a:cubicBezTo>
                <a:cubicBezTo>
                  <a:pt x="3413204" y="1295056"/>
                  <a:pt x="3099032" y="1315096"/>
                  <a:pt x="2850661" y="1325562"/>
                </a:cubicBezTo>
                <a:cubicBezTo>
                  <a:pt x="2602290" y="1336028"/>
                  <a:pt x="2377887" y="1361817"/>
                  <a:pt x="2002890" y="1325562"/>
                </a:cubicBezTo>
                <a:cubicBezTo>
                  <a:pt x="1627893" y="1289307"/>
                  <a:pt x="1428122" y="1348581"/>
                  <a:pt x="1247844" y="1325562"/>
                </a:cubicBezTo>
                <a:cubicBezTo>
                  <a:pt x="1067566" y="1302543"/>
                  <a:pt x="510950" y="1360631"/>
                  <a:pt x="121899" y="1325562"/>
                </a:cubicBezTo>
                <a:cubicBezTo>
                  <a:pt x="62989" y="1316645"/>
                  <a:pt x="2068" y="1271153"/>
                  <a:pt x="0" y="1203663"/>
                </a:cubicBezTo>
                <a:cubicBezTo>
                  <a:pt x="17294" y="1047640"/>
                  <a:pt x="17471" y="915822"/>
                  <a:pt x="0" y="651963"/>
                </a:cubicBezTo>
                <a:cubicBezTo>
                  <a:pt x="-17471" y="388104"/>
                  <a:pt x="3743" y="316353"/>
                  <a:pt x="0" y="121899"/>
                </a:cubicBezTo>
                <a:close/>
              </a:path>
            </a:pathLst>
          </a:custGeom>
          <a:noFill/>
          <a:ln w="57150">
            <a:solidFill>
              <a:srgbClr val="C00000"/>
            </a:solidFill>
            <a:extLst>
              <a:ext uri="{C807C97D-BFC1-408E-A445-0C87EB9F89A2}">
                <ask:lineSketchStyleProps xmlns:ask="http://schemas.microsoft.com/office/drawing/2018/sketchyshapes" sd="341271062">
                  <a:prstGeom prst="roundRect">
                    <a:avLst>
                      <a:gd name="adj" fmla="val 91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A9F7A5C-5812-758C-8857-077A14913FAE}"/>
              </a:ext>
            </a:extLst>
          </p:cNvPr>
          <p:cNvSpPr txBox="1"/>
          <p:nvPr/>
        </p:nvSpPr>
        <p:spPr>
          <a:xfrm>
            <a:off x="5632581" y="4300090"/>
            <a:ext cx="6150116" cy="646331"/>
          </a:xfrm>
          <a:prstGeom prst="rect">
            <a:avLst/>
          </a:prstGeom>
          <a:noFill/>
        </p:spPr>
        <p:txBody>
          <a:bodyPr wrap="square">
            <a:spAutoFit/>
          </a:bodyPr>
          <a:lstStyle/>
          <a:p>
            <a:r>
              <a:rPr lang="en-GB" dirty="0">
                <a:solidFill>
                  <a:schemeClr val="accent1">
                    <a:lumMod val="50000"/>
                  </a:schemeClr>
                </a:solidFill>
              </a:rPr>
              <a:t>The estimated flux from nitrate photolysis for different values of the HONO yield. </a:t>
            </a:r>
            <a:endParaRPr lang="en-GB" dirty="0"/>
          </a:p>
        </p:txBody>
      </p:sp>
      <p:pic>
        <p:nvPicPr>
          <p:cNvPr id="3" name="Picture 2" descr="Chart, histogram&#10;&#10;Description automatically generated">
            <a:extLst>
              <a:ext uri="{FF2B5EF4-FFF2-40B4-BE49-F238E27FC236}">
                <a16:creationId xmlns:a16="http://schemas.microsoft.com/office/drawing/2014/main" id="{9E875F61-994D-E77E-9AE9-41D7E688DE73}"/>
              </a:ext>
            </a:extLst>
          </p:cNvPr>
          <p:cNvPicPr>
            <a:picLocks noChangeAspect="1"/>
          </p:cNvPicPr>
          <p:nvPr/>
        </p:nvPicPr>
        <p:blipFill rotWithShape="1">
          <a:blip r:embed="rId2">
            <a:extLst>
              <a:ext uri="{28A0092B-C50C-407E-A947-70E740481C1C}">
                <a14:useLocalDpi xmlns:a14="http://schemas.microsoft.com/office/drawing/2010/main" val="0"/>
              </a:ext>
            </a:extLst>
          </a:blip>
          <a:srcRect l="5600" t="9889" r="8214" b="4625"/>
          <a:stretch/>
        </p:blipFill>
        <p:spPr>
          <a:xfrm>
            <a:off x="5411755" y="1035808"/>
            <a:ext cx="6467467" cy="3264282"/>
          </a:xfrm>
          <a:prstGeom prst="rect">
            <a:avLst/>
          </a:prstGeom>
        </p:spPr>
      </p:pic>
      <p:pic>
        <p:nvPicPr>
          <p:cNvPr id="1026" name="Picture 2">
            <a:extLst>
              <a:ext uri="{FF2B5EF4-FFF2-40B4-BE49-F238E27FC236}">
                <a16:creationId xmlns:a16="http://schemas.microsoft.com/office/drawing/2014/main" id="{E1930ECF-BEAA-9EE2-E26D-1BF14E1B388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5383" y="5536157"/>
            <a:ext cx="8978537" cy="976182"/>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Go Home 1">
            <a:hlinkClick r:id="rId4" action="ppaction://hlinksldjump" highlightClick="1"/>
            <a:extLst>
              <a:ext uri="{FF2B5EF4-FFF2-40B4-BE49-F238E27FC236}">
                <a16:creationId xmlns:a16="http://schemas.microsoft.com/office/drawing/2014/main" id="{8BE41688-2783-188C-89AF-3DFB4215DAB1}"/>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previousslide" highlightClick="1"/>
            <a:extLst>
              <a:ext uri="{FF2B5EF4-FFF2-40B4-BE49-F238E27FC236}">
                <a16:creationId xmlns:a16="http://schemas.microsoft.com/office/drawing/2014/main" id="{07CA7354-9B35-EC69-6434-B02DD8C58D7A}"/>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F5DC7FAF-EB4C-5366-6281-90A87499DAC9}"/>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3958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47BA-91C7-6D50-2902-78A48EF13D60}"/>
              </a:ext>
            </a:extLst>
          </p:cNvPr>
          <p:cNvSpPr>
            <a:spLocks noGrp="1"/>
          </p:cNvSpPr>
          <p:nvPr>
            <p:ph type="title"/>
          </p:nvPr>
        </p:nvSpPr>
        <p:spPr>
          <a:xfrm>
            <a:off x="0" y="0"/>
            <a:ext cx="12058650" cy="1325563"/>
          </a:xfrm>
        </p:spPr>
        <p:txBody>
          <a:bodyPr>
            <a:noAutofit/>
          </a:bodyPr>
          <a:lstStyle/>
          <a:p>
            <a:r>
              <a:rPr lang="en-GB" sz="5400" b="1" dirty="0">
                <a:solidFill>
                  <a:schemeClr val="accent1">
                    <a:lumMod val="50000"/>
                  </a:schemeClr>
                </a:solidFill>
              </a:rPr>
              <a:t>Box model of HONO sources and sinks</a:t>
            </a:r>
          </a:p>
        </p:txBody>
      </p:sp>
      <p:sp>
        <p:nvSpPr>
          <p:cNvPr id="3" name="Content Placeholder 2">
            <a:extLst>
              <a:ext uri="{FF2B5EF4-FFF2-40B4-BE49-F238E27FC236}">
                <a16:creationId xmlns:a16="http://schemas.microsoft.com/office/drawing/2014/main" id="{CB5F9349-1090-57CC-FBEE-884C24246985}"/>
              </a:ext>
            </a:extLst>
          </p:cNvPr>
          <p:cNvSpPr>
            <a:spLocks noGrp="1"/>
          </p:cNvSpPr>
          <p:nvPr>
            <p:ph idx="1"/>
          </p:nvPr>
        </p:nvSpPr>
        <p:spPr>
          <a:xfrm>
            <a:off x="315437" y="1181647"/>
            <a:ext cx="11427776" cy="4991565"/>
          </a:xfrm>
        </p:spPr>
        <p:txBody>
          <a:bodyPr>
            <a:normAutofit fontScale="85000" lnSpcReduction="20000"/>
          </a:bodyPr>
          <a:lstStyle/>
          <a:p>
            <a:r>
              <a:rPr lang="en-GB" dirty="0">
                <a:solidFill>
                  <a:schemeClr val="accent1">
                    <a:lumMod val="50000"/>
                  </a:schemeClr>
                </a:solidFill>
              </a:rPr>
              <a:t>The rates of key HONO reactions can be combined with the measured HONO concentration to estimate a HONO flux from the snow, </a:t>
            </a:r>
            <a:r>
              <a:rPr lang="en-GB" i="1" dirty="0" err="1">
                <a:solidFill>
                  <a:schemeClr val="accent1">
                    <a:lumMod val="50000"/>
                  </a:schemeClr>
                </a:solidFill>
              </a:rPr>
              <a:t>P</a:t>
            </a:r>
            <a:r>
              <a:rPr lang="en-GB" baseline="-25000" dirty="0" err="1">
                <a:solidFill>
                  <a:schemeClr val="accent1">
                    <a:lumMod val="50000"/>
                  </a:schemeClr>
                </a:solidFill>
              </a:rPr>
              <a:t>ss</a:t>
            </a:r>
            <a:r>
              <a:rPr lang="en-GB" dirty="0">
                <a:solidFill>
                  <a:schemeClr val="accent1">
                    <a:lumMod val="50000"/>
                  </a:schemeClr>
                </a:solidFill>
              </a:rPr>
              <a:t>(HONO).  </a:t>
            </a:r>
          </a:p>
          <a:p>
            <a:endParaRPr lang="en-GB" i="1" dirty="0">
              <a:solidFill>
                <a:schemeClr val="accent1">
                  <a:lumMod val="50000"/>
                </a:schemeClr>
              </a:solidFill>
            </a:endParaRPr>
          </a:p>
          <a:p>
            <a:endParaRPr lang="en-GB" i="1" dirty="0">
              <a:solidFill>
                <a:schemeClr val="accent1">
                  <a:lumMod val="50000"/>
                </a:schemeClr>
              </a:solidFill>
            </a:endParaRPr>
          </a:p>
          <a:p>
            <a:endParaRPr lang="en-GB" i="1" dirty="0">
              <a:solidFill>
                <a:schemeClr val="accent1">
                  <a:lumMod val="50000"/>
                </a:schemeClr>
              </a:solidFill>
            </a:endParaRPr>
          </a:p>
          <a:p>
            <a:r>
              <a:rPr lang="en-GB" dirty="0">
                <a:solidFill>
                  <a:schemeClr val="accent1">
                    <a:lumMod val="50000"/>
                  </a:schemeClr>
                </a:solidFill>
              </a:rPr>
              <a:t>The following reactions were included: </a:t>
            </a:r>
            <a:endParaRPr lang="en-GB" dirty="0"/>
          </a:p>
          <a:p>
            <a:pPr lvl="1"/>
            <a:r>
              <a:rPr lang="en-GB" dirty="0">
                <a:solidFill>
                  <a:schemeClr val="accent1">
                    <a:lumMod val="50000"/>
                  </a:schemeClr>
                </a:solidFill>
              </a:rPr>
              <a:t>HONO formation through OH and NO combination: </a:t>
            </a:r>
          </a:p>
          <a:p>
            <a:pPr marL="0" indent="0">
              <a:buNone/>
            </a:pPr>
            <a:r>
              <a:rPr lang="en-GB" dirty="0">
                <a:solidFill>
                  <a:schemeClr val="accent1">
                    <a:lumMod val="50000"/>
                  </a:schemeClr>
                </a:solidFill>
              </a:rPr>
              <a:t>   	</a:t>
            </a:r>
            <a:r>
              <a:rPr lang="en-GB" b="1" dirty="0">
                <a:solidFill>
                  <a:schemeClr val="accent1">
                    <a:lumMod val="50000"/>
                  </a:schemeClr>
                </a:solidFill>
              </a:rPr>
              <a:t>OH + NO + M → HONO + M </a:t>
            </a:r>
            <a:r>
              <a:rPr lang="en-GB" dirty="0">
                <a:solidFill>
                  <a:schemeClr val="accent1">
                    <a:lumMod val="50000"/>
                  </a:schemeClr>
                </a:solidFill>
              </a:rPr>
              <a:t>(</a:t>
            </a:r>
            <a:r>
              <a:rPr lang="en-GB" i="1" dirty="0">
                <a:solidFill>
                  <a:schemeClr val="accent1">
                    <a:lumMod val="50000"/>
                  </a:schemeClr>
                </a:solidFill>
              </a:rPr>
              <a:t>k</a:t>
            </a:r>
            <a:r>
              <a:rPr lang="en-GB" i="1" baseline="-25000" dirty="0">
                <a:solidFill>
                  <a:schemeClr val="accent1">
                    <a:lumMod val="50000"/>
                  </a:schemeClr>
                </a:solidFill>
              </a:rPr>
              <a:t>1</a:t>
            </a:r>
            <a:r>
              <a:rPr lang="en-GB" dirty="0">
                <a:solidFill>
                  <a:schemeClr val="accent1">
                    <a:lumMod val="50000"/>
                  </a:schemeClr>
                </a:solidFill>
              </a:rPr>
              <a:t>)</a:t>
            </a:r>
          </a:p>
          <a:p>
            <a:pPr lvl="1"/>
            <a:r>
              <a:rPr lang="en-GB" dirty="0">
                <a:solidFill>
                  <a:schemeClr val="accent1">
                    <a:lumMod val="50000"/>
                  </a:schemeClr>
                </a:solidFill>
              </a:rPr>
              <a:t>HONO loss through photolysis: </a:t>
            </a:r>
          </a:p>
          <a:p>
            <a:pPr marL="0" indent="0">
              <a:buNone/>
            </a:pPr>
            <a:r>
              <a:rPr lang="en-GB" dirty="0">
                <a:solidFill>
                  <a:schemeClr val="accent1">
                    <a:lumMod val="50000"/>
                  </a:schemeClr>
                </a:solidFill>
              </a:rPr>
              <a:t>  	 </a:t>
            </a:r>
            <a:r>
              <a:rPr lang="en-GB" b="1" dirty="0">
                <a:solidFill>
                  <a:schemeClr val="accent1">
                    <a:lumMod val="50000"/>
                  </a:schemeClr>
                </a:solidFill>
              </a:rPr>
              <a:t>HONO + </a:t>
            </a:r>
            <a:r>
              <a:rPr lang="en-GB" b="1" i="1" dirty="0">
                <a:solidFill>
                  <a:schemeClr val="accent1">
                    <a:lumMod val="50000"/>
                  </a:schemeClr>
                </a:solidFill>
              </a:rPr>
              <a:t>h</a:t>
            </a:r>
            <a:r>
              <a:rPr lang="el-GR" b="1" dirty="0">
                <a:solidFill>
                  <a:schemeClr val="accent1">
                    <a:lumMod val="50000"/>
                  </a:schemeClr>
                </a:solidFill>
              </a:rPr>
              <a:t>ν</a:t>
            </a:r>
            <a:r>
              <a:rPr lang="en-GB" b="1" dirty="0">
                <a:solidFill>
                  <a:schemeClr val="accent1">
                    <a:lumMod val="50000"/>
                  </a:schemeClr>
                </a:solidFill>
              </a:rPr>
              <a:t> →  OH + NO      </a:t>
            </a:r>
            <a:r>
              <a:rPr lang="en-GB" dirty="0">
                <a:solidFill>
                  <a:schemeClr val="accent1">
                    <a:lumMod val="50000"/>
                  </a:schemeClr>
                </a:solidFill>
              </a:rPr>
              <a:t>(</a:t>
            </a:r>
            <a:r>
              <a:rPr lang="en-GB" i="1" dirty="0">
                <a:solidFill>
                  <a:schemeClr val="accent1">
                    <a:lumMod val="50000"/>
                  </a:schemeClr>
                </a:solidFill>
              </a:rPr>
              <a:t>J</a:t>
            </a:r>
            <a:r>
              <a:rPr lang="en-GB" dirty="0">
                <a:solidFill>
                  <a:schemeClr val="accent1">
                    <a:lumMod val="50000"/>
                  </a:schemeClr>
                </a:solidFill>
              </a:rPr>
              <a:t>(HONO))</a:t>
            </a:r>
          </a:p>
          <a:p>
            <a:pPr lvl="1"/>
            <a:r>
              <a:rPr lang="en-GB" dirty="0">
                <a:solidFill>
                  <a:schemeClr val="accent1">
                    <a:lumMod val="50000"/>
                  </a:schemeClr>
                </a:solidFill>
              </a:rPr>
              <a:t>Loss through reaction of OH and HONO:  </a:t>
            </a:r>
          </a:p>
          <a:p>
            <a:pPr marL="0" indent="0">
              <a:buNone/>
            </a:pPr>
            <a:r>
              <a:rPr lang="en-GB" dirty="0">
                <a:solidFill>
                  <a:schemeClr val="accent1">
                    <a:lumMod val="50000"/>
                  </a:schemeClr>
                </a:solidFill>
              </a:rPr>
              <a:t>   	</a:t>
            </a:r>
            <a:r>
              <a:rPr lang="en-GB" b="1" dirty="0">
                <a:solidFill>
                  <a:schemeClr val="accent1">
                    <a:lumMod val="50000"/>
                  </a:schemeClr>
                </a:solidFill>
              </a:rPr>
              <a:t>OH + HONO →  H</a:t>
            </a:r>
            <a:r>
              <a:rPr lang="en-GB" b="1" baseline="-25000" dirty="0">
                <a:solidFill>
                  <a:schemeClr val="accent1">
                    <a:lumMod val="50000"/>
                  </a:schemeClr>
                </a:solidFill>
              </a:rPr>
              <a:t>2</a:t>
            </a:r>
            <a:r>
              <a:rPr lang="en-GB" b="1" dirty="0">
                <a:solidFill>
                  <a:schemeClr val="accent1">
                    <a:lumMod val="50000"/>
                  </a:schemeClr>
                </a:solidFill>
              </a:rPr>
              <a:t>O + NO</a:t>
            </a:r>
            <a:r>
              <a:rPr lang="en-GB" b="1" baseline="-25000" dirty="0">
                <a:solidFill>
                  <a:schemeClr val="accent1">
                    <a:lumMod val="50000"/>
                  </a:schemeClr>
                </a:solidFill>
              </a:rPr>
              <a:t>2</a:t>
            </a:r>
            <a:r>
              <a:rPr lang="en-GB" baseline="-25000" dirty="0">
                <a:solidFill>
                  <a:schemeClr val="accent1">
                    <a:lumMod val="50000"/>
                  </a:schemeClr>
                </a:solidFill>
              </a:rPr>
              <a:t> </a:t>
            </a:r>
            <a:r>
              <a:rPr lang="en-GB" baseline="30000" dirty="0">
                <a:solidFill>
                  <a:schemeClr val="accent1">
                    <a:lumMod val="50000"/>
                  </a:schemeClr>
                </a:solidFill>
              </a:rPr>
              <a:t>   </a:t>
            </a:r>
            <a:r>
              <a:rPr lang="en-GB" dirty="0">
                <a:solidFill>
                  <a:schemeClr val="accent1">
                    <a:lumMod val="50000"/>
                  </a:schemeClr>
                </a:solidFill>
              </a:rPr>
              <a:t>(</a:t>
            </a:r>
            <a:r>
              <a:rPr lang="en-GB" i="1" dirty="0">
                <a:solidFill>
                  <a:schemeClr val="accent1">
                    <a:lumMod val="50000"/>
                  </a:schemeClr>
                </a:solidFill>
              </a:rPr>
              <a:t>k</a:t>
            </a:r>
            <a:r>
              <a:rPr lang="en-GB" i="1" baseline="-25000" dirty="0">
                <a:solidFill>
                  <a:schemeClr val="accent1">
                    <a:lumMod val="50000"/>
                  </a:schemeClr>
                </a:solidFill>
              </a:rPr>
              <a:t>2</a:t>
            </a:r>
            <a:r>
              <a:rPr lang="en-GB" dirty="0">
                <a:solidFill>
                  <a:schemeClr val="accent1">
                    <a:lumMod val="50000"/>
                  </a:schemeClr>
                </a:solidFill>
              </a:rPr>
              <a:t>)</a:t>
            </a:r>
          </a:p>
          <a:p>
            <a:r>
              <a:rPr lang="en-GB" i="1" dirty="0" err="1">
                <a:solidFill>
                  <a:schemeClr val="accent1">
                    <a:lumMod val="50000"/>
                  </a:schemeClr>
                </a:solidFill>
              </a:rPr>
              <a:t>P</a:t>
            </a:r>
            <a:r>
              <a:rPr lang="en-GB" baseline="-25000" dirty="0" err="1">
                <a:solidFill>
                  <a:schemeClr val="accent1">
                    <a:lumMod val="50000"/>
                  </a:schemeClr>
                </a:solidFill>
              </a:rPr>
              <a:t>ss</a:t>
            </a:r>
            <a:r>
              <a:rPr lang="en-GB" dirty="0">
                <a:solidFill>
                  <a:schemeClr val="accent1">
                    <a:lumMod val="50000"/>
                  </a:schemeClr>
                </a:solidFill>
              </a:rPr>
              <a:t>(HONO) is plotted on the next slide. The mixing height, </a:t>
            </a:r>
            <a:r>
              <a:rPr lang="en-GB" i="1" dirty="0">
                <a:solidFill>
                  <a:schemeClr val="accent1">
                    <a:lumMod val="50000"/>
                  </a:schemeClr>
                </a:solidFill>
              </a:rPr>
              <a:t>h</a:t>
            </a:r>
            <a:r>
              <a:rPr lang="en-GB" dirty="0">
                <a:solidFill>
                  <a:schemeClr val="accent1">
                    <a:lumMod val="50000"/>
                  </a:schemeClr>
                </a:solidFill>
              </a:rPr>
              <a:t>, is unknown so the calculation was done for different values. </a:t>
            </a:r>
            <a:endParaRPr lang="en-GB" dirty="0"/>
          </a:p>
        </p:txBody>
      </p:sp>
      <p:pic>
        <p:nvPicPr>
          <p:cNvPr id="4" name="Picture 3">
            <a:extLst>
              <a:ext uri="{FF2B5EF4-FFF2-40B4-BE49-F238E27FC236}">
                <a16:creationId xmlns:a16="http://schemas.microsoft.com/office/drawing/2014/main" id="{E1890A7A-B061-BBB7-D6DA-E2E23BACD6B2}"/>
              </a:ext>
            </a:extLst>
          </p:cNvPr>
          <p:cNvPicPr>
            <a:picLocks noChangeAspect="1"/>
          </p:cNvPicPr>
          <p:nvPr/>
        </p:nvPicPr>
        <p:blipFill>
          <a:blip r:embed="rId2">
            <a:duotone>
              <a:schemeClr val="accent1">
                <a:shade val="45000"/>
                <a:satMod val="135000"/>
              </a:schemeClr>
              <a:prstClr val="white"/>
            </a:duotone>
          </a:blip>
          <a:stretch>
            <a:fillRect/>
          </a:stretch>
        </p:blipFill>
        <p:spPr>
          <a:xfrm>
            <a:off x="1540079" y="2063643"/>
            <a:ext cx="8577844" cy="531052"/>
          </a:xfrm>
          <a:prstGeom prst="rect">
            <a:avLst/>
          </a:prstGeom>
        </p:spPr>
      </p:pic>
      <p:sp>
        <p:nvSpPr>
          <p:cNvPr id="7" name="Rectangle: Rounded Corners 6">
            <a:extLst>
              <a:ext uri="{FF2B5EF4-FFF2-40B4-BE49-F238E27FC236}">
                <a16:creationId xmlns:a16="http://schemas.microsoft.com/office/drawing/2014/main" id="{2D5210FB-B5C6-F556-B11C-6250F469B5BF}"/>
              </a:ext>
            </a:extLst>
          </p:cNvPr>
          <p:cNvSpPr/>
          <p:nvPr/>
        </p:nvSpPr>
        <p:spPr>
          <a:xfrm>
            <a:off x="1396840" y="1872057"/>
            <a:ext cx="8911066" cy="903614"/>
          </a:xfrm>
          <a:custGeom>
            <a:avLst/>
            <a:gdLst>
              <a:gd name="connsiteX0" fmla="*/ 0 w 8911066"/>
              <a:gd name="connsiteY0" fmla="*/ 83096 h 903614"/>
              <a:gd name="connsiteX1" fmla="*/ 83096 w 8911066"/>
              <a:gd name="connsiteY1" fmla="*/ 0 h 903614"/>
              <a:gd name="connsiteX2" fmla="*/ 493432 w 8911066"/>
              <a:gd name="connsiteY2" fmla="*/ 0 h 903614"/>
              <a:gd name="connsiteX3" fmla="*/ 1166115 w 8911066"/>
              <a:gd name="connsiteY3" fmla="*/ 0 h 903614"/>
              <a:gd name="connsiteX4" fmla="*/ 1838798 w 8911066"/>
              <a:gd name="connsiteY4" fmla="*/ 0 h 903614"/>
              <a:gd name="connsiteX5" fmla="*/ 2336583 w 8911066"/>
              <a:gd name="connsiteY5" fmla="*/ 0 h 903614"/>
              <a:gd name="connsiteX6" fmla="*/ 2834368 w 8911066"/>
              <a:gd name="connsiteY6" fmla="*/ 0 h 903614"/>
              <a:gd name="connsiteX7" fmla="*/ 3419602 w 8911066"/>
              <a:gd name="connsiteY7" fmla="*/ 0 h 903614"/>
              <a:gd name="connsiteX8" fmla="*/ 4267182 w 8911066"/>
              <a:gd name="connsiteY8" fmla="*/ 0 h 903614"/>
              <a:gd name="connsiteX9" fmla="*/ 4677518 w 8911066"/>
              <a:gd name="connsiteY9" fmla="*/ 0 h 903614"/>
              <a:gd name="connsiteX10" fmla="*/ 5525098 w 8911066"/>
              <a:gd name="connsiteY10" fmla="*/ 0 h 903614"/>
              <a:gd name="connsiteX11" fmla="*/ 6197781 w 8911066"/>
              <a:gd name="connsiteY11" fmla="*/ 0 h 903614"/>
              <a:gd name="connsiteX12" fmla="*/ 6695566 w 8911066"/>
              <a:gd name="connsiteY12" fmla="*/ 0 h 903614"/>
              <a:gd name="connsiteX13" fmla="*/ 7455697 w 8911066"/>
              <a:gd name="connsiteY13" fmla="*/ 0 h 903614"/>
              <a:gd name="connsiteX14" fmla="*/ 8128380 w 8911066"/>
              <a:gd name="connsiteY14" fmla="*/ 0 h 903614"/>
              <a:gd name="connsiteX15" fmla="*/ 8827970 w 8911066"/>
              <a:gd name="connsiteY15" fmla="*/ 0 h 903614"/>
              <a:gd name="connsiteX16" fmla="*/ 8911066 w 8911066"/>
              <a:gd name="connsiteY16" fmla="*/ 83096 h 903614"/>
              <a:gd name="connsiteX17" fmla="*/ 8911066 w 8911066"/>
              <a:gd name="connsiteY17" fmla="*/ 429684 h 903614"/>
              <a:gd name="connsiteX18" fmla="*/ 8911066 w 8911066"/>
              <a:gd name="connsiteY18" fmla="*/ 820518 h 903614"/>
              <a:gd name="connsiteX19" fmla="*/ 8827970 w 8911066"/>
              <a:gd name="connsiteY19" fmla="*/ 903614 h 903614"/>
              <a:gd name="connsiteX20" fmla="*/ 8242736 w 8911066"/>
              <a:gd name="connsiteY20" fmla="*/ 903614 h 903614"/>
              <a:gd name="connsiteX21" fmla="*/ 7570054 w 8911066"/>
              <a:gd name="connsiteY21" fmla="*/ 903614 h 903614"/>
              <a:gd name="connsiteX22" fmla="*/ 7159717 w 8911066"/>
              <a:gd name="connsiteY22" fmla="*/ 903614 h 903614"/>
              <a:gd name="connsiteX23" fmla="*/ 6749381 w 8911066"/>
              <a:gd name="connsiteY23" fmla="*/ 903614 h 903614"/>
              <a:gd name="connsiteX24" fmla="*/ 6164147 w 8911066"/>
              <a:gd name="connsiteY24" fmla="*/ 903614 h 903614"/>
              <a:gd name="connsiteX25" fmla="*/ 5404015 w 8911066"/>
              <a:gd name="connsiteY25" fmla="*/ 903614 h 903614"/>
              <a:gd name="connsiteX26" fmla="*/ 4818782 w 8911066"/>
              <a:gd name="connsiteY26" fmla="*/ 903614 h 903614"/>
              <a:gd name="connsiteX27" fmla="*/ 4233548 w 8911066"/>
              <a:gd name="connsiteY27" fmla="*/ 903614 h 903614"/>
              <a:gd name="connsiteX28" fmla="*/ 3823211 w 8911066"/>
              <a:gd name="connsiteY28" fmla="*/ 903614 h 903614"/>
              <a:gd name="connsiteX29" fmla="*/ 2975631 w 8911066"/>
              <a:gd name="connsiteY29" fmla="*/ 903614 h 903614"/>
              <a:gd name="connsiteX30" fmla="*/ 2302949 w 8911066"/>
              <a:gd name="connsiteY30" fmla="*/ 903614 h 903614"/>
              <a:gd name="connsiteX31" fmla="*/ 1542817 w 8911066"/>
              <a:gd name="connsiteY31" fmla="*/ 903614 h 903614"/>
              <a:gd name="connsiteX32" fmla="*/ 695237 w 8911066"/>
              <a:gd name="connsiteY32" fmla="*/ 903614 h 903614"/>
              <a:gd name="connsiteX33" fmla="*/ 83096 w 8911066"/>
              <a:gd name="connsiteY33" fmla="*/ 903614 h 903614"/>
              <a:gd name="connsiteX34" fmla="*/ 0 w 8911066"/>
              <a:gd name="connsiteY34" fmla="*/ 820518 h 903614"/>
              <a:gd name="connsiteX35" fmla="*/ 0 w 8911066"/>
              <a:gd name="connsiteY35" fmla="*/ 437059 h 903614"/>
              <a:gd name="connsiteX36" fmla="*/ 0 w 8911066"/>
              <a:gd name="connsiteY36" fmla="*/ 83096 h 90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11066" h="903614" extrusionOk="0">
                <a:moveTo>
                  <a:pt x="0" y="83096"/>
                </a:moveTo>
                <a:cubicBezTo>
                  <a:pt x="6938" y="36139"/>
                  <a:pt x="41557" y="1566"/>
                  <a:pt x="83096" y="0"/>
                </a:cubicBezTo>
                <a:cubicBezTo>
                  <a:pt x="225081" y="-762"/>
                  <a:pt x="352658" y="11042"/>
                  <a:pt x="493432" y="0"/>
                </a:cubicBezTo>
                <a:cubicBezTo>
                  <a:pt x="634206" y="-11042"/>
                  <a:pt x="916185" y="3517"/>
                  <a:pt x="1166115" y="0"/>
                </a:cubicBezTo>
                <a:cubicBezTo>
                  <a:pt x="1416045" y="-3517"/>
                  <a:pt x="1641382" y="-32721"/>
                  <a:pt x="1838798" y="0"/>
                </a:cubicBezTo>
                <a:cubicBezTo>
                  <a:pt x="2036214" y="32721"/>
                  <a:pt x="2140132" y="7378"/>
                  <a:pt x="2336583" y="0"/>
                </a:cubicBezTo>
                <a:cubicBezTo>
                  <a:pt x="2533035" y="-7378"/>
                  <a:pt x="2629030" y="-18510"/>
                  <a:pt x="2834368" y="0"/>
                </a:cubicBezTo>
                <a:cubicBezTo>
                  <a:pt x="3039706" y="18510"/>
                  <a:pt x="3190702" y="-6828"/>
                  <a:pt x="3419602" y="0"/>
                </a:cubicBezTo>
                <a:cubicBezTo>
                  <a:pt x="3648502" y="6828"/>
                  <a:pt x="3932257" y="37560"/>
                  <a:pt x="4267182" y="0"/>
                </a:cubicBezTo>
                <a:cubicBezTo>
                  <a:pt x="4602107" y="-37560"/>
                  <a:pt x="4554389" y="-925"/>
                  <a:pt x="4677518" y="0"/>
                </a:cubicBezTo>
                <a:cubicBezTo>
                  <a:pt x="4800647" y="925"/>
                  <a:pt x="5353882" y="3080"/>
                  <a:pt x="5525098" y="0"/>
                </a:cubicBezTo>
                <a:cubicBezTo>
                  <a:pt x="5696314" y="-3080"/>
                  <a:pt x="6006752" y="9181"/>
                  <a:pt x="6197781" y="0"/>
                </a:cubicBezTo>
                <a:cubicBezTo>
                  <a:pt x="6388810" y="-9181"/>
                  <a:pt x="6532682" y="21511"/>
                  <a:pt x="6695566" y="0"/>
                </a:cubicBezTo>
                <a:cubicBezTo>
                  <a:pt x="6858451" y="-21511"/>
                  <a:pt x="7145400" y="27196"/>
                  <a:pt x="7455697" y="0"/>
                </a:cubicBezTo>
                <a:cubicBezTo>
                  <a:pt x="7765994" y="-27196"/>
                  <a:pt x="7982646" y="-14416"/>
                  <a:pt x="8128380" y="0"/>
                </a:cubicBezTo>
                <a:cubicBezTo>
                  <a:pt x="8274114" y="14416"/>
                  <a:pt x="8570303" y="-13213"/>
                  <a:pt x="8827970" y="0"/>
                </a:cubicBezTo>
                <a:cubicBezTo>
                  <a:pt x="8868455" y="921"/>
                  <a:pt x="8908401" y="46790"/>
                  <a:pt x="8911066" y="83096"/>
                </a:cubicBezTo>
                <a:cubicBezTo>
                  <a:pt x="8914067" y="229003"/>
                  <a:pt x="8912871" y="350632"/>
                  <a:pt x="8911066" y="429684"/>
                </a:cubicBezTo>
                <a:cubicBezTo>
                  <a:pt x="8909261" y="508736"/>
                  <a:pt x="8929964" y="714630"/>
                  <a:pt x="8911066" y="820518"/>
                </a:cubicBezTo>
                <a:cubicBezTo>
                  <a:pt x="8910266" y="873841"/>
                  <a:pt x="8879921" y="904058"/>
                  <a:pt x="8827970" y="903614"/>
                </a:cubicBezTo>
                <a:cubicBezTo>
                  <a:pt x="8681463" y="930347"/>
                  <a:pt x="8417345" y="920463"/>
                  <a:pt x="8242736" y="903614"/>
                </a:cubicBezTo>
                <a:cubicBezTo>
                  <a:pt x="8068127" y="886765"/>
                  <a:pt x="7719017" y="929318"/>
                  <a:pt x="7570054" y="903614"/>
                </a:cubicBezTo>
                <a:cubicBezTo>
                  <a:pt x="7421091" y="877910"/>
                  <a:pt x="7257151" y="918587"/>
                  <a:pt x="7159717" y="903614"/>
                </a:cubicBezTo>
                <a:cubicBezTo>
                  <a:pt x="7062283" y="888641"/>
                  <a:pt x="6923211" y="918110"/>
                  <a:pt x="6749381" y="903614"/>
                </a:cubicBezTo>
                <a:cubicBezTo>
                  <a:pt x="6575551" y="889118"/>
                  <a:pt x="6428357" y="913591"/>
                  <a:pt x="6164147" y="903614"/>
                </a:cubicBezTo>
                <a:cubicBezTo>
                  <a:pt x="5899937" y="893637"/>
                  <a:pt x="5691440" y="870488"/>
                  <a:pt x="5404015" y="903614"/>
                </a:cubicBezTo>
                <a:cubicBezTo>
                  <a:pt x="5116590" y="936740"/>
                  <a:pt x="5008871" y="886034"/>
                  <a:pt x="4818782" y="903614"/>
                </a:cubicBezTo>
                <a:cubicBezTo>
                  <a:pt x="4628693" y="921194"/>
                  <a:pt x="4399495" y="928011"/>
                  <a:pt x="4233548" y="903614"/>
                </a:cubicBezTo>
                <a:cubicBezTo>
                  <a:pt x="4067601" y="879217"/>
                  <a:pt x="3957883" y="888374"/>
                  <a:pt x="3823211" y="903614"/>
                </a:cubicBezTo>
                <a:cubicBezTo>
                  <a:pt x="3688539" y="918854"/>
                  <a:pt x="3343293" y="881888"/>
                  <a:pt x="2975631" y="903614"/>
                </a:cubicBezTo>
                <a:cubicBezTo>
                  <a:pt x="2607969" y="925340"/>
                  <a:pt x="2635546" y="899980"/>
                  <a:pt x="2302949" y="903614"/>
                </a:cubicBezTo>
                <a:cubicBezTo>
                  <a:pt x="1970352" y="907248"/>
                  <a:pt x="1907610" y="915445"/>
                  <a:pt x="1542817" y="903614"/>
                </a:cubicBezTo>
                <a:cubicBezTo>
                  <a:pt x="1178024" y="891783"/>
                  <a:pt x="1031989" y="905345"/>
                  <a:pt x="695237" y="903614"/>
                </a:cubicBezTo>
                <a:cubicBezTo>
                  <a:pt x="358485" y="901883"/>
                  <a:pt x="338141" y="908445"/>
                  <a:pt x="83096" y="903614"/>
                </a:cubicBezTo>
                <a:cubicBezTo>
                  <a:pt x="36597" y="901835"/>
                  <a:pt x="4900" y="868465"/>
                  <a:pt x="0" y="820518"/>
                </a:cubicBezTo>
                <a:cubicBezTo>
                  <a:pt x="16719" y="661834"/>
                  <a:pt x="2311" y="568712"/>
                  <a:pt x="0" y="437059"/>
                </a:cubicBezTo>
                <a:cubicBezTo>
                  <a:pt x="-2311" y="305406"/>
                  <a:pt x="-16169" y="195712"/>
                  <a:pt x="0" y="83096"/>
                </a:cubicBezTo>
                <a:close/>
              </a:path>
            </a:pathLst>
          </a:custGeom>
          <a:noFill/>
          <a:ln w="57150">
            <a:solidFill>
              <a:srgbClr val="C00000"/>
            </a:solidFill>
            <a:extLst>
              <a:ext uri="{C807C97D-BFC1-408E-A445-0C87EB9F89A2}">
                <ask:lineSketchStyleProps xmlns:ask="http://schemas.microsoft.com/office/drawing/2018/sketchyshapes" sd="341271062">
                  <a:prstGeom prst="roundRect">
                    <a:avLst>
                      <a:gd name="adj" fmla="val 91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Home 4">
            <a:hlinkClick r:id="rId3" action="ppaction://hlinksldjump" highlightClick="1"/>
            <a:extLst>
              <a:ext uri="{FF2B5EF4-FFF2-40B4-BE49-F238E27FC236}">
                <a16:creationId xmlns:a16="http://schemas.microsoft.com/office/drawing/2014/main" id="{F283D889-8903-29CC-49A0-32ABEED00667}"/>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Back or Previous 5">
            <a:hlinkClick r:id="" action="ppaction://hlinkshowjump?jump=previousslide" highlightClick="1"/>
            <a:extLst>
              <a:ext uri="{FF2B5EF4-FFF2-40B4-BE49-F238E27FC236}">
                <a16:creationId xmlns:a16="http://schemas.microsoft.com/office/drawing/2014/main" id="{08B5737D-107C-BB36-1DD9-760E5FC28D63}"/>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Go Forward or Next 10">
            <a:hlinkClick r:id="" action="ppaction://hlinkshowjump?jump=nextslide" highlightClick="1"/>
            <a:extLst>
              <a:ext uri="{FF2B5EF4-FFF2-40B4-BE49-F238E27FC236}">
                <a16:creationId xmlns:a16="http://schemas.microsoft.com/office/drawing/2014/main" id="{DA83353C-691E-4D91-47C4-C838F85AFF3B}"/>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2779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CE39B297-5133-A750-AF27-6F6019B60005}"/>
              </a:ext>
            </a:extLst>
          </p:cNvPr>
          <p:cNvPicPr>
            <a:picLocks noChangeAspect="1"/>
          </p:cNvPicPr>
          <p:nvPr/>
        </p:nvPicPr>
        <p:blipFill rotWithShape="1">
          <a:blip r:embed="rId2">
            <a:extLst>
              <a:ext uri="{28A0092B-C50C-407E-A947-70E740481C1C}">
                <a14:useLocalDpi xmlns:a14="http://schemas.microsoft.com/office/drawing/2010/main" val="0"/>
              </a:ext>
            </a:extLst>
          </a:blip>
          <a:srcRect l="6492" t="7709" r="8760" b="5848"/>
          <a:stretch/>
        </p:blipFill>
        <p:spPr>
          <a:xfrm>
            <a:off x="427656" y="747555"/>
            <a:ext cx="10565635" cy="5476854"/>
          </a:xfrm>
          <a:prstGeom prst="rect">
            <a:avLst/>
          </a:prstGeom>
        </p:spPr>
      </p:pic>
      <p:sp>
        <p:nvSpPr>
          <p:cNvPr id="3" name="Title 1">
            <a:extLst>
              <a:ext uri="{FF2B5EF4-FFF2-40B4-BE49-F238E27FC236}">
                <a16:creationId xmlns:a16="http://schemas.microsoft.com/office/drawing/2014/main" id="{08DAD036-0F5F-E558-F181-2946EC847C5E}"/>
              </a:ext>
            </a:extLst>
          </p:cNvPr>
          <p:cNvSpPr txBox="1">
            <a:spLocks/>
          </p:cNvSpPr>
          <p:nvPr/>
        </p:nvSpPr>
        <p:spPr>
          <a:xfrm>
            <a:off x="0" y="58429"/>
            <a:ext cx="12192000" cy="91852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Estimating snowpack HONO production</a:t>
            </a:r>
            <a:endParaRPr lang="en-GB" sz="4800" b="1" dirty="0">
              <a:solidFill>
                <a:schemeClr val="accent1">
                  <a:lumMod val="50000"/>
                </a:schemeClr>
              </a:solidFill>
            </a:endParaRPr>
          </a:p>
        </p:txBody>
      </p:sp>
      <p:sp>
        <p:nvSpPr>
          <p:cNvPr id="8" name="TextBox 7">
            <a:extLst>
              <a:ext uri="{FF2B5EF4-FFF2-40B4-BE49-F238E27FC236}">
                <a16:creationId xmlns:a16="http://schemas.microsoft.com/office/drawing/2014/main" id="{28A43474-4562-F25D-DCCB-2DC6BA64F18D}"/>
              </a:ext>
            </a:extLst>
          </p:cNvPr>
          <p:cNvSpPr txBox="1"/>
          <p:nvPr/>
        </p:nvSpPr>
        <p:spPr>
          <a:xfrm>
            <a:off x="2609851" y="1083033"/>
            <a:ext cx="4095750" cy="1200329"/>
          </a:xfrm>
          <a:prstGeom prst="rect">
            <a:avLst/>
          </a:prstGeom>
          <a:solidFill>
            <a:schemeClr val="bg1"/>
          </a:solidFill>
        </p:spPr>
        <p:txBody>
          <a:bodyPr wrap="square" rtlCol="0">
            <a:spAutoFit/>
          </a:bodyPr>
          <a:lstStyle/>
          <a:p>
            <a:r>
              <a:rPr lang="en-GB" dirty="0">
                <a:solidFill>
                  <a:schemeClr val="accent1">
                    <a:lumMod val="50000"/>
                  </a:schemeClr>
                </a:solidFill>
              </a:rPr>
              <a:t>Box model: snowpack HONO production estimated (with different values for the mixing height) using rates of known gas phase HONO reactions.</a:t>
            </a:r>
          </a:p>
        </p:txBody>
      </p:sp>
      <p:sp>
        <p:nvSpPr>
          <p:cNvPr id="9" name="TextBox 8">
            <a:extLst>
              <a:ext uri="{FF2B5EF4-FFF2-40B4-BE49-F238E27FC236}">
                <a16:creationId xmlns:a16="http://schemas.microsoft.com/office/drawing/2014/main" id="{B05D33A5-0183-C185-D22D-97E3EB8BAC4B}"/>
              </a:ext>
            </a:extLst>
          </p:cNvPr>
          <p:cNvSpPr txBox="1"/>
          <p:nvPr/>
        </p:nvSpPr>
        <p:spPr>
          <a:xfrm>
            <a:off x="5220794" y="2266315"/>
            <a:ext cx="1725194" cy="2308324"/>
          </a:xfrm>
          <a:prstGeom prst="rect">
            <a:avLst/>
          </a:prstGeom>
          <a:solidFill>
            <a:schemeClr val="bg1"/>
          </a:solidFill>
        </p:spPr>
        <p:txBody>
          <a:bodyPr wrap="square" rtlCol="0">
            <a:spAutoFit/>
          </a:bodyPr>
          <a:lstStyle/>
          <a:p>
            <a:r>
              <a:rPr lang="en-GB" dirty="0">
                <a:solidFill>
                  <a:schemeClr val="accent1">
                    <a:lumMod val="50000"/>
                  </a:schemeClr>
                </a:solidFill>
              </a:rPr>
              <a:t>Estimated HONO production from nitrate photolysis, with different values for the HONO yield</a:t>
            </a:r>
          </a:p>
        </p:txBody>
      </p:sp>
      <p:cxnSp>
        <p:nvCxnSpPr>
          <p:cNvPr id="11" name="Straight Arrow Connector 10">
            <a:extLst>
              <a:ext uri="{FF2B5EF4-FFF2-40B4-BE49-F238E27FC236}">
                <a16:creationId xmlns:a16="http://schemas.microsoft.com/office/drawing/2014/main" id="{60DE6D5B-84C0-BD94-3FB1-9A4D2C1C8DC9}"/>
              </a:ext>
            </a:extLst>
          </p:cNvPr>
          <p:cNvCxnSpPr>
            <a:cxnSpLocks/>
          </p:cNvCxnSpPr>
          <p:nvPr/>
        </p:nvCxnSpPr>
        <p:spPr>
          <a:xfrm flipV="1">
            <a:off x="6477000" y="1233488"/>
            <a:ext cx="1019175" cy="260714"/>
          </a:xfrm>
          <a:prstGeom prst="straightConnector1">
            <a:avLst/>
          </a:prstGeom>
          <a:ln w="38100">
            <a:solidFill>
              <a:srgbClr val="20386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5A9E88-D3D5-7C68-5073-C0FCB9766BF4}"/>
              </a:ext>
            </a:extLst>
          </p:cNvPr>
          <p:cNvCxnSpPr>
            <a:cxnSpLocks/>
          </p:cNvCxnSpPr>
          <p:nvPr/>
        </p:nvCxnSpPr>
        <p:spPr>
          <a:xfrm flipV="1">
            <a:off x="6206496" y="1749064"/>
            <a:ext cx="1289679" cy="1005843"/>
          </a:xfrm>
          <a:prstGeom prst="straightConnector1">
            <a:avLst/>
          </a:prstGeom>
          <a:ln w="38100">
            <a:solidFill>
              <a:srgbClr val="20386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Action Button: Go Home 1">
            <a:hlinkClick r:id="rId3" action="ppaction://hlinksldjump" highlightClick="1"/>
            <a:extLst>
              <a:ext uri="{FF2B5EF4-FFF2-40B4-BE49-F238E27FC236}">
                <a16:creationId xmlns:a16="http://schemas.microsoft.com/office/drawing/2014/main" id="{637F1913-FDD3-41CD-BC65-5BAE45C8A1A0}"/>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Back or Previous 3">
            <a:hlinkClick r:id="" action="ppaction://hlinkshowjump?jump=previousslide" highlightClick="1"/>
            <a:extLst>
              <a:ext uri="{FF2B5EF4-FFF2-40B4-BE49-F238E27FC236}">
                <a16:creationId xmlns:a16="http://schemas.microsoft.com/office/drawing/2014/main" id="{AA6B8930-38C7-A759-E742-0EEC1D9B9806}"/>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FF31A2B0-204F-57A9-783D-AEEA9F7A21C7}"/>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17628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1EB61-D537-2DB1-0C31-7F392C5E3268}"/>
              </a:ext>
            </a:extLst>
          </p:cNvPr>
          <p:cNvPicPr>
            <a:picLocks noChangeAspect="1"/>
          </p:cNvPicPr>
          <p:nvPr/>
        </p:nvPicPr>
        <p:blipFill>
          <a:blip r:embed="rId2"/>
          <a:stretch>
            <a:fillRect/>
          </a:stretch>
        </p:blipFill>
        <p:spPr>
          <a:xfrm>
            <a:off x="6350330" y="1187630"/>
            <a:ext cx="5841670" cy="4727395"/>
          </a:xfrm>
          <a:prstGeom prst="rect">
            <a:avLst/>
          </a:prstGeom>
        </p:spPr>
      </p:pic>
      <p:sp>
        <p:nvSpPr>
          <p:cNvPr id="7" name="Title 6">
            <a:extLst>
              <a:ext uri="{FF2B5EF4-FFF2-40B4-BE49-F238E27FC236}">
                <a16:creationId xmlns:a16="http://schemas.microsoft.com/office/drawing/2014/main" id="{2550AF26-CD0F-5F93-8B2A-068F2BB9C1CB}"/>
              </a:ext>
            </a:extLst>
          </p:cNvPr>
          <p:cNvSpPr>
            <a:spLocks noGrp="1"/>
          </p:cNvSpPr>
          <p:nvPr>
            <p:ph type="title"/>
          </p:nvPr>
        </p:nvSpPr>
        <p:spPr>
          <a:xfrm>
            <a:off x="0" y="0"/>
            <a:ext cx="10515600" cy="1325563"/>
          </a:xfrm>
        </p:spPr>
        <p:txBody>
          <a:bodyPr>
            <a:normAutofit/>
          </a:bodyPr>
          <a:lstStyle/>
          <a:p>
            <a:r>
              <a:rPr lang="en-GB" sz="5400" b="1" dirty="0">
                <a:solidFill>
                  <a:schemeClr val="accent1">
                    <a:lumMod val="50000"/>
                  </a:schemeClr>
                </a:solidFill>
              </a:rPr>
              <a:t>OH production by HONO</a:t>
            </a:r>
          </a:p>
        </p:txBody>
      </p:sp>
      <p:sp>
        <p:nvSpPr>
          <p:cNvPr id="8" name="Content Placeholder 7">
            <a:extLst>
              <a:ext uri="{FF2B5EF4-FFF2-40B4-BE49-F238E27FC236}">
                <a16:creationId xmlns:a16="http://schemas.microsoft.com/office/drawing/2014/main" id="{72C0AC64-0F62-A0C5-0019-78A5520FD1EA}"/>
              </a:ext>
            </a:extLst>
          </p:cNvPr>
          <p:cNvSpPr>
            <a:spLocks noGrp="1"/>
          </p:cNvSpPr>
          <p:nvPr>
            <p:ph idx="1"/>
          </p:nvPr>
        </p:nvSpPr>
        <p:spPr>
          <a:xfrm>
            <a:off x="268061" y="1014526"/>
            <a:ext cx="6323239" cy="5555478"/>
          </a:xfrm>
        </p:spPr>
        <p:txBody>
          <a:bodyPr>
            <a:normAutofit/>
          </a:bodyPr>
          <a:lstStyle/>
          <a:p>
            <a:r>
              <a:rPr lang="en-GB" sz="2600" dirty="0">
                <a:solidFill>
                  <a:schemeClr val="accent1">
                    <a:lumMod val="50000"/>
                  </a:schemeClr>
                </a:solidFill>
              </a:rPr>
              <a:t>HONO photolysis is an OH source</a:t>
            </a:r>
          </a:p>
          <a:p>
            <a:r>
              <a:rPr lang="en-GB" sz="2600" dirty="0">
                <a:solidFill>
                  <a:schemeClr val="accent1">
                    <a:lumMod val="50000"/>
                  </a:schemeClr>
                </a:solidFill>
              </a:rPr>
              <a:t>At many Antarctic locations, such as the South Pole and Dome Concordia, the low temperature leads to very low water vapour concentrations which limits OH production through photolysis of ozone and hydrolysis of O(</a:t>
            </a:r>
            <a:r>
              <a:rPr lang="en-GB" sz="2600" baseline="30000" dirty="0">
                <a:solidFill>
                  <a:schemeClr val="accent1">
                    <a:lumMod val="50000"/>
                  </a:schemeClr>
                </a:solidFill>
              </a:rPr>
              <a:t>1</a:t>
            </a:r>
            <a:r>
              <a:rPr lang="en-GB" sz="2600" dirty="0">
                <a:solidFill>
                  <a:schemeClr val="accent1">
                    <a:lumMod val="50000"/>
                  </a:schemeClr>
                </a:solidFill>
              </a:rPr>
              <a:t>D). </a:t>
            </a:r>
          </a:p>
          <a:p>
            <a:r>
              <a:rPr lang="en-GB" sz="2600" dirty="0">
                <a:solidFill>
                  <a:schemeClr val="accent1">
                    <a:lumMod val="50000"/>
                  </a:schemeClr>
                </a:solidFill>
              </a:rPr>
              <a:t>At Halley the water vapour concentration is not limiting. This plot shows that OH formation through ozone photolysis still dominates.</a:t>
            </a:r>
          </a:p>
          <a:p>
            <a:r>
              <a:rPr lang="en-GB" sz="2600" dirty="0">
                <a:solidFill>
                  <a:schemeClr val="accent1">
                    <a:lumMod val="50000"/>
                  </a:schemeClr>
                </a:solidFill>
              </a:rPr>
              <a:t>However, HONO photolysis cannot be discounted as an OH source at Halley.</a:t>
            </a:r>
          </a:p>
        </p:txBody>
      </p:sp>
      <p:sp>
        <p:nvSpPr>
          <p:cNvPr id="5" name="Action Button: Go Home 4">
            <a:hlinkClick r:id="rId3" action="ppaction://hlinksldjump" highlightClick="1"/>
            <a:extLst>
              <a:ext uri="{FF2B5EF4-FFF2-40B4-BE49-F238E27FC236}">
                <a16:creationId xmlns:a16="http://schemas.microsoft.com/office/drawing/2014/main" id="{4279B399-0BAE-1676-539B-F6E7599F98D2}"/>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previousslide" highlightClick="1"/>
            <a:extLst>
              <a:ext uri="{FF2B5EF4-FFF2-40B4-BE49-F238E27FC236}">
                <a16:creationId xmlns:a16="http://schemas.microsoft.com/office/drawing/2014/main" id="{785258D9-841A-12F2-195C-08A27677C931}"/>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C1F55F26-97A5-752E-1E0F-A475990DF52F}"/>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7986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96576D3-6443-9B2E-23D6-15D3675C0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293" y="6019482"/>
            <a:ext cx="1883677" cy="732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25DFA5-FDA2-6042-FA00-5AACA16E0436}"/>
              </a:ext>
            </a:extLst>
          </p:cNvPr>
          <p:cNvPicPr>
            <a:picLocks noChangeAspect="1"/>
          </p:cNvPicPr>
          <p:nvPr/>
        </p:nvPicPr>
        <p:blipFill>
          <a:blip r:embed="rId3"/>
          <a:stretch>
            <a:fillRect/>
          </a:stretch>
        </p:blipFill>
        <p:spPr>
          <a:xfrm>
            <a:off x="6815827" y="5952796"/>
            <a:ext cx="1196617" cy="732623"/>
          </a:xfrm>
          <a:prstGeom prst="rect">
            <a:avLst/>
          </a:prstGeom>
        </p:spPr>
      </p:pic>
      <p:pic>
        <p:nvPicPr>
          <p:cNvPr id="7" name="Picture 6">
            <a:extLst>
              <a:ext uri="{FF2B5EF4-FFF2-40B4-BE49-F238E27FC236}">
                <a16:creationId xmlns:a16="http://schemas.microsoft.com/office/drawing/2014/main" id="{9D797E26-78C7-8BF0-CD63-F1595BE17668}"/>
              </a:ext>
            </a:extLst>
          </p:cNvPr>
          <p:cNvPicPr>
            <a:picLocks noChangeAspect="1"/>
          </p:cNvPicPr>
          <p:nvPr/>
        </p:nvPicPr>
        <p:blipFill>
          <a:blip r:embed="rId4"/>
          <a:stretch>
            <a:fillRect/>
          </a:stretch>
        </p:blipFill>
        <p:spPr>
          <a:xfrm>
            <a:off x="3583083" y="5991528"/>
            <a:ext cx="3104766" cy="693891"/>
          </a:xfrm>
          <a:prstGeom prst="rect">
            <a:avLst/>
          </a:prstGeom>
        </p:spPr>
      </p:pic>
      <p:cxnSp>
        <p:nvCxnSpPr>
          <p:cNvPr id="9" name="Straight Connector 8">
            <a:extLst>
              <a:ext uri="{FF2B5EF4-FFF2-40B4-BE49-F238E27FC236}">
                <a16:creationId xmlns:a16="http://schemas.microsoft.com/office/drawing/2014/main" id="{314ADF79-21A6-D688-CDC2-C1087689F057}"/>
              </a:ext>
            </a:extLst>
          </p:cNvPr>
          <p:cNvCxnSpPr>
            <a:cxnSpLocks/>
          </p:cNvCxnSpPr>
          <p:nvPr/>
        </p:nvCxnSpPr>
        <p:spPr>
          <a:xfrm>
            <a:off x="0" y="5770890"/>
            <a:ext cx="10295497" cy="0"/>
          </a:xfrm>
          <a:prstGeom prst="line">
            <a:avLst/>
          </a:prstGeom>
          <a:ln w="38100">
            <a:solidFill>
              <a:srgbClr val="AE474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9D50EA0-CB23-4BF2-3B54-53326FC9E234}"/>
              </a:ext>
            </a:extLst>
          </p:cNvPr>
          <p:cNvPicPr>
            <a:picLocks noChangeAspect="1"/>
          </p:cNvPicPr>
          <p:nvPr/>
        </p:nvPicPr>
        <p:blipFill>
          <a:blip r:embed="rId5"/>
          <a:stretch>
            <a:fillRect/>
          </a:stretch>
        </p:blipFill>
        <p:spPr>
          <a:xfrm>
            <a:off x="8245997" y="5947853"/>
            <a:ext cx="1820458" cy="732623"/>
          </a:xfrm>
          <a:prstGeom prst="rect">
            <a:avLst/>
          </a:prstGeom>
        </p:spPr>
      </p:pic>
      <p:sp>
        <p:nvSpPr>
          <p:cNvPr id="12" name="Title 11">
            <a:extLst>
              <a:ext uri="{FF2B5EF4-FFF2-40B4-BE49-F238E27FC236}">
                <a16:creationId xmlns:a16="http://schemas.microsoft.com/office/drawing/2014/main" id="{AF95BA04-09FD-EEC5-9031-53E906B5371F}"/>
              </a:ext>
            </a:extLst>
          </p:cNvPr>
          <p:cNvSpPr>
            <a:spLocks noGrp="1"/>
          </p:cNvSpPr>
          <p:nvPr>
            <p:ph type="title"/>
          </p:nvPr>
        </p:nvSpPr>
        <p:spPr>
          <a:xfrm>
            <a:off x="0" y="-58415"/>
            <a:ext cx="10515600" cy="1325563"/>
          </a:xfrm>
        </p:spPr>
        <p:txBody>
          <a:bodyPr>
            <a:normAutofit/>
          </a:bodyPr>
          <a:lstStyle/>
          <a:p>
            <a:r>
              <a:rPr lang="en-GB" sz="5400" b="1" dirty="0">
                <a:solidFill>
                  <a:schemeClr val="accent1">
                    <a:lumMod val="50000"/>
                  </a:schemeClr>
                </a:solidFill>
              </a:rPr>
              <a:t>Summary &amp; Conclusions</a:t>
            </a:r>
          </a:p>
        </p:txBody>
      </p:sp>
      <p:sp>
        <p:nvSpPr>
          <p:cNvPr id="13" name="Content Placeholder 12">
            <a:extLst>
              <a:ext uri="{FF2B5EF4-FFF2-40B4-BE49-F238E27FC236}">
                <a16:creationId xmlns:a16="http://schemas.microsoft.com/office/drawing/2014/main" id="{2998E46C-9D37-F209-E2CC-7AA1268AEB01}"/>
              </a:ext>
            </a:extLst>
          </p:cNvPr>
          <p:cNvSpPr>
            <a:spLocks noGrp="1"/>
          </p:cNvSpPr>
          <p:nvPr>
            <p:ph idx="1"/>
          </p:nvPr>
        </p:nvSpPr>
        <p:spPr>
          <a:xfrm>
            <a:off x="0" y="935420"/>
            <a:ext cx="8271598" cy="4412707"/>
          </a:xfrm>
        </p:spPr>
        <p:txBody>
          <a:bodyPr>
            <a:noAutofit/>
          </a:bodyPr>
          <a:lstStyle/>
          <a:p>
            <a:r>
              <a:rPr lang="en-GB" sz="2300" dirty="0">
                <a:solidFill>
                  <a:schemeClr val="accent1">
                    <a:lumMod val="50000"/>
                  </a:schemeClr>
                </a:solidFill>
              </a:rPr>
              <a:t>HONO amount fraction at Halley is low, mean 2.1 </a:t>
            </a:r>
            <a:r>
              <a:rPr lang="en-GB" sz="2300" dirty="0" err="1">
                <a:solidFill>
                  <a:schemeClr val="accent1">
                    <a:lumMod val="50000"/>
                  </a:schemeClr>
                </a:solidFill>
              </a:rPr>
              <a:t>pmol</a:t>
            </a:r>
            <a:r>
              <a:rPr lang="en-GB" sz="2300" dirty="0">
                <a:solidFill>
                  <a:schemeClr val="accent1">
                    <a:lumMod val="50000"/>
                  </a:schemeClr>
                </a:solidFill>
              </a:rPr>
              <a:t> mol</a:t>
            </a:r>
            <a:r>
              <a:rPr lang="en-GB" sz="2300" baseline="30000" dirty="0">
                <a:solidFill>
                  <a:schemeClr val="accent1">
                    <a:lumMod val="50000"/>
                  </a:schemeClr>
                </a:solidFill>
              </a:rPr>
              <a:t>-﻿1</a:t>
            </a:r>
            <a:r>
              <a:rPr lang="en-GB" sz="2300" dirty="0">
                <a:solidFill>
                  <a:schemeClr val="accent1">
                    <a:lumMod val="50000"/>
                  </a:schemeClr>
                </a:solidFill>
              </a:rPr>
              <a:t>, and shows a diurnal cycle peaking at solar noon. </a:t>
            </a:r>
          </a:p>
          <a:p>
            <a:r>
              <a:rPr lang="en-GB" sz="2300" dirty="0">
                <a:solidFill>
                  <a:schemeClr val="accent1">
                    <a:lumMod val="50000"/>
                  </a:schemeClr>
                </a:solidFill>
              </a:rPr>
              <a:t>There is a flux of HONO from the snow of  0.5 to 3.4 × 10</a:t>
            </a:r>
            <a:r>
              <a:rPr lang="en-GB" sz="2300" baseline="30000" dirty="0">
                <a:solidFill>
                  <a:schemeClr val="accent1">
                    <a:lumMod val="50000"/>
                  </a:schemeClr>
                </a:solidFill>
              </a:rPr>
              <a:t>12</a:t>
            </a:r>
            <a:r>
              <a:rPr lang="en-GB" sz="2300" dirty="0">
                <a:solidFill>
                  <a:schemeClr val="accent1">
                    <a:lumMod val="50000"/>
                  </a:schemeClr>
                </a:solidFill>
              </a:rPr>
              <a:t> m</a:t>
            </a:r>
            <a:r>
              <a:rPr lang="en-GB" sz="2300" baseline="30000" dirty="0">
                <a:solidFill>
                  <a:schemeClr val="accent1">
                    <a:lumMod val="50000"/>
                  </a:schemeClr>
                </a:solidFill>
              </a:rPr>
              <a:t>-2</a:t>
            </a:r>
            <a:r>
              <a:rPr lang="en-GB" sz="2300" dirty="0">
                <a:solidFill>
                  <a:schemeClr val="accent1">
                    <a:lumMod val="50000"/>
                  </a:schemeClr>
                </a:solidFill>
              </a:rPr>
              <a:t> s</a:t>
            </a:r>
            <a:r>
              <a:rPr lang="en-GB" sz="2300" baseline="30000" dirty="0">
                <a:solidFill>
                  <a:schemeClr val="accent1">
                    <a:lumMod val="50000"/>
                  </a:schemeClr>
                </a:solidFill>
              </a:rPr>
              <a:t>-1</a:t>
            </a:r>
            <a:r>
              <a:rPr lang="en-GB" sz="2300" dirty="0">
                <a:solidFill>
                  <a:schemeClr val="accent1">
                    <a:lumMod val="50000"/>
                  </a:schemeClr>
                </a:solidFill>
              </a:rPr>
              <a:t>. </a:t>
            </a:r>
          </a:p>
          <a:p>
            <a:r>
              <a:rPr lang="en-GB" sz="2300" dirty="0">
                <a:solidFill>
                  <a:schemeClr val="accent1">
                    <a:lumMod val="50000"/>
                  </a:schemeClr>
                </a:solidFill>
              </a:rPr>
              <a:t>The measured flux is close to the estimated HONO production from nitrate photolysis suggesting this reaction is a driver of HONO release.</a:t>
            </a:r>
          </a:p>
          <a:p>
            <a:r>
              <a:rPr lang="en-GB" sz="2300" dirty="0">
                <a:solidFill>
                  <a:schemeClr val="accent1">
                    <a:lumMod val="50000"/>
                  </a:schemeClr>
                </a:solidFill>
              </a:rPr>
              <a:t>In a simple box model of HONO sources and sinks, the flux density required to reach the measured atmospheric amount fraction is comparable to that measured, and contributes &gt;10 times that of gas phase HONO production to the HONO budget. </a:t>
            </a:r>
          </a:p>
          <a:p>
            <a:r>
              <a:rPr lang="en-GB" sz="2300" dirty="0">
                <a:solidFill>
                  <a:schemeClr val="accent1">
                    <a:lumMod val="50000"/>
                  </a:schemeClr>
                </a:solidFill>
              </a:rPr>
              <a:t>HONO is an important OH source at Halley:  these measurements suggest that HONO could contribute up to 12 </a:t>
            </a:r>
            <a:r>
              <a:rPr lang="en-GB" sz="2300" dirty="0" err="1">
                <a:solidFill>
                  <a:schemeClr val="accent1">
                    <a:lumMod val="50000"/>
                  </a:schemeClr>
                </a:solidFill>
              </a:rPr>
              <a:t>pmol</a:t>
            </a:r>
            <a:r>
              <a:rPr lang="en-GB" sz="2300" dirty="0">
                <a:solidFill>
                  <a:schemeClr val="accent1">
                    <a:lumMod val="50000"/>
                  </a:schemeClr>
                </a:solidFill>
              </a:rPr>
              <a:t> mol</a:t>
            </a:r>
            <a:r>
              <a:rPr lang="en-GB" sz="2300" baseline="30000" dirty="0">
                <a:solidFill>
                  <a:schemeClr val="accent1">
                    <a:lumMod val="50000"/>
                  </a:schemeClr>
                </a:solidFill>
              </a:rPr>
              <a:t>−1</a:t>
            </a:r>
            <a:r>
              <a:rPr lang="en-GB" sz="2300" dirty="0">
                <a:solidFill>
                  <a:schemeClr val="accent1">
                    <a:lumMod val="50000"/>
                  </a:schemeClr>
                </a:solidFill>
              </a:rPr>
              <a:t> h</a:t>
            </a:r>
            <a:r>
              <a:rPr lang="en-GB" sz="2300" baseline="30000" dirty="0">
                <a:solidFill>
                  <a:schemeClr val="accent1">
                    <a:lumMod val="50000"/>
                  </a:schemeClr>
                </a:solidFill>
              </a:rPr>
              <a:t>−1</a:t>
            </a:r>
            <a:r>
              <a:rPr lang="en-GB" sz="2300" dirty="0">
                <a:solidFill>
                  <a:schemeClr val="accent1">
                    <a:lumMod val="50000"/>
                  </a:schemeClr>
                </a:solidFill>
              </a:rPr>
              <a:t> of OH.</a:t>
            </a:r>
          </a:p>
        </p:txBody>
      </p:sp>
      <p:sp>
        <p:nvSpPr>
          <p:cNvPr id="4" name="TextBox 3">
            <a:extLst>
              <a:ext uri="{FF2B5EF4-FFF2-40B4-BE49-F238E27FC236}">
                <a16:creationId xmlns:a16="http://schemas.microsoft.com/office/drawing/2014/main" id="{6AC484D0-6EDB-4A72-8F9C-6CDC9E66EADD}"/>
              </a:ext>
            </a:extLst>
          </p:cNvPr>
          <p:cNvSpPr txBox="1"/>
          <p:nvPr/>
        </p:nvSpPr>
        <p:spPr>
          <a:xfrm>
            <a:off x="8349433" y="2133200"/>
            <a:ext cx="3685192" cy="2954655"/>
          </a:xfrm>
          <a:custGeom>
            <a:avLst/>
            <a:gdLst>
              <a:gd name="connsiteX0" fmla="*/ 0 w 3685192"/>
              <a:gd name="connsiteY0" fmla="*/ 0 h 2954655"/>
              <a:gd name="connsiteX1" fmla="*/ 0 w 3685192"/>
              <a:gd name="connsiteY1" fmla="*/ 0 h 2954655"/>
              <a:gd name="connsiteX2" fmla="*/ 503643 w 3685192"/>
              <a:gd name="connsiteY2" fmla="*/ 0 h 2954655"/>
              <a:gd name="connsiteX3" fmla="*/ 1154693 w 3685192"/>
              <a:gd name="connsiteY3" fmla="*/ 0 h 2954655"/>
              <a:gd name="connsiteX4" fmla="*/ 1732040 w 3685192"/>
              <a:gd name="connsiteY4" fmla="*/ 0 h 2954655"/>
              <a:gd name="connsiteX5" fmla="*/ 2235683 w 3685192"/>
              <a:gd name="connsiteY5" fmla="*/ 0 h 2954655"/>
              <a:gd name="connsiteX6" fmla="*/ 2739326 w 3685192"/>
              <a:gd name="connsiteY6" fmla="*/ 0 h 2954655"/>
              <a:gd name="connsiteX7" fmla="*/ 3685192 w 3685192"/>
              <a:gd name="connsiteY7" fmla="*/ 0 h 2954655"/>
              <a:gd name="connsiteX8" fmla="*/ 3685192 w 3685192"/>
              <a:gd name="connsiteY8" fmla="*/ 0 h 2954655"/>
              <a:gd name="connsiteX9" fmla="*/ 3685192 w 3685192"/>
              <a:gd name="connsiteY9" fmla="*/ 531838 h 2954655"/>
              <a:gd name="connsiteX10" fmla="*/ 3685192 w 3685192"/>
              <a:gd name="connsiteY10" fmla="*/ 1152315 h 2954655"/>
              <a:gd name="connsiteX11" fmla="*/ 3685192 w 3685192"/>
              <a:gd name="connsiteY11" fmla="*/ 1743246 h 2954655"/>
              <a:gd name="connsiteX12" fmla="*/ 3685192 w 3685192"/>
              <a:gd name="connsiteY12" fmla="*/ 2275084 h 2954655"/>
              <a:gd name="connsiteX13" fmla="*/ 3685192 w 3685192"/>
              <a:gd name="connsiteY13" fmla="*/ 2954655 h 2954655"/>
              <a:gd name="connsiteX14" fmla="*/ 3685192 w 3685192"/>
              <a:gd name="connsiteY14" fmla="*/ 2954655 h 2954655"/>
              <a:gd name="connsiteX15" fmla="*/ 3107845 w 3685192"/>
              <a:gd name="connsiteY15" fmla="*/ 2954655 h 2954655"/>
              <a:gd name="connsiteX16" fmla="*/ 2530499 w 3685192"/>
              <a:gd name="connsiteY16" fmla="*/ 2954655 h 2954655"/>
              <a:gd name="connsiteX17" fmla="*/ 1879448 w 3685192"/>
              <a:gd name="connsiteY17" fmla="*/ 2954655 h 2954655"/>
              <a:gd name="connsiteX18" fmla="*/ 1228397 w 3685192"/>
              <a:gd name="connsiteY18" fmla="*/ 2954655 h 2954655"/>
              <a:gd name="connsiteX19" fmla="*/ 724754 w 3685192"/>
              <a:gd name="connsiteY19" fmla="*/ 2954655 h 2954655"/>
              <a:gd name="connsiteX20" fmla="*/ 0 w 3685192"/>
              <a:gd name="connsiteY20" fmla="*/ 2954655 h 2954655"/>
              <a:gd name="connsiteX21" fmla="*/ 0 w 3685192"/>
              <a:gd name="connsiteY21" fmla="*/ 2954655 h 2954655"/>
              <a:gd name="connsiteX22" fmla="*/ 0 w 3685192"/>
              <a:gd name="connsiteY22" fmla="*/ 2393271 h 2954655"/>
              <a:gd name="connsiteX23" fmla="*/ 0 w 3685192"/>
              <a:gd name="connsiteY23" fmla="*/ 1890979 h 2954655"/>
              <a:gd name="connsiteX24" fmla="*/ 0 w 3685192"/>
              <a:gd name="connsiteY24" fmla="*/ 1270502 h 2954655"/>
              <a:gd name="connsiteX25" fmla="*/ 0 w 3685192"/>
              <a:gd name="connsiteY25" fmla="*/ 650024 h 2954655"/>
              <a:gd name="connsiteX26" fmla="*/ 0 w 3685192"/>
              <a:gd name="connsiteY26" fmla="*/ 0 h 295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85192" h="2954655" extrusionOk="0">
                <a:moveTo>
                  <a:pt x="0" y="0"/>
                </a:moveTo>
                <a:lnTo>
                  <a:pt x="0" y="0"/>
                </a:lnTo>
                <a:cubicBezTo>
                  <a:pt x="113583" y="-19901"/>
                  <a:pt x="322677" y="16839"/>
                  <a:pt x="503643" y="0"/>
                </a:cubicBezTo>
                <a:cubicBezTo>
                  <a:pt x="684609" y="-16839"/>
                  <a:pt x="922843" y="1676"/>
                  <a:pt x="1154693" y="0"/>
                </a:cubicBezTo>
                <a:cubicBezTo>
                  <a:pt x="1386543" y="-1676"/>
                  <a:pt x="1483846" y="8702"/>
                  <a:pt x="1732040" y="0"/>
                </a:cubicBezTo>
                <a:cubicBezTo>
                  <a:pt x="1980234" y="-8702"/>
                  <a:pt x="2054742" y="4663"/>
                  <a:pt x="2235683" y="0"/>
                </a:cubicBezTo>
                <a:cubicBezTo>
                  <a:pt x="2416624" y="-4663"/>
                  <a:pt x="2564892" y="438"/>
                  <a:pt x="2739326" y="0"/>
                </a:cubicBezTo>
                <a:cubicBezTo>
                  <a:pt x="2913760" y="-438"/>
                  <a:pt x="3288358" y="-27360"/>
                  <a:pt x="3685192" y="0"/>
                </a:cubicBezTo>
                <a:lnTo>
                  <a:pt x="3685192" y="0"/>
                </a:lnTo>
                <a:cubicBezTo>
                  <a:pt x="3672860" y="245770"/>
                  <a:pt x="3663934" y="408907"/>
                  <a:pt x="3685192" y="531838"/>
                </a:cubicBezTo>
                <a:cubicBezTo>
                  <a:pt x="3706450" y="654769"/>
                  <a:pt x="3692194" y="971608"/>
                  <a:pt x="3685192" y="1152315"/>
                </a:cubicBezTo>
                <a:cubicBezTo>
                  <a:pt x="3678190" y="1333022"/>
                  <a:pt x="3665834" y="1582316"/>
                  <a:pt x="3685192" y="1743246"/>
                </a:cubicBezTo>
                <a:cubicBezTo>
                  <a:pt x="3704550" y="1904176"/>
                  <a:pt x="3667880" y="2084801"/>
                  <a:pt x="3685192" y="2275084"/>
                </a:cubicBezTo>
                <a:cubicBezTo>
                  <a:pt x="3702504" y="2465367"/>
                  <a:pt x="3658004" y="2806679"/>
                  <a:pt x="3685192" y="2954655"/>
                </a:cubicBezTo>
                <a:lnTo>
                  <a:pt x="3685192" y="2954655"/>
                </a:lnTo>
                <a:cubicBezTo>
                  <a:pt x="3477733" y="2961930"/>
                  <a:pt x="3263063" y="2961922"/>
                  <a:pt x="3107845" y="2954655"/>
                </a:cubicBezTo>
                <a:cubicBezTo>
                  <a:pt x="2952627" y="2947388"/>
                  <a:pt x="2806743" y="2945427"/>
                  <a:pt x="2530499" y="2954655"/>
                </a:cubicBezTo>
                <a:cubicBezTo>
                  <a:pt x="2254255" y="2963883"/>
                  <a:pt x="2103403" y="2965364"/>
                  <a:pt x="1879448" y="2954655"/>
                </a:cubicBezTo>
                <a:cubicBezTo>
                  <a:pt x="1655493" y="2943946"/>
                  <a:pt x="1368238" y="2939208"/>
                  <a:pt x="1228397" y="2954655"/>
                </a:cubicBezTo>
                <a:cubicBezTo>
                  <a:pt x="1088556" y="2970102"/>
                  <a:pt x="966404" y="2965772"/>
                  <a:pt x="724754" y="2954655"/>
                </a:cubicBezTo>
                <a:cubicBezTo>
                  <a:pt x="483104" y="2943538"/>
                  <a:pt x="182024" y="2922346"/>
                  <a:pt x="0" y="2954655"/>
                </a:cubicBezTo>
                <a:lnTo>
                  <a:pt x="0" y="2954655"/>
                </a:lnTo>
                <a:cubicBezTo>
                  <a:pt x="6424" y="2814772"/>
                  <a:pt x="3715" y="2586495"/>
                  <a:pt x="0" y="2393271"/>
                </a:cubicBezTo>
                <a:cubicBezTo>
                  <a:pt x="-3715" y="2200047"/>
                  <a:pt x="-7354" y="2136126"/>
                  <a:pt x="0" y="1890979"/>
                </a:cubicBezTo>
                <a:cubicBezTo>
                  <a:pt x="7354" y="1645832"/>
                  <a:pt x="-17967" y="1511440"/>
                  <a:pt x="0" y="1270502"/>
                </a:cubicBezTo>
                <a:cubicBezTo>
                  <a:pt x="17967" y="1029564"/>
                  <a:pt x="-8789" y="928406"/>
                  <a:pt x="0" y="650024"/>
                </a:cubicBezTo>
                <a:cubicBezTo>
                  <a:pt x="8789" y="371642"/>
                  <a:pt x="19367" y="260690"/>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924453143">
                  <a:prstGeom prst="roundRect">
                    <a:avLst>
                      <a:gd name="adj" fmla="val 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r>
              <a:rPr lang="en-GB" sz="1100" b="1" dirty="0">
                <a:solidFill>
                  <a:schemeClr val="accent1">
                    <a:lumMod val="50000"/>
                  </a:schemeClr>
                </a:solidFill>
                <a:effectLst/>
              </a:rPr>
              <a:t>Key references</a:t>
            </a:r>
          </a:p>
          <a:p>
            <a:r>
              <a:rPr lang="en-GB" sz="1100" dirty="0">
                <a:solidFill>
                  <a:schemeClr val="accent1">
                    <a:lumMod val="50000"/>
                  </a:schemeClr>
                </a:solidFill>
              </a:rPr>
              <a:t>Jones, A. </a:t>
            </a:r>
            <a:r>
              <a:rPr lang="en-GB" sz="1100" i="1" dirty="0">
                <a:solidFill>
                  <a:schemeClr val="accent1">
                    <a:lumMod val="50000"/>
                  </a:schemeClr>
                </a:solidFill>
              </a:rPr>
              <a:t>et al.</a:t>
            </a:r>
            <a:r>
              <a:rPr lang="en-GB" sz="1100" dirty="0">
                <a:solidFill>
                  <a:schemeClr val="accent1">
                    <a:lumMod val="50000"/>
                  </a:schemeClr>
                </a:solidFill>
              </a:rPr>
              <a:t> (2000) ‘Speciation and Rate of Photochemical NO and NO</a:t>
            </a:r>
            <a:r>
              <a:rPr lang="en-GB" sz="1100" baseline="-25000" dirty="0">
                <a:solidFill>
                  <a:schemeClr val="accent1">
                    <a:lumMod val="50000"/>
                  </a:schemeClr>
                </a:solidFill>
              </a:rPr>
              <a:t>2</a:t>
            </a:r>
            <a:r>
              <a:rPr lang="en-GB" sz="1100" dirty="0">
                <a:solidFill>
                  <a:schemeClr val="accent1">
                    <a:lumMod val="50000"/>
                  </a:schemeClr>
                </a:solidFill>
              </a:rPr>
              <a:t> Production in Antarctic Snow’, </a:t>
            </a:r>
            <a:r>
              <a:rPr lang="en-GB" sz="1100" i="1" dirty="0">
                <a:solidFill>
                  <a:schemeClr val="accent1">
                    <a:lumMod val="50000"/>
                  </a:schemeClr>
                </a:solidFill>
              </a:rPr>
              <a:t>Geophysical Research Letters</a:t>
            </a:r>
            <a:r>
              <a:rPr lang="en-GB" sz="1100" dirty="0">
                <a:solidFill>
                  <a:schemeClr val="accent1">
                    <a:lumMod val="50000"/>
                  </a:schemeClr>
                </a:solidFill>
              </a:rPr>
              <a:t>, 27(3), pp. 345–348.</a:t>
            </a:r>
          </a:p>
          <a:p>
            <a:endParaRPr lang="en-GB" sz="700" dirty="0">
              <a:solidFill>
                <a:schemeClr val="accent1">
                  <a:lumMod val="50000"/>
                </a:schemeClr>
              </a:solidFill>
            </a:endParaRPr>
          </a:p>
          <a:p>
            <a:r>
              <a:rPr lang="en-GB" sz="1100" dirty="0" err="1">
                <a:solidFill>
                  <a:schemeClr val="accent1">
                    <a:lumMod val="50000"/>
                  </a:schemeClr>
                </a:solidFill>
              </a:rPr>
              <a:t>Kleffmann</a:t>
            </a:r>
            <a:r>
              <a:rPr lang="en-GB" sz="1100" dirty="0">
                <a:solidFill>
                  <a:schemeClr val="accent1">
                    <a:lumMod val="50000"/>
                  </a:schemeClr>
                </a:solidFill>
              </a:rPr>
              <a:t>, J. </a:t>
            </a:r>
            <a:r>
              <a:rPr lang="en-GB" sz="1100" i="1" dirty="0">
                <a:solidFill>
                  <a:schemeClr val="accent1">
                    <a:lumMod val="50000"/>
                  </a:schemeClr>
                </a:solidFill>
              </a:rPr>
              <a:t>et al.</a:t>
            </a:r>
            <a:r>
              <a:rPr lang="en-GB" sz="1100" dirty="0">
                <a:solidFill>
                  <a:schemeClr val="accent1">
                    <a:lumMod val="50000"/>
                  </a:schemeClr>
                </a:solidFill>
              </a:rPr>
              <a:t> (2002) ‘A New Instrument (LOPAP) for the Detection of Nitrous Acid (HONO)’, </a:t>
            </a:r>
            <a:r>
              <a:rPr lang="en-GB" sz="1100" i="1" dirty="0">
                <a:solidFill>
                  <a:schemeClr val="accent1">
                    <a:lumMod val="50000"/>
                  </a:schemeClr>
                </a:solidFill>
              </a:rPr>
              <a:t>Environmental Science and Pollution Research</a:t>
            </a:r>
            <a:r>
              <a:rPr lang="en-GB" sz="1100" dirty="0">
                <a:solidFill>
                  <a:schemeClr val="accent1">
                    <a:lumMod val="50000"/>
                  </a:schemeClr>
                </a:solidFill>
              </a:rPr>
              <a:t>, 9(special issue 4), pp. 48–54.</a:t>
            </a:r>
          </a:p>
          <a:p>
            <a:endParaRPr lang="en-GB" sz="700" dirty="0">
              <a:solidFill>
                <a:schemeClr val="accent1">
                  <a:lumMod val="50000"/>
                </a:schemeClr>
              </a:solidFill>
            </a:endParaRPr>
          </a:p>
          <a:p>
            <a:r>
              <a:rPr lang="en-GB" sz="1100" dirty="0">
                <a:solidFill>
                  <a:schemeClr val="accent1">
                    <a:lumMod val="50000"/>
                  </a:schemeClr>
                </a:solidFill>
              </a:rPr>
              <a:t>Legrand, M. </a:t>
            </a:r>
            <a:r>
              <a:rPr lang="en-GB" sz="1100" i="1" dirty="0">
                <a:solidFill>
                  <a:schemeClr val="accent1">
                    <a:lumMod val="50000"/>
                  </a:schemeClr>
                </a:solidFill>
              </a:rPr>
              <a:t>et al.</a:t>
            </a:r>
            <a:r>
              <a:rPr lang="en-GB" sz="1100" dirty="0">
                <a:solidFill>
                  <a:schemeClr val="accent1">
                    <a:lumMod val="50000"/>
                  </a:schemeClr>
                </a:solidFill>
              </a:rPr>
              <a:t> (2014) ‘Large mixing ratios of atmospheric nitrous acid (HONO) at Concordia (East Antarctic Plateau) in summer: A strong source from surface snow?’, </a:t>
            </a:r>
            <a:r>
              <a:rPr lang="en-GB" sz="1100" i="1" dirty="0">
                <a:solidFill>
                  <a:schemeClr val="accent1">
                    <a:lumMod val="50000"/>
                  </a:schemeClr>
                </a:solidFill>
              </a:rPr>
              <a:t>Atmospheric Chemistry and Physics</a:t>
            </a:r>
            <a:r>
              <a:rPr lang="en-GB" sz="1100" dirty="0">
                <a:solidFill>
                  <a:schemeClr val="accent1">
                    <a:lumMod val="50000"/>
                  </a:schemeClr>
                </a:solidFill>
              </a:rPr>
              <a:t>, 14(18), pp. 9963–9976.</a:t>
            </a:r>
          </a:p>
          <a:p>
            <a:endParaRPr lang="en-GB" sz="700" dirty="0">
              <a:solidFill>
                <a:schemeClr val="accent1">
                  <a:lumMod val="50000"/>
                </a:schemeClr>
              </a:solidFill>
            </a:endParaRPr>
          </a:p>
          <a:p>
            <a:r>
              <a:rPr lang="en-GB" sz="1100" dirty="0" err="1">
                <a:solidFill>
                  <a:schemeClr val="accent1">
                    <a:lumMod val="50000"/>
                  </a:schemeClr>
                </a:solidFill>
              </a:rPr>
              <a:t>Villena</a:t>
            </a:r>
            <a:r>
              <a:rPr lang="en-GB" sz="1100" dirty="0">
                <a:solidFill>
                  <a:schemeClr val="accent1">
                    <a:lumMod val="50000"/>
                  </a:schemeClr>
                </a:solidFill>
              </a:rPr>
              <a:t>, G. </a:t>
            </a:r>
            <a:r>
              <a:rPr lang="en-GB" sz="1100" i="1" dirty="0">
                <a:solidFill>
                  <a:schemeClr val="accent1">
                    <a:lumMod val="50000"/>
                  </a:schemeClr>
                </a:solidFill>
              </a:rPr>
              <a:t>et al.</a:t>
            </a:r>
            <a:r>
              <a:rPr lang="en-GB" sz="1100" dirty="0">
                <a:solidFill>
                  <a:schemeClr val="accent1">
                    <a:lumMod val="50000"/>
                  </a:schemeClr>
                </a:solidFill>
              </a:rPr>
              <a:t> (2011) ‘Nitrous acid (HONO) during polar spring in Barrow, Alaska: A net source of OH radicals?’, </a:t>
            </a:r>
            <a:r>
              <a:rPr lang="en-GB" sz="1100" i="1" dirty="0">
                <a:solidFill>
                  <a:schemeClr val="accent1">
                    <a:lumMod val="50000"/>
                  </a:schemeClr>
                </a:solidFill>
              </a:rPr>
              <a:t>Journal of Geophysical Research Atmospheres</a:t>
            </a:r>
            <a:r>
              <a:rPr lang="en-GB" sz="1100" dirty="0">
                <a:solidFill>
                  <a:schemeClr val="accent1">
                    <a:lumMod val="50000"/>
                  </a:schemeClr>
                </a:solidFill>
              </a:rPr>
              <a:t>, 116(24), pp. 1–12.</a:t>
            </a:r>
            <a:endParaRPr lang="en-GB" sz="1100" b="1" dirty="0">
              <a:solidFill>
                <a:schemeClr val="accent1">
                  <a:lumMod val="50000"/>
                </a:schemeClr>
              </a:solidFill>
              <a:effectLst/>
            </a:endParaRPr>
          </a:p>
        </p:txBody>
      </p:sp>
      <p:sp>
        <p:nvSpPr>
          <p:cNvPr id="14" name="TextBox 13">
            <a:extLst>
              <a:ext uri="{FF2B5EF4-FFF2-40B4-BE49-F238E27FC236}">
                <a16:creationId xmlns:a16="http://schemas.microsoft.com/office/drawing/2014/main" id="{D8E6AD1E-EA0B-E066-E106-C6C01CF81424}"/>
              </a:ext>
            </a:extLst>
          </p:cNvPr>
          <p:cNvSpPr txBox="1"/>
          <p:nvPr/>
        </p:nvSpPr>
        <p:spPr>
          <a:xfrm>
            <a:off x="8489133" y="-9275"/>
            <a:ext cx="3184799" cy="461665"/>
          </a:xfrm>
          <a:prstGeom prst="rect">
            <a:avLst/>
          </a:prstGeom>
          <a:noFill/>
        </p:spPr>
        <p:txBody>
          <a:bodyPr wrap="square" rtlCol="0">
            <a:spAutoFit/>
          </a:bodyPr>
          <a:lstStyle/>
          <a:p>
            <a:r>
              <a:rPr lang="en-GB" sz="2400" b="1" dirty="0">
                <a:solidFill>
                  <a:srgbClr val="C00000"/>
                </a:solidFill>
              </a:rPr>
              <a:t>Read our paper here!</a:t>
            </a:r>
          </a:p>
        </p:txBody>
      </p:sp>
      <p:sp>
        <p:nvSpPr>
          <p:cNvPr id="16" name="TextBox 15">
            <a:extLst>
              <a:ext uri="{FF2B5EF4-FFF2-40B4-BE49-F238E27FC236}">
                <a16:creationId xmlns:a16="http://schemas.microsoft.com/office/drawing/2014/main" id="{8B65100F-44DF-A626-E63A-3321056987B8}"/>
              </a:ext>
            </a:extLst>
          </p:cNvPr>
          <p:cNvSpPr txBox="1"/>
          <p:nvPr/>
        </p:nvSpPr>
        <p:spPr>
          <a:xfrm>
            <a:off x="10373332" y="710408"/>
            <a:ext cx="1661293" cy="923330"/>
          </a:xfrm>
          <a:custGeom>
            <a:avLst/>
            <a:gdLst>
              <a:gd name="connsiteX0" fmla="*/ 0 w 1661293"/>
              <a:gd name="connsiteY0" fmla="*/ 0 h 923330"/>
              <a:gd name="connsiteX1" fmla="*/ 586990 w 1661293"/>
              <a:gd name="connsiteY1" fmla="*/ 0 h 923330"/>
              <a:gd name="connsiteX2" fmla="*/ 1140755 w 1661293"/>
              <a:gd name="connsiteY2" fmla="*/ 0 h 923330"/>
              <a:gd name="connsiteX3" fmla="*/ 1661293 w 1661293"/>
              <a:gd name="connsiteY3" fmla="*/ 0 h 923330"/>
              <a:gd name="connsiteX4" fmla="*/ 1661293 w 1661293"/>
              <a:gd name="connsiteY4" fmla="*/ 433965 h 923330"/>
              <a:gd name="connsiteX5" fmla="*/ 1661293 w 1661293"/>
              <a:gd name="connsiteY5" fmla="*/ 923330 h 923330"/>
              <a:gd name="connsiteX6" fmla="*/ 1090916 w 1661293"/>
              <a:gd name="connsiteY6" fmla="*/ 923330 h 923330"/>
              <a:gd name="connsiteX7" fmla="*/ 503926 w 1661293"/>
              <a:gd name="connsiteY7" fmla="*/ 923330 h 923330"/>
              <a:gd name="connsiteX8" fmla="*/ 0 w 1661293"/>
              <a:gd name="connsiteY8" fmla="*/ 923330 h 923330"/>
              <a:gd name="connsiteX9" fmla="*/ 0 w 1661293"/>
              <a:gd name="connsiteY9" fmla="*/ 480132 h 923330"/>
              <a:gd name="connsiteX10" fmla="*/ 0 w 166129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1293" h="923330" extrusionOk="0">
                <a:moveTo>
                  <a:pt x="0" y="0"/>
                </a:moveTo>
                <a:cubicBezTo>
                  <a:pt x="138515" y="7867"/>
                  <a:pt x="348021" y="-24830"/>
                  <a:pt x="586990" y="0"/>
                </a:cubicBezTo>
                <a:cubicBezTo>
                  <a:pt x="825959" y="24830"/>
                  <a:pt x="1012202" y="9323"/>
                  <a:pt x="1140755" y="0"/>
                </a:cubicBezTo>
                <a:cubicBezTo>
                  <a:pt x="1269308" y="-9323"/>
                  <a:pt x="1490089" y="20246"/>
                  <a:pt x="1661293" y="0"/>
                </a:cubicBezTo>
                <a:cubicBezTo>
                  <a:pt x="1666174" y="157388"/>
                  <a:pt x="1645226" y="321430"/>
                  <a:pt x="1661293" y="433965"/>
                </a:cubicBezTo>
                <a:cubicBezTo>
                  <a:pt x="1677360" y="546501"/>
                  <a:pt x="1677585" y="775342"/>
                  <a:pt x="1661293" y="923330"/>
                </a:cubicBezTo>
                <a:cubicBezTo>
                  <a:pt x="1521628" y="912582"/>
                  <a:pt x="1219730" y="946016"/>
                  <a:pt x="1090916" y="923330"/>
                </a:cubicBezTo>
                <a:cubicBezTo>
                  <a:pt x="962102" y="900644"/>
                  <a:pt x="646345" y="949373"/>
                  <a:pt x="503926" y="923330"/>
                </a:cubicBezTo>
                <a:cubicBezTo>
                  <a:pt x="361507" y="897288"/>
                  <a:pt x="163357" y="914288"/>
                  <a:pt x="0" y="923330"/>
                </a:cubicBezTo>
                <a:cubicBezTo>
                  <a:pt x="-13538" y="719713"/>
                  <a:pt x="13436" y="658122"/>
                  <a:pt x="0" y="480132"/>
                </a:cubicBezTo>
                <a:cubicBezTo>
                  <a:pt x="-13436" y="302142"/>
                  <a:pt x="-22313" y="106185"/>
                  <a:pt x="0" y="0"/>
                </a:cubicBezTo>
                <a:close/>
              </a:path>
            </a:pathLst>
          </a:custGeom>
          <a:noFill/>
          <a:ln w="19050">
            <a:solidFill>
              <a:srgbClr val="C00000"/>
            </a:solidFill>
            <a:extLst>
              <a:ext uri="{C807C97D-BFC1-408E-A445-0C87EB9F89A2}">
                <ask:lineSketchStyleProps xmlns:ask="http://schemas.microsoft.com/office/drawing/2018/sketchyshapes" sd="691127627">
                  <a:prstGeom prst="rect">
                    <a:avLst/>
                  </a:prstGeom>
                  <ask:type>
                    <ask:lineSketchFreehand/>
                  </ask:type>
                </ask:lineSketchStyleProps>
              </a:ext>
            </a:extLst>
          </a:ln>
        </p:spPr>
        <p:txBody>
          <a:bodyPr wrap="square">
            <a:spAutoFit/>
          </a:bodyPr>
          <a:lstStyle/>
          <a:p>
            <a:r>
              <a:rPr lang="en-GB" b="0" i="0" dirty="0">
                <a:solidFill>
                  <a:srgbClr val="C00000"/>
                </a:solidFill>
                <a:effectLst/>
                <a:hlinkClick r:id="rId6">
                  <a:extLst>
                    <a:ext uri="{A12FA001-AC4F-418D-AE19-62706E023703}">
                      <ahyp:hlinkClr xmlns:ahyp="http://schemas.microsoft.com/office/drawing/2018/hyperlinkcolor" val="tx"/>
                    </a:ext>
                  </a:extLst>
                </a:hlinkClick>
              </a:rPr>
              <a:t>https://doi.org/10.5194/acp-2022-845</a:t>
            </a:r>
            <a:r>
              <a:rPr lang="en-GB" b="0" i="0" dirty="0">
                <a:solidFill>
                  <a:srgbClr val="C00000"/>
                </a:solidFill>
                <a:effectLst/>
              </a:rPr>
              <a:t> </a:t>
            </a:r>
          </a:p>
        </p:txBody>
      </p:sp>
      <p:pic>
        <p:nvPicPr>
          <p:cNvPr id="17" name="Picture 16" descr="Qr code&#10;&#10;Description automatically generated">
            <a:extLst>
              <a:ext uri="{FF2B5EF4-FFF2-40B4-BE49-F238E27FC236}">
                <a16:creationId xmlns:a16="http://schemas.microsoft.com/office/drawing/2014/main" id="{6B54788A-5557-9FA6-D785-6ADDD5AFAA1C}"/>
              </a:ext>
            </a:extLst>
          </p:cNvPr>
          <p:cNvPicPr>
            <a:picLocks noChangeAspect="1"/>
          </p:cNvPicPr>
          <p:nvPr/>
        </p:nvPicPr>
        <p:blipFill rotWithShape="1">
          <a:blip r:embed="rId7">
            <a:extLst>
              <a:ext uri="{28A0092B-C50C-407E-A947-70E740481C1C}">
                <a14:useLocalDpi xmlns:a14="http://schemas.microsoft.com/office/drawing/2010/main" val="0"/>
              </a:ext>
            </a:extLst>
          </a:blip>
          <a:srcRect l="9558" t="9567" r="8351" b="6977"/>
          <a:stretch/>
        </p:blipFill>
        <p:spPr>
          <a:xfrm>
            <a:off x="8634205" y="434999"/>
            <a:ext cx="1661292" cy="1688926"/>
          </a:xfrm>
          <a:prstGeom prst="rect">
            <a:avLst/>
          </a:prstGeom>
        </p:spPr>
      </p:pic>
      <p:sp>
        <p:nvSpPr>
          <p:cNvPr id="18" name="Action Button: Go Home 17">
            <a:hlinkClick r:id="rId8" action="ppaction://hlinksldjump" highlightClick="1"/>
            <a:extLst>
              <a:ext uri="{FF2B5EF4-FFF2-40B4-BE49-F238E27FC236}">
                <a16:creationId xmlns:a16="http://schemas.microsoft.com/office/drawing/2014/main" id="{3407B9ED-4C4C-8976-639F-E0D3EFBEF08F}"/>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Go Back or Previous 18">
            <a:hlinkClick r:id="" action="ppaction://hlinkshowjump?jump=previousslide" highlightClick="1"/>
            <a:extLst>
              <a:ext uri="{FF2B5EF4-FFF2-40B4-BE49-F238E27FC236}">
                <a16:creationId xmlns:a16="http://schemas.microsoft.com/office/drawing/2014/main" id="{0CA67E13-08F2-A294-FEDF-1DF1823E93A0}"/>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BF64E098-950C-1C67-6BD1-66F52566FB67}"/>
              </a:ext>
            </a:extLst>
          </p:cNvPr>
          <p:cNvCxnSpPr>
            <a:cxnSpLocks/>
          </p:cNvCxnSpPr>
          <p:nvPr/>
        </p:nvCxnSpPr>
        <p:spPr>
          <a:xfrm flipV="1">
            <a:off x="10278488" y="5770890"/>
            <a:ext cx="0" cy="1087110"/>
          </a:xfrm>
          <a:prstGeom prst="line">
            <a:avLst/>
          </a:prstGeom>
          <a:ln w="38100">
            <a:solidFill>
              <a:srgbClr val="AE4745"/>
            </a:solidFill>
          </a:ln>
        </p:spPr>
        <p:style>
          <a:lnRef idx="1">
            <a:schemeClr val="accent1"/>
          </a:lnRef>
          <a:fillRef idx="0">
            <a:schemeClr val="accent1"/>
          </a:fillRef>
          <a:effectRef idx="0">
            <a:schemeClr val="accent1"/>
          </a:effectRef>
          <a:fontRef idx="minor">
            <a:schemeClr val="tx1"/>
          </a:fontRef>
        </p:style>
      </p:cxnSp>
      <p:pic>
        <p:nvPicPr>
          <p:cNvPr id="31" name="Picture 2">
            <a:extLst>
              <a:ext uri="{FF2B5EF4-FFF2-40B4-BE49-F238E27FC236}">
                <a16:creationId xmlns:a16="http://schemas.microsoft.com/office/drawing/2014/main" id="{25322FBF-44FE-9062-1445-0FF8933B6A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13" b="6013"/>
          <a:stretch/>
        </p:blipFill>
        <p:spPr bwMode="auto">
          <a:xfrm>
            <a:off x="10801630" y="5232412"/>
            <a:ext cx="1310830" cy="157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26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DD03-2C2D-D9A1-2B86-B7E8C17FC3F5}"/>
              </a:ext>
            </a:extLst>
          </p:cNvPr>
          <p:cNvSpPr>
            <a:spLocks noGrp="1"/>
          </p:cNvSpPr>
          <p:nvPr>
            <p:ph type="title"/>
          </p:nvPr>
        </p:nvSpPr>
        <p:spPr>
          <a:xfrm>
            <a:off x="1921594" y="573484"/>
            <a:ext cx="10515600" cy="1325563"/>
          </a:xfrm>
        </p:spPr>
        <p:txBody>
          <a:bodyPr/>
          <a:lstStyle/>
          <a:p>
            <a:r>
              <a:rPr lang="en-GB" b="1" dirty="0">
                <a:solidFill>
                  <a:schemeClr val="accent1">
                    <a:lumMod val="50000"/>
                  </a:schemeClr>
                </a:solidFill>
              </a:rPr>
              <a:t>What is already known about HONO?</a:t>
            </a:r>
          </a:p>
        </p:txBody>
      </p:sp>
      <p:pic>
        <p:nvPicPr>
          <p:cNvPr id="3" name="Picture 2">
            <a:extLst>
              <a:ext uri="{FF2B5EF4-FFF2-40B4-BE49-F238E27FC236}">
                <a16:creationId xmlns:a16="http://schemas.microsoft.com/office/drawing/2014/main" id="{29B802FD-A91F-894A-FCB5-F51646665552}"/>
              </a:ext>
            </a:extLst>
          </p:cNvPr>
          <p:cNvPicPr>
            <a:picLocks noChangeAspect="1"/>
          </p:cNvPicPr>
          <p:nvPr/>
        </p:nvPicPr>
        <p:blipFill rotWithShape="1">
          <a:blip r:embed="rId2"/>
          <a:srcRect r="17232"/>
          <a:stretch/>
        </p:blipFill>
        <p:spPr>
          <a:xfrm>
            <a:off x="2415756" y="1448301"/>
            <a:ext cx="7360488" cy="4501916"/>
          </a:xfrm>
          <a:prstGeom prst="rect">
            <a:avLst/>
          </a:prstGeom>
        </p:spPr>
      </p:pic>
      <p:sp>
        <p:nvSpPr>
          <p:cNvPr id="7" name="TextBox 6">
            <a:extLst>
              <a:ext uri="{FF2B5EF4-FFF2-40B4-BE49-F238E27FC236}">
                <a16:creationId xmlns:a16="http://schemas.microsoft.com/office/drawing/2014/main" id="{236604FA-4D7E-8233-68A5-B799912D240A}"/>
              </a:ext>
            </a:extLst>
          </p:cNvPr>
          <p:cNvSpPr txBox="1"/>
          <p:nvPr/>
        </p:nvSpPr>
        <p:spPr>
          <a:xfrm>
            <a:off x="0" y="-11291"/>
            <a:ext cx="3352800" cy="584775"/>
          </a:xfrm>
          <a:prstGeom prst="rect">
            <a:avLst/>
          </a:prstGeom>
          <a:noFill/>
        </p:spPr>
        <p:txBody>
          <a:bodyPr wrap="square" rtlCol="0">
            <a:spAutoFit/>
          </a:bodyPr>
          <a:lstStyle/>
          <a:p>
            <a:r>
              <a:rPr lang="en-GB" sz="3200" b="1" dirty="0">
                <a:solidFill>
                  <a:schemeClr val="accent1">
                    <a:lumMod val="50000"/>
                  </a:schemeClr>
                </a:solidFill>
              </a:rPr>
              <a:t>2 minute madness </a:t>
            </a:r>
          </a:p>
        </p:txBody>
      </p:sp>
      <p:cxnSp>
        <p:nvCxnSpPr>
          <p:cNvPr id="9" name="Straight Connector 8">
            <a:extLst>
              <a:ext uri="{FF2B5EF4-FFF2-40B4-BE49-F238E27FC236}">
                <a16:creationId xmlns:a16="http://schemas.microsoft.com/office/drawing/2014/main" id="{9C18EBED-13B1-4487-6C2B-B95E0CA4F962}"/>
              </a:ext>
            </a:extLst>
          </p:cNvPr>
          <p:cNvCxnSpPr>
            <a:cxnSpLocks/>
          </p:cNvCxnSpPr>
          <p:nvPr/>
        </p:nvCxnSpPr>
        <p:spPr>
          <a:xfrm>
            <a:off x="3352800" y="0"/>
            <a:ext cx="0" cy="59957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012382-2B3E-2DEA-6244-7A13848C6A34}"/>
              </a:ext>
            </a:extLst>
          </p:cNvPr>
          <p:cNvCxnSpPr>
            <a:cxnSpLocks/>
          </p:cNvCxnSpPr>
          <p:nvPr/>
        </p:nvCxnSpPr>
        <p:spPr>
          <a:xfrm>
            <a:off x="0" y="606227"/>
            <a:ext cx="33718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Action Button: Go Home 3">
            <a:hlinkClick r:id="rId3" action="ppaction://hlinksldjump" highlightClick="1"/>
            <a:extLst>
              <a:ext uri="{FF2B5EF4-FFF2-40B4-BE49-F238E27FC236}">
                <a16:creationId xmlns:a16="http://schemas.microsoft.com/office/drawing/2014/main" id="{AB966ABC-A808-E9BE-3436-25A114D7892F}"/>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Go Back or Previous 4">
            <a:hlinkClick r:id="" action="ppaction://hlinkshowjump?jump=previousslide" highlightClick="1"/>
            <a:extLst>
              <a:ext uri="{FF2B5EF4-FFF2-40B4-BE49-F238E27FC236}">
                <a16:creationId xmlns:a16="http://schemas.microsoft.com/office/drawing/2014/main" id="{5D18079F-E584-0248-48EC-8DD20BD52EE3}"/>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746D201E-7A0E-7B14-2AD0-953FA2FB3487}"/>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3565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4CD67B-C33C-3D4B-3406-9E3B47188212}"/>
              </a:ext>
            </a:extLst>
          </p:cNvPr>
          <p:cNvSpPr txBox="1"/>
          <p:nvPr/>
        </p:nvSpPr>
        <p:spPr>
          <a:xfrm>
            <a:off x="6868919" y="1180557"/>
            <a:ext cx="5317349" cy="3277820"/>
          </a:xfrm>
          <a:prstGeom prst="rect">
            <a:avLst/>
          </a:prstGeom>
          <a:noFill/>
        </p:spPr>
        <p:txBody>
          <a:bodyPr wrap="square">
            <a:spAutoFit/>
          </a:bodyPr>
          <a:lstStyle/>
          <a:p>
            <a:pPr marL="285750" indent="-285750">
              <a:buFont typeface="Arial" panose="020B0604020202020204" pitchFamily="34" charset="0"/>
              <a:buChar char="•"/>
            </a:pPr>
            <a:r>
              <a:rPr lang="en-GB" sz="2300" dirty="0">
                <a:solidFill>
                  <a:schemeClr val="accent1">
                    <a:lumMod val="50000"/>
                  </a:schemeClr>
                </a:solidFill>
                <a:latin typeface="CMR10"/>
              </a:rPr>
              <a:t>HONO between </a:t>
            </a:r>
            <a:r>
              <a:rPr lang="en-GB" sz="2300" dirty="0">
                <a:solidFill>
                  <a:schemeClr val="accent1">
                    <a:lumMod val="50000"/>
                  </a:schemeClr>
                </a:solidFill>
                <a:latin typeface="CMMI10"/>
              </a:rPr>
              <a:t>&lt; </a:t>
            </a:r>
            <a:r>
              <a:rPr lang="en-GB" sz="2300" dirty="0">
                <a:solidFill>
                  <a:schemeClr val="accent1">
                    <a:lumMod val="50000"/>
                  </a:schemeClr>
                </a:solidFill>
                <a:latin typeface="CMR10"/>
              </a:rPr>
              <a:t>0</a:t>
            </a:r>
            <a:r>
              <a:rPr lang="en-GB" sz="2300" dirty="0">
                <a:solidFill>
                  <a:schemeClr val="accent1">
                    <a:lumMod val="50000"/>
                  </a:schemeClr>
                </a:solidFill>
                <a:latin typeface="CMMI10"/>
              </a:rPr>
              <a:t>.</a:t>
            </a:r>
            <a:r>
              <a:rPr lang="en-GB" sz="2300" dirty="0">
                <a:solidFill>
                  <a:schemeClr val="accent1">
                    <a:lumMod val="50000"/>
                  </a:schemeClr>
                </a:solidFill>
                <a:latin typeface="CMR10"/>
              </a:rPr>
              <a:t>3 </a:t>
            </a:r>
            <a:r>
              <a:rPr lang="en-GB" sz="2300" dirty="0">
                <a:solidFill>
                  <a:schemeClr val="accent1">
                    <a:lumMod val="50000"/>
                  </a:schemeClr>
                </a:solidFill>
                <a:latin typeface="NimbusRomNo9L-Regu"/>
              </a:rPr>
              <a:t>and 14 pmolmol</a:t>
            </a:r>
            <a:r>
              <a:rPr lang="en-GB" sz="2300" baseline="30000" dirty="0">
                <a:solidFill>
                  <a:schemeClr val="accent1">
                    <a:lumMod val="50000"/>
                  </a:schemeClr>
                </a:solidFill>
                <a:latin typeface="CMSY7"/>
              </a:rPr>
              <a:t>−</a:t>
            </a:r>
            <a:r>
              <a:rPr lang="en-GB" sz="2300" baseline="30000" dirty="0">
                <a:solidFill>
                  <a:schemeClr val="accent1">
                    <a:lumMod val="50000"/>
                  </a:schemeClr>
                </a:solidFill>
                <a:latin typeface="CMR7"/>
              </a:rPr>
              <a:t>1</a:t>
            </a:r>
            <a:r>
              <a:rPr lang="en-GB" sz="2300" dirty="0">
                <a:solidFill>
                  <a:schemeClr val="accent1">
                    <a:lumMod val="50000"/>
                  </a:schemeClr>
                </a:solidFill>
                <a:latin typeface="NimbusRomNo9L-Regu"/>
              </a:rPr>
              <a:t>, mean is 2.1 pmolmol</a:t>
            </a:r>
            <a:r>
              <a:rPr lang="en-GB" sz="2300" baseline="30000" dirty="0">
                <a:solidFill>
                  <a:schemeClr val="accent1">
                    <a:lumMod val="50000"/>
                  </a:schemeClr>
                </a:solidFill>
                <a:latin typeface="CMSY7"/>
              </a:rPr>
              <a:t>−</a:t>
            </a:r>
            <a:r>
              <a:rPr lang="en-GB" sz="2300" baseline="30000" dirty="0">
                <a:solidFill>
                  <a:schemeClr val="accent1">
                    <a:lumMod val="50000"/>
                  </a:schemeClr>
                </a:solidFill>
                <a:latin typeface="CMR7"/>
              </a:rPr>
              <a:t>1</a:t>
            </a:r>
            <a:r>
              <a:rPr lang="en-GB" sz="2300" dirty="0">
                <a:solidFill>
                  <a:schemeClr val="accent1">
                    <a:lumMod val="50000"/>
                  </a:schemeClr>
                </a:solidFill>
                <a:latin typeface="CMR7"/>
              </a:rPr>
              <a:t>.</a:t>
            </a:r>
            <a:endParaRPr lang="en-GB" sz="2300" dirty="0">
              <a:solidFill>
                <a:schemeClr val="accent1">
                  <a:lumMod val="50000"/>
                </a:schemeClr>
              </a:solidFill>
              <a:latin typeface="NimbusRomNo9L-Regu"/>
            </a:endParaRPr>
          </a:p>
          <a:p>
            <a:pPr marL="285750" indent="-285750">
              <a:buFont typeface="Arial" panose="020B0604020202020204" pitchFamily="34" charset="0"/>
              <a:buChar char="•"/>
            </a:pPr>
            <a:r>
              <a:rPr lang="en-GB" sz="2300" dirty="0">
                <a:solidFill>
                  <a:schemeClr val="accent1">
                    <a:lumMod val="50000"/>
                  </a:schemeClr>
                </a:solidFill>
                <a:latin typeface="NimbusRomNo9L-Regu"/>
              </a:rPr>
              <a:t>Peak in HONO concentration at solar noon supporting a photochemical source.</a:t>
            </a:r>
          </a:p>
          <a:p>
            <a:pPr marL="285750" indent="-285750">
              <a:buFont typeface="Arial" panose="020B0604020202020204" pitchFamily="34" charset="0"/>
              <a:buChar char="•"/>
            </a:pPr>
            <a:r>
              <a:rPr lang="en-GB" sz="2300" dirty="0">
                <a:solidFill>
                  <a:schemeClr val="accent1">
                    <a:lumMod val="50000"/>
                  </a:schemeClr>
                </a:solidFill>
                <a:latin typeface="NimbusRomNo9L-Regu"/>
              </a:rPr>
              <a:t>HONO budget: the flux of HONO from the snow contributes &gt;10 times that of gas phase HONO formation.</a:t>
            </a:r>
          </a:p>
          <a:p>
            <a:pPr marL="285750" indent="-285750">
              <a:buFont typeface="Arial" panose="020B0604020202020204" pitchFamily="34" charset="0"/>
              <a:buChar char="•"/>
            </a:pPr>
            <a:endParaRPr lang="en-GB" sz="2300" dirty="0">
              <a:solidFill>
                <a:schemeClr val="accent1">
                  <a:lumMod val="50000"/>
                </a:schemeClr>
              </a:solidFill>
              <a:latin typeface="NimbusRomNo9L-Regu"/>
            </a:endParaRPr>
          </a:p>
        </p:txBody>
      </p:sp>
      <p:pic>
        <p:nvPicPr>
          <p:cNvPr id="25" name="Picture 24" descr="Chart, line chart&#10;&#10;Description automatically generated">
            <a:extLst>
              <a:ext uri="{FF2B5EF4-FFF2-40B4-BE49-F238E27FC236}">
                <a16:creationId xmlns:a16="http://schemas.microsoft.com/office/drawing/2014/main" id="{A53C47DF-B7C7-A0CA-F298-44EF5ABFE38F}"/>
              </a:ext>
            </a:extLst>
          </p:cNvPr>
          <p:cNvPicPr>
            <a:picLocks noChangeAspect="1"/>
          </p:cNvPicPr>
          <p:nvPr/>
        </p:nvPicPr>
        <p:blipFill rotWithShape="1">
          <a:blip r:embed="rId2">
            <a:extLst>
              <a:ext uri="{28A0092B-C50C-407E-A947-70E740481C1C}">
                <a14:useLocalDpi xmlns:a14="http://schemas.microsoft.com/office/drawing/2010/main" val="0"/>
              </a:ext>
            </a:extLst>
          </a:blip>
          <a:srcRect l="7219" t="11165" r="7812" b="4501"/>
          <a:stretch/>
        </p:blipFill>
        <p:spPr>
          <a:xfrm>
            <a:off x="6704228" y="4076699"/>
            <a:ext cx="5482040" cy="2768737"/>
          </a:xfrm>
          <a:prstGeom prst="rect">
            <a:avLst/>
          </a:prstGeom>
        </p:spPr>
      </p:pic>
      <p:pic>
        <p:nvPicPr>
          <p:cNvPr id="23" name="Picture 22" descr="Chart, histogram&#10;&#10;Description automatically generated">
            <a:extLst>
              <a:ext uri="{FF2B5EF4-FFF2-40B4-BE49-F238E27FC236}">
                <a16:creationId xmlns:a16="http://schemas.microsoft.com/office/drawing/2014/main" id="{10D223CD-EB3E-1B49-FA87-D437A4A97E2E}"/>
              </a:ext>
            </a:extLst>
          </p:cNvPr>
          <p:cNvPicPr>
            <a:picLocks noChangeAspect="1"/>
          </p:cNvPicPr>
          <p:nvPr/>
        </p:nvPicPr>
        <p:blipFill rotWithShape="1">
          <a:blip r:embed="rId3">
            <a:extLst>
              <a:ext uri="{28A0092B-C50C-407E-A947-70E740481C1C}">
                <a14:useLocalDpi xmlns:a14="http://schemas.microsoft.com/office/drawing/2010/main" val="0"/>
              </a:ext>
            </a:extLst>
          </a:blip>
          <a:srcRect l="6251" t="8831" r="9584" b="4211"/>
          <a:stretch/>
        </p:blipFill>
        <p:spPr>
          <a:xfrm>
            <a:off x="74645" y="1334220"/>
            <a:ext cx="6821455" cy="3527610"/>
          </a:xfrm>
          <a:prstGeom prst="rect">
            <a:avLst/>
          </a:prstGeom>
        </p:spPr>
      </p:pic>
      <p:sp>
        <p:nvSpPr>
          <p:cNvPr id="2" name="Title 1">
            <a:extLst>
              <a:ext uri="{FF2B5EF4-FFF2-40B4-BE49-F238E27FC236}">
                <a16:creationId xmlns:a16="http://schemas.microsoft.com/office/drawing/2014/main" id="{AB798700-28A1-E38E-DAD7-289B91DDB8D1}"/>
              </a:ext>
            </a:extLst>
          </p:cNvPr>
          <p:cNvSpPr>
            <a:spLocks noGrp="1"/>
          </p:cNvSpPr>
          <p:nvPr>
            <p:ph type="title"/>
          </p:nvPr>
        </p:nvSpPr>
        <p:spPr>
          <a:xfrm>
            <a:off x="1390037" y="322006"/>
            <a:ext cx="10515600" cy="1325563"/>
          </a:xfrm>
        </p:spPr>
        <p:txBody>
          <a:bodyPr/>
          <a:lstStyle/>
          <a:p>
            <a:r>
              <a:rPr lang="en-GB" b="1" dirty="0">
                <a:solidFill>
                  <a:schemeClr val="accent1">
                    <a:lumMod val="50000"/>
                  </a:schemeClr>
                </a:solidFill>
              </a:rPr>
              <a:t>HONO at Halley Research Station, Antarctica</a:t>
            </a:r>
          </a:p>
        </p:txBody>
      </p:sp>
      <p:sp>
        <p:nvSpPr>
          <p:cNvPr id="4" name="TextBox 3">
            <a:extLst>
              <a:ext uri="{FF2B5EF4-FFF2-40B4-BE49-F238E27FC236}">
                <a16:creationId xmlns:a16="http://schemas.microsoft.com/office/drawing/2014/main" id="{89D621DF-FFE1-75C4-9EAE-DF7C14946C6C}"/>
              </a:ext>
            </a:extLst>
          </p:cNvPr>
          <p:cNvSpPr txBox="1"/>
          <p:nvPr/>
        </p:nvSpPr>
        <p:spPr>
          <a:xfrm>
            <a:off x="0" y="-11291"/>
            <a:ext cx="3352800" cy="584775"/>
          </a:xfrm>
          <a:prstGeom prst="rect">
            <a:avLst/>
          </a:prstGeom>
          <a:noFill/>
        </p:spPr>
        <p:txBody>
          <a:bodyPr wrap="square" rtlCol="0">
            <a:spAutoFit/>
          </a:bodyPr>
          <a:lstStyle/>
          <a:p>
            <a:r>
              <a:rPr lang="en-GB" sz="3200" b="1" dirty="0">
                <a:solidFill>
                  <a:schemeClr val="accent1">
                    <a:lumMod val="50000"/>
                  </a:schemeClr>
                </a:solidFill>
              </a:rPr>
              <a:t>2 minute madness </a:t>
            </a:r>
          </a:p>
        </p:txBody>
      </p:sp>
      <p:cxnSp>
        <p:nvCxnSpPr>
          <p:cNvPr id="5" name="Straight Connector 4">
            <a:extLst>
              <a:ext uri="{FF2B5EF4-FFF2-40B4-BE49-F238E27FC236}">
                <a16:creationId xmlns:a16="http://schemas.microsoft.com/office/drawing/2014/main" id="{9439C6F2-3CC1-1A1B-4603-B8213B5C1FC7}"/>
              </a:ext>
            </a:extLst>
          </p:cNvPr>
          <p:cNvCxnSpPr>
            <a:cxnSpLocks/>
          </p:cNvCxnSpPr>
          <p:nvPr/>
        </p:nvCxnSpPr>
        <p:spPr>
          <a:xfrm>
            <a:off x="3352800" y="0"/>
            <a:ext cx="0" cy="59957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A9AFDF-D75F-1523-3437-531749B7B82F}"/>
              </a:ext>
            </a:extLst>
          </p:cNvPr>
          <p:cNvCxnSpPr>
            <a:cxnSpLocks/>
          </p:cNvCxnSpPr>
          <p:nvPr/>
        </p:nvCxnSpPr>
        <p:spPr>
          <a:xfrm>
            <a:off x="0" y="606227"/>
            <a:ext cx="33718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46B522-8E44-96C6-5591-51A3CA5073C4}"/>
              </a:ext>
            </a:extLst>
          </p:cNvPr>
          <p:cNvSpPr txBox="1"/>
          <p:nvPr/>
        </p:nvSpPr>
        <p:spPr>
          <a:xfrm>
            <a:off x="1903644" y="1434472"/>
            <a:ext cx="2649306" cy="1384995"/>
          </a:xfrm>
          <a:custGeom>
            <a:avLst/>
            <a:gdLst>
              <a:gd name="connsiteX0" fmla="*/ 0 w 2649306"/>
              <a:gd name="connsiteY0" fmla="*/ 0 h 1384995"/>
              <a:gd name="connsiteX1" fmla="*/ 609340 w 2649306"/>
              <a:gd name="connsiteY1" fmla="*/ 0 h 1384995"/>
              <a:gd name="connsiteX2" fmla="*/ 1245174 w 2649306"/>
              <a:gd name="connsiteY2" fmla="*/ 0 h 1384995"/>
              <a:gd name="connsiteX3" fmla="*/ 1907500 w 2649306"/>
              <a:gd name="connsiteY3" fmla="*/ 0 h 1384995"/>
              <a:gd name="connsiteX4" fmla="*/ 2649306 w 2649306"/>
              <a:gd name="connsiteY4" fmla="*/ 0 h 1384995"/>
              <a:gd name="connsiteX5" fmla="*/ 2649306 w 2649306"/>
              <a:gd name="connsiteY5" fmla="*/ 720197 h 1384995"/>
              <a:gd name="connsiteX6" fmla="*/ 2649306 w 2649306"/>
              <a:gd name="connsiteY6" fmla="*/ 1384995 h 1384995"/>
              <a:gd name="connsiteX7" fmla="*/ 2013473 w 2649306"/>
              <a:gd name="connsiteY7" fmla="*/ 1384995 h 1384995"/>
              <a:gd name="connsiteX8" fmla="*/ 1377639 w 2649306"/>
              <a:gd name="connsiteY8" fmla="*/ 1384995 h 1384995"/>
              <a:gd name="connsiteX9" fmla="*/ 715313 w 2649306"/>
              <a:gd name="connsiteY9" fmla="*/ 1384995 h 1384995"/>
              <a:gd name="connsiteX10" fmla="*/ 0 w 2649306"/>
              <a:gd name="connsiteY10" fmla="*/ 1384995 h 1384995"/>
              <a:gd name="connsiteX11" fmla="*/ 0 w 2649306"/>
              <a:gd name="connsiteY11" fmla="*/ 692498 h 1384995"/>
              <a:gd name="connsiteX12" fmla="*/ 0 w 2649306"/>
              <a:gd name="connsiteY1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9306" h="1384995" fill="none" extrusionOk="0">
                <a:moveTo>
                  <a:pt x="0" y="0"/>
                </a:moveTo>
                <a:cubicBezTo>
                  <a:pt x="226136" y="12357"/>
                  <a:pt x="413546" y="29189"/>
                  <a:pt x="609340" y="0"/>
                </a:cubicBezTo>
                <a:cubicBezTo>
                  <a:pt x="805134" y="-29189"/>
                  <a:pt x="960069" y="30666"/>
                  <a:pt x="1245174" y="0"/>
                </a:cubicBezTo>
                <a:cubicBezTo>
                  <a:pt x="1530279" y="-30666"/>
                  <a:pt x="1748588" y="15055"/>
                  <a:pt x="1907500" y="0"/>
                </a:cubicBezTo>
                <a:cubicBezTo>
                  <a:pt x="2066412" y="-15055"/>
                  <a:pt x="2414646" y="7686"/>
                  <a:pt x="2649306" y="0"/>
                </a:cubicBezTo>
                <a:cubicBezTo>
                  <a:pt x="2668480" y="202937"/>
                  <a:pt x="2631844" y="468555"/>
                  <a:pt x="2649306" y="720197"/>
                </a:cubicBezTo>
                <a:cubicBezTo>
                  <a:pt x="2666768" y="971839"/>
                  <a:pt x="2647735" y="1180352"/>
                  <a:pt x="2649306" y="1384995"/>
                </a:cubicBezTo>
                <a:cubicBezTo>
                  <a:pt x="2441270" y="1413258"/>
                  <a:pt x="2249720" y="1365943"/>
                  <a:pt x="2013473" y="1384995"/>
                </a:cubicBezTo>
                <a:cubicBezTo>
                  <a:pt x="1777226" y="1404047"/>
                  <a:pt x="1628172" y="1406054"/>
                  <a:pt x="1377639" y="1384995"/>
                </a:cubicBezTo>
                <a:cubicBezTo>
                  <a:pt x="1127106" y="1363936"/>
                  <a:pt x="953846" y="1374324"/>
                  <a:pt x="715313" y="1384995"/>
                </a:cubicBezTo>
                <a:cubicBezTo>
                  <a:pt x="476780" y="1395666"/>
                  <a:pt x="301920" y="1406230"/>
                  <a:pt x="0" y="1384995"/>
                </a:cubicBezTo>
                <a:cubicBezTo>
                  <a:pt x="-5607" y="1106112"/>
                  <a:pt x="14090" y="989883"/>
                  <a:pt x="0" y="692498"/>
                </a:cubicBezTo>
                <a:cubicBezTo>
                  <a:pt x="-14090" y="395113"/>
                  <a:pt x="17190" y="331646"/>
                  <a:pt x="0" y="0"/>
                </a:cubicBezTo>
                <a:close/>
              </a:path>
              <a:path w="2649306" h="1384995" stroke="0" extrusionOk="0">
                <a:moveTo>
                  <a:pt x="0" y="0"/>
                </a:moveTo>
                <a:cubicBezTo>
                  <a:pt x="189645" y="15761"/>
                  <a:pt x="439668" y="22808"/>
                  <a:pt x="609340" y="0"/>
                </a:cubicBezTo>
                <a:cubicBezTo>
                  <a:pt x="779012" y="-22808"/>
                  <a:pt x="1051575" y="-27730"/>
                  <a:pt x="1298160" y="0"/>
                </a:cubicBezTo>
                <a:cubicBezTo>
                  <a:pt x="1544745" y="27730"/>
                  <a:pt x="1735881" y="1606"/>
                  <a:pt x="1960486" y="0"/>
                </a:cubicBezTo>
                <a:cubicBezTo>
                  <a:pt x="2185091" y="-1606"/>
                  <a:pt x="2369743" y="-2553"/>
                  <a:pt x="2649306" y="0"/>
                </a:cubicBezTo>
                <a:cubicBezTo>
                  <a:pt x="2618455" y="224921"/>
                  <a:pt x="2655586" y="358780"/>
                  <a:pt x="2649306" y="664798"/>
                </a:cubicBezTo>
                <a:cubicBezTo>
                  <a:pt x="2643026" y="970816"/>
                  <a:pt x="2683606" y="1097872"/>
                  <a:pt x="2649306" y="1384995"/>
                </a:cubicBezTo>
                <a:cubicBezTo>
                  <a:pt x="2409263" y="1407571"/>
                  <a:pt x="2225561" y="1366501"/>
                  <a:pt x="2039966" y="1384995"/>
                </a:cubicBezTo>
                <a:cubicBezTo>
                  <a:pt x="1854371" y="1403489"/>
                  <a:pt x="1592020" y="1366523"/>
                  <a:pt x="1324653" y="1384995"/>
                </a:cubicBezTo>
                <a:cubicBezTo>
                  <a:pt x="1057286" y="1403467"/>
                  <a:pt x="901336" y="1403090"/>
                  <a:pt x="635833" y="1384995"/>
                </a:cubicBezTo>
                <a:cubicBezTo>
                  <a:pt x="370330" y="1366900"/>
                  <a:pt x="127706" y="1394466"/>
                  <a:pt x="0" y="1384995"/>
                </a:cubicBezTo>
                <a:cubicBezTo>
                  <a:pt x="292" y="1061946"/>
                  <a:pt x="-30670" y="864140"/>
                  <a:pt x="0" y="678648"/>
                </a:cubicBezTo>
                <a:cubicBezTo>
                  <a:pt x="30670" y="493156"/>
                  <a:pt x="-2910" y="293920"/>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What is the flux of HONO out of the snow?</a:t>
            </a:r>
          </a:p>
        </p:txBody>
      </p:sp>
      <p:sp>
        <p:nvSpPr>
          <p:cNvPr id="15" name="TextBox 14">
            <a:extLst>
              <a:ext uri="{FF2B5EF4-FFF2-40B4-BE49-F238E27FC236}">
                <a16:creationId xmlns:a16="http://schemas.microsoft.com/office/drawing/2014/main" id="{E5E9ED91-6C63-65D3-DD3F-B3C4E6C32A3F}"/>
              </a:ext>
            </a:extLst>
          </p:cNvPr>
          <p:cNvSpPr txBox="1"/>
          <p:nvPr/>
        </p:nvSpPr>
        <p:spPr>
          <a:xfrm>
            <a:off x="131185" y="4842997"/>
            <a:ext cx="4172751" cy="954107"/>
          </a:xfrm>
          <a:custGeom>
            <a:avLst/>
            <a:gdLst>
              <a:gd name="connsiteX0" fmla="*/ 0 w 4172751"/>
              <a:gd name="connsiteY0" fmla="*/ 0 h 954107"/>
              <a:gd name="connsiteX1" fmla="*/ 695459 w 4172751"/>
              <a:gd name="connsiteY1" fmla="*/ 0 h 954107"/>
              <a:gd name="connsiteX2" fmla="*/ 1265734 w 4172751"/>
              <a:gd name="connsiteY2" fmla="*/ 0 h 954107"/>
              <a:gd name="connsiteX3" fmla="*/ 2044648 w 4172751"/>
              <a:gd name="connsiteY3" fmla="*/ 0 h 954107"/>
              <a:gd name="connsiteX4" fmla="*/ 2823562 w 4172751"/>
              <a:gd name="connsiteY4" fmla="*/ 0 h 954107"/>
              <a:gd name="connsiteX5" fmla="*/ 3560748 w 4172751"/>
              <a:gd name="connsiteY5" fmla="*/ 0 h 954107"/>
              <a:gd name="connsiteX6" fmla="*/ 4172751 w 4172751"/>
              <a:gd name="connsiteY6" fmla="*/ 0 h 954107"/>
              <a:gd name="connsiteX7" fmla="*/ 4172751 w 4172751"/>
              <a:gd name="connsiteY7" fmla="*/ 477054 h 954107"/>
              <a:gd name="connsiteX8" fmla="*/ 4172751 w 4172751"/>
              <a:gd name="connsiteY8" fmla="*/ 954107 h 954107"/>
              <a:gd name="connsiteX9" fmla="*/ 3393837 w 4172751"/>
              <a:gd name="connsiteY9" fmla="*/ 954107 h 954107"/>
              <a:gd name="connsiteX10" fmla="*/ 2656651 w 4172751"/>
              <a:gd name="connsiteY10" fmla="*/ 954107 h 954107"/>
              <a:gd name="connsiteX11" fmla="*/ 2086376 w 4172751"/>
              <a:gd name="connsiteY11" fmla="*/ 954107 h 954107"/>
              <a:gd name="connsiteX12" fmla="*/ 1307462 w 4172751"/>
              <a:gd name="connsiteY12" fmla="*/ 954107 h 954107"/>
              <a:gd name="connsiteX13" fmla="*/ 737186 w 4172751"/>
              <a:gd name="connsiteY13" fmla="*/ 954107 h 954107"/>
              <a:gd name="connsiteX14" fmla="*/ 0 w 4172751"/>
              <a:gd name="connsiteY14" fmla="*/ 954107 h 954107"/>
              <a:gd name="connsiteX15" fmla="*/ 0 w 4172751"/>
              <a:gd name="connsiteY15" fmla="*/ 505677 h 954107"/>
              <a:gd name="connsiteX16" fmla="*/ 0 w 4172751"/>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2751" h="954107" fill="none" extrusionOk="0">
                <a:moveTo>
                  <a:pt x="0" y="0"/>
                </a:moveTo>
                <a:cubicBezTo>
                  <a:pt x="264184" y="13568"/>
                  <a:pt x="463525" y="-9744"/>
                  <a:pt x="695459" y="0"/>
                </a:cubicBezTo>
                <a:cubicBezTo>
                  <a:pt x="927393" y="9744"/>
                  <a:pt x="1054158" y="-11501"/>
                  <a:pt x="1265734" y="0"/>
                </a:cubicBezTo>
                <a:cubicBezTo>
                  <a:pt x="1477311" y="11501"/>
                  <a:pt x="1813263" y="4250"/>
                  <a:pt x="2044648" y="0"/>
                </a:cubicBezTo>
                <a:cubicBezTo>
                  <a:pt x="2276033" y="-4250"/>
                  <a:pt x="2513416" y="-34103"/>
                  <a:pt x="2823562" y="0"/>
                </a:cubicBezTo>
                <a:cubicBezTo>
                  <a:pt x="3133708" y="34103"/>
                  <a:pt x="3242707" y="17681"/>
                  <a:pt x="3560748" y="0"/>
                </a:cubicBezTo>
                <a:cubicBezTo>
                  <a:pt x="3878789" y="-17681"/>
                  <a:pt x="3967232" y="4597"/>
                  <a:pt x="4172751" y="0"/>
                </a:cubicBezTo>
                <a:cubicBezTo>
                  <a:pt x="4185005" y="190879"/>
                  <a:pt x="4161645" y="316325"/>
                  <a:pt x="4172751" y="477054"/>
                </a:cubicBezTo>
                <a:cubicBezTo>
                  <a:pt x="4183857" y="637783"/>
                  <a:pt x="4163766" y="805204"/>
                  <a:pt x="4172751" y="954107"/>
                </a:cubicBezTo>
                <a:cubicBezTo>
                  <a:pt x="3916127" y="952378"/>
                  <a:pt x="3751981" y="944389"/>
                  <a:pt x="3393837" y="954107"/>
                </a:cubicBezTo>
                <a:cubicBezTo>
                  <a:pt x="3035693" y="963825"/>
                  <a:pt x="3009152" y="978166"/>
                  <a:pt x="2656651" y="954107"/>
                </a:cubicBezTo>
                <a:cubicBezTo>
                  <a:pt x="2304150" y="930048"/>
                  <a:pt x="2255952" y="982354"/>
                  <a:pt x="2086376" y="954107"/>
                </a:cubicBezTo>
                <a:cubicBezTo>
                  <a:pt x="1916800" y="925860"/>
                  <a:pt x="1526498" y="936143"/>
                  <a:pt x="1307462" y="954107"/>
                </a:cubicBezTo>
                <a:cubicBezTo>
                  <a:pt x="1088426" y="972071"/>
                  <a:pt x="927788" y="957053"/>
                  <a:pt x="737186" y="954107"/>
                </a:cubicBezTo>
                <a:cubicBezTo>
                  <a:pt x="546584" y="951161"/>
                  <a:pt x="206585" y="962130"/>
                  <a:pt x="0" y="954107"/>
                </a:cubicBezTo>
                <a:cubicBezTo>
                  <a:pt x="-11116" y="829641"/>
                  <a:pt x="-15679" y="699322"/>
                  <a:pt x="0" y="505677"/>
                </a:cubicBezTo>
                <a:cubicBezTo>
                  <a:pt x="15679" y="312032"/>
                  <a:pt x="-307" y="232448"/>
                  <a:pt x="0" y="0"/>
                </a:cubicBezTo>
                <a:close/>
              </a:path>
              <a:path w="4172751" h="954107" stroke="0" extrusionOk="0">
                <a:moveTo>
                  <a:pt x="0" y="0"/>
                </a:moveTo>
                <a:cubicBezTo>
                  <a:pt x="304289" y="-6963"/>
                  <a:pt x="428364" y="21654"/>
                  <a:pt x="612003" y="0"/>
                </a:cubicBezTo>
                <a:cubicBezTo>
                  <a:pt x="795642" y="-21654"/>
                  <a:pt x="1003104" y="11898"/>
                  <a:pt x="1349189" y="0"/>
                </a:cubicBezTo>
                <a:cubicBezTo>
                  <a:pt x="1695274" y="-11898"/>
                  <a:pt x="1782525" y="-34272"/>
                  <a:pt x="2044648" y="0"/>
                </a:cubicBezTo>
                <a:cubicBezTo>
                  <a:pt x="2306771" y="34272"/>
                  <a:pt x="2466227" y="-13415"/>
                  <a:pt x="2698379" y="0"/>
                </a:cubicBezTo>
                <a:cubicBezTo>
                  <a:pt x="2930531" y="13415"/>
                  <a:pt x="3065792" y="-9677"/>
                  <a:pt x="3310382" y="0"/>
                </a:cubicBezTo>
                <a:cubicBezTo>
                  <a:pt x="3554972" y="9677"/>
                  <a:pt x="3886196" y="7491"/>
                  <a:pt x="4172751" y="0"/>
                </a:cubicBezTo>
                <a:cubicBezTo>
                  <a:pt x="4186280" y="173832"/>
                  <a:pt x="4168884" y="299498"/>
                  <a:pt x="4172751" y="467512"/>
                </a:cubicBezTo>
                <a:cubicBezTo>
                  <a:pt x="4176618" y="635526"/>
                  <a:pt x="4196024" y="720693"/>
                  <a:pt x="4172751" y="954107"/>
                </a:cubicBezTo>
                <a:cubicBezTo>
                  <a:pt x="3937888" y="972054"/>
                  <a:pt x="3860075" y="963968"/>
                  <a:pt x="3602475" y="954107"/>
                </a:cubicBezTo>
                <a:cubicBezTo>
                  <a:pt x="3344875" y="944246"/>
                  <a:pt x="3234519" y="945615"/>
                  <a:pt x="2948744" y="954107"/>
                </a:cubicBezTo>
                <a:cubicBezTo>
                  <a:pt x="2662969" y="962599"/>
                  <a:pt x="2380269" y="979518"/>
                  <a:pt x="2211558" y="954107"/>
                </a:cubicBezTo>
                <a:cubicBezTo>
                  <a:pt x="2042847" y="928696"/>
                  <a:pt x="1753549" y="973145"/>
                  <a:pt x="1432645" y="954107"/>
                </a:cubicBezTo>
                <a:cubicBezTo>
                  <a:pt x="1111741" y="935069"/>
                  <a:pt x="957408" y="936050"/>
                  <a:pt x="653731" y="954107"/>
                </a:cubicBezTo>
                <a:cubicBezTo>
                  <a:pt x="350054" y="972164"/>
                  <a:pt x="216575" y="955168"/>
                  <a:pt x="0" y="954107"/>
                </a:cubicBezTo>
                <a:cubicBezTo>
                  <a:pt x="-20016" y="788216"/>
                  <a:pt x="-20583" y="684705"/>
                  <a:pt x="0" y="467512"/>
                </a:cubicBezTo>
                <a:cubicBezTo>
                  <a:pt x="20583" y="250319"/>
                  <a:pt x="-483" y="203051"/>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How important is HONO as an OH source at Halley?</a:t>
            </a:r>
          </a:p>
        </p:txBody>
      </p:sp>
      <p:pic>
        <p:nvPicPr>
          <p:cNvPr id="10" name="Picture 9" descr="Map&#10;&#10;Description automatically generated">
            <a:extLst>
              <a:ext uri="{FF2B5EF4-FFF2-40B4-BE49-F238E27FC236}">
                <a16:creationId xmlns:a16="http://schemas.microsoft.com/office/drawing/2014/main" id="{71B2FD26-D434-06F4-C661-93C155090D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624" t="2426" r="45169" b="42767"/>
          <a:stretch/>
        </p:blipFill>
        <p:spPr>
          <a:xfrm>
            <a:off x="5053013" y="1503415"/>
            <a:ext cx="1754981" cy="1744292"/>
          </a:xfrm>
          <a:prstGeom prst="rect">
            <a:avLst/>
          </a:prstGeom>
        </p:spPr>
      </p:pic>
      <p:sp>
        <p:nvSpPr>
          <p:cNvPr id="13" name="TextBox 12">
            <a:extLst>
              <a:ext uri="{FF2B5EF4-FFF2-40B4-BE49-F238E27FC236}">
                <a16:creationId xmlns:a16="http://schemas.microsoft.com/office/drawing/2014/main" id="{667EF7DB-80FE-CB63-17F0-829439767690}"/>
              </a:ext>
            </a:extLst>
          </p:cNvPr>
          <p:cNvSpPr txBox="1"/>
          <p:nvPr/>
        </p:nvSpPr>
        <p:spPr>
          <a:xfrm>
            <a:off x="5080475" y="4886542"/>
            <a:ext cx="3576888" cy="1384995"/>
          </a:xfrm>
          <a:custGeom>
            <a:avLst/>
            <a:gdLst>
              <a:gd name="connsiteX0" fmla="*/ 0 w 3576888"/>
              <a:gd name="connsiteY0" fmla="*/ 0 h 1384995"/>
              <a:gd name="connsiteX1" fmla="*/ 596148 w 3576888"/>
              <a:gd name="connsiteY1" fmla="*/ 0 h 1384995"/>
              <a:gd name="connsiteX2" fmla="*/ 1084989 w 3576888"/>
              <a:gd name="connsiteY2" fmla="*/ 0 h 1384995"/>
              <a:gd name="connsiteX3" fmla="*/ 1752675 w 3576888"/>
              <a:gd name="connsiteY3" fmla="*/ 0 h 1384995"/>
              <a:gd name="connsiteX4" fmla="*/ 2420361 w 3576888"/>
              <a:gd name="connsiteY4" fmla="*/ 0 h 1384995"/>
              <a:gd name="connsiteX5" fmla="*/ 3052278 w 3576888"/>
              <a:gd name="connsiteY5" fmla="*/ 0 h 1384995"/>
              <a:gd name="connsiteX6" fmla="*/ 3576888 w 3576888"/>
              <a:gd name="connsiteY6" fmla="*/ 0 h 1384995"/>
              <a:gd name="connsiteX7" fmla="*/ 3576888 w 3576888"/>
              <a:gd name="connsiteY7" fmla="*/ 692498 h 1384995"/>
              <a:gd name="connsiteX8" fmla="*/ 3576888 w 3576888"/>
              <a:gd name="connsiteY8" fmla="*/ 1384995 h 1384995"/>
              <a:gd name="connsiteX9" fmla="*/ 2909202 w 3576888"/>
              <a:gd name="connsiteY9" fmla="*/ 1384995 h 1384995"/>
              <a:gd name="connsiteX10" fmla="*/ 2277285 w 3576888"/>
              <a:gd name="connsiteY10" fmla="*/ 1384995 h 1384995"/>
              <a:gd name="connsiteX11" fmla="*/ 1788444 w 3576888"/>
              <a:gd name="connsiteY11" fmla="*/ 1384995 h 1384995"/>
              <a:gd name="connsiteX12" fmla="*/ 1120758 w 3576888"/>
              <a:gd name="connsiteY12" fmla="*/ 1384995 h 1384995"/>
              <a:gd name="connsiteX13" fmla="*/ 631917 w 3576888"/>
              <a:gd name="connsiteY13" fmla="*/ 1384995 h 1384995"/>
              <a:gd name="connsiteX14" fmla="*/ 0 w 3576888"/>
              <a:gd name="connsiteY14" fmla="*/ 1384995 h 1384995"/>
              <a:gd name="connsiteX15" fmla="*/ 0 w 3576888"/>
              <a:gd name="connsiteY15" fmla="*/ 734047 h 1384995"/>
              <a:gd name="connsiteX16" fmla="*/ 0 w 3576888"/>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6888" h="1384995" fill="none" extrusionOk="0">
                <a:moveTo>
                  <a:pt x="0" y="0"/>
                </a:moveTo>
                <a:cubicBezTo>
                  <a:pt x="139917" y="-16552"/>
                  <a:pt x="326148" y="-2711"/>
                  <a:pt x="596148" y="0"/>
                </a:cubicBezTo>
                <a:cubicBezTo>
                  <a:pt x="866148" y="2711"/>
                  <a:pt x="914131" y="15776"/>
                  <a:pt x="1084989" y="0"/>
                </a:cubicBezTo>
                <a:cubicBezTo>
                  <a:pt x="1255847" y="-15776"/>
                  <a:pt x="1543248" y="18468"/>
                  <a:pt x="1752675" y="0"/>
                </a:cubicBezTo>
                <a:cubicBezTo>
                  <a:pt x="1962102" y="-18468"/>
                  <a:pt x="2259077" y="28317"/>
                  <a:pt x="2420361" y="0"/>
                </a:cubicBezTo>
                <a:cubicBezTo>
                  <a:pt x="2581645" y="-28317"/>
                  <a:pt x="2862281" y="-19968"/>
                  <a:pt x="3052278" y="0"/>
                </a:cubicBezTo>
                <a:cubicBezTo>
                  <a:pt x="3242275" y="19968"/>
                  <a:pt x="3466394" y="8920"/>
                  <a:pt x="3576888" y="0"/>
                </a:cubicBezTo>
                <a:cubicBezTo>
                  <a:pt x="3561727" y="302429"/>
                  <a:pt x="3554721" y="420594"/>
                  <a:pt x="3576888" y="692498"/>
                </a:cubicBezTo>
                <a:cubicBezTo>
                  <a:pt x="3599055" y="964402"/>
                  <a:pt x="3561906" y="1057059"/>
                  <a:pt x="3576888" y="1384995"/>
                </a:cubicBezTo>
                <a:cubicBezTo>
                  <a:pt x="3277852" y="1386522"/>
                  <a:pt x="3177013" y="1365503"/>
                  <a:pt x="2909202" y="1384995"/>
                </a:cubicBezTo>
                <a:cubicBezTo>
                  <a:pt x="2641391" y="1404487"/>
                  <a:pt x="2470285" y="1411613"/>
                  <a:pt x="2277285" y="1384995"/>
                </a:cubicBezTo>
                <a:cubicBezTo>
                  <a:pt x="2084285" y="1358377"/>
                  <a:pt x="1907891" y="1361133"/>
                  <a:pt x="1788444" y="1384995"/>
                </a:cubicBezTo>
                <a:cubicBezTo>
                  <a:pt x="1668997" y="1408857"/>
                  <a:pt x="1414306" y="1397832"/>
                  <a:pt x="1120758" y="1384995"/>
                </a:cubicBezTo>
                <a:cubicBezTo>
                  <a:pt x="827210" y="1372158"/>
                  <a:pt x="840606" y="1364171"/>
                  <a:pt x="631917" y="1384995"/>
                </a:cubicBezTo>
                <a:cubicBezTo>
                  <a:pt x="423228" y="1405819"/>
                  <a:pt x="306596" y="1384946"/>
                  <a:pt x="0" y="1384995"/>
                </a:cubicBezTo>
                <a:cubicBezTo>
                  <a:pt x="23926" y="1201631"/>
                  <a:pt x="17272" y="1009854"/>
                  <a:pt x="0" y="734047"/>
                </a:cubicBezTo>
                <a:cubicBezTo>
                  <a:pt x="-17272" y="458240"/>
                  <a:pt x="3218" y="236987"/>
                  <a:pt x="0" y="0"/>
                </a:cubicBezTo>
                <a:close/>
              </a:path>
              <a:path w="3576888" h="1384995" stroke="0" extrusionOk="0">
                <a:moveTo>
                  <a:pt x="0" y="0"/>
                </a:moveTo>
                <a:cubicBezTo>
                  <a:pt x="238488" y="-5871"/>
                  <a:pt x="355253" y="-3144"/>
                  <a:pt x="524610" y="0"/>
                </a:cubicBezTo>
                <a:cubicBezTo>
                  <a:pt x="693967" y="3144"/>
                  <a:pt x="983471" y="9424"/>
                  <a:pt x="1156527" y="0"/>
                </a:cubicBezTo>
                <a:cubicBezTo>
                  <a:pt x="1329583" y="-9424"/>
                  <a:pt x="1604101" y="28428"/>
                  <a:pt x="1752675" y="0"/>
                </a:cubicBezTo>
                <a:cubicBezTo>
                  <a:pt x="1901249" y="-28428"/>
                  <a:pt x="2045018" y="18471"/>
                  <a:pt x="2313054" y="0"/>
                </a:cubicBezTo>
                <a:cubicBezTo>
                  <a:pt x="2581090" y="-18471"/>
                  <a:pt x="2696920" y="6199"/>
                  <a:pt x="2837664" y="0"/>
                </a:cubicBezTo>
                <a:cubicBezTo>
                  <a:pt x="2978408" y="-6199"/>
                  <a:pt x="3337016" y="3141"/>
                  <a:pt x="3576888" y="0"/>
                </a:cubicBezTo>
                <a:cubicBezTo>
                  <a:pt x="3607425" y="315546"/>
                  <a:pt x="3560880" y="450108"/>
                  <a:pt x="3576888" y="678648"/>
                </a:cubicBezTo>
                <a:cubicBezTo>
                  <a:pt x="3592896" y="907188"/>
                  <a:pt x="3580758" y="1210426"/>
                  <a:pt x="3576888" y="1384995"/>
                </a:cubicBezTo>
                <a:cubicBezTo>
                  <a:pt x="3348002" y="1400061"/>
                  <a:pt x="3248398" y="1400801"/>
                  <a:pt x="3088047" y="1384995"/>
                </a:cubicBezTo>
                <a:cubicBezTo>
                  <a:pt x="2927696" y="1369189"/>
                  <a:pt x="2725628" y="1368918"/>
                  <a:pt x="2527668" y="1384995"/>
                </a:cubicBezTo>
                <a:cubicBezTo>
                  <a:pt x="2329708" y="1401072"/>
                  <a:pt x="2094852" y="1379854"/>
                  <a:pt x="1895751" y="1384995"/>
                </a:cubicBezTo>
                <a:cubicBezTo>
                  <a:pt x="1696650" y="1390136"/>
                  <a:pt x="1364343" y="1358873"/>
                  <a:pt x="1228065" y="1384995"/>
                </a:cubicBezTo>
                <a:cubicBezTo>
                  <a:pt x="1091787" y="1411117"/>
                  <a:pt x="888302" y="1353850"/>
                  <a:pt x="560379" y="1384995"/>
                </a:cubicBezTo>
                <a:cubicBezTo>
                  <a:pt x="232456" y="1416140"/>
                  <a:pt x="171095" y="1395906"/>
                  <a:pt x="0" y="1384995"/>
                </a:cubicBezTo>
                <a:cubicBezTo>
                  <a:pt x="14520" y="1037987"/>
                  <a:pt x="10206" y="1005620"/>
                  <a:pt x="0" y="678648"/>
                </a:cubicBezTo>
                <a:cubicBezTo>
                  <a:pt x="-10206" y="351676"/>
                  <a:pt x="-7219" y="204579"/>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How is HONO detected and the flux measured?</a:t>
            </a:r>
          </a:p>
        </p:txBody>
      </p:sp>
      <p:sp>
        <p:nvSpPr>
          <p:cNvPr id="11" name="Oval 10">
            <a:extLst>
              <a:ext uri="{FF2B5EF4-FFF2-40B4-BE49-F238E27FC236}">
                <a16:creationId xmlns:a16="http://schemas.microsoft.com/office/drawing/2014/main" id="{4F4DB1BC-6785-1F9A-5FCC-ADC905F05991}"/>
              </a:ext>
            </a:extLst>
          </p:cNvPr>
          <p:cNvSpPr/>
          <p:nvPr/>
        </p:nvSpPr>
        <p:spPr>
          <a:xfrm>
            <a:off x="5713261" y="1946715"/>
            <a:ext cx="58890" cy="630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Go Home 15">
            <a:hlinkClick r:id="rId6" action="ppaction://hlinksldjump" highlightClick="1"/>
            <a:extLst>
              <a:ext uri="{FF2B5EF4-FFF2-40B4-BE49-F238E27FC236}">
                <a16:creationId xmlns:a16="http://schemas.microsoft.com/office/drawing/2014/main" id="{6E82E5E4-672B-EC42-43EF-E36B11491A1D}"/>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Go Back or Previous 16">
            <a:hlinkClick r:id="" action="ppaction://hlinkshowjump?jump=previousslide" highlightClick="1"/>
            <a:extLst>
              <a:ext uri="{FF2B5EF4-FFF2-40B4-BE49-F238E27FC236}">
                <a16:creationId xmlns:a16="http://schemas.microsoft.com/office/drawing/2014/main" id="{BCD0F8BC-FDB2-C979-059C-26AECEA8C27B}"/>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Forward or Next 17">
            <a:hlinkClick r:id="" action="ppaction://hlinkshowjump?jump=nextslide" highlightClick="1"/>
            <a:extLst>
              <a:ext uri="{FF2B5EF4-FFF2-40B4-BE49-F238E27FC236}">
                <a16:creationId xmlns:a16="http://schemas.microsoft.com/office/drawing/2014/main" id="{AF08BCD9-5AF5-EB60-62BE-6265D95D0521}"/>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63A609AF-045F-88F2-9BC0-7C3454BF417E}"/>
              </a:ext>
            </a:extLst>
          </p:cNvPr>
          <p:cNvSpPr txBox="1"/>
          <p:nvPr/>
        </p:nvSpPr>
        <p:spPr>
          <a:xfrm>
            <a:off x="5698086" y="1541177"/>
            <a:ext cx="3513983" cy="1384995"/>
          </a:xfrm>
          <a:custGeom>
            <a:avLst/>
            <a:gdLst>
              <a:gd name="connsiteX0" fmla="*/ 0 w 3513983"/>
              <a:gd name="connsiteY0" fmla="*/ 0 h 1384995"/>
              <a:gd name="connsiteX1" fmla="*/ 585664 w 3513983"/>
              <a:gd name="connsiteY1" fmla="*/ 0 h 1384995"/>
              <a:gd name="connsiteX2" fmla="*/ 1065908 w 3513983"/>
              <a:gd name="connsiteY2" fmla="*/ 0 h 1384995"/>
              <a:gd name="connsiteX3" fmla="*/ 1721852 w 3513983"/>
              <a:gd name="connsiteY3" fmla="*/ 0 h 1384995"/>
              <a:gd name="connsiteX4" fmla="*/ 2377795 w 3513983"/>
              <a:gd name="connsiteY4" fmla="*/ 0 h 1384995"/>
              <a:gd name="connsiteX5" fmla="*/ 2998599 w 3513983"/>
              <a:gd name="connsiteY5" fmla="*/ 0 h 1384995"/>
              <a:gd name="connsiteX6" fmla="*/ 3513983 w 3513983"/>
              <a:gd name="connsiteY6" fmla="*/ 0 h 1384995"/>
              <a:gd name="connsiteX7" fmla="*/ 3513983 w 3513983"/>
              <a:gd name="connsiteY7" fmla="*/ 692498 h 1384995"/>
              <a:gd name="connsiteX8" fmla="*/ 3513983 w 3513983"/>
              <a:gd name="connsiteY8" fmla="*/ 1384995 h 1384995"/>
              <a:gd name="connsiteX9" fmla="*/ 2858040 w 3513983"/>
              <a:gd name="connsiteY9" fmla="*/ 1384995 h 1384995"/>
              <a:gd name="connsiteX10" fmla="*/ 2237236 w 3513983"/>
              <a:gd name="connsiteY10" fmla="*/ 1384995 h 1384995"/>
              <a:gd name="connsiteX11" fmla="*/ 1756992 w 3513983"/>
              <a:gd name="connsiteY11" fmla="*/ 1384995 h 1384995"/>
              <a:gd name="connsiteX12" fmla="*/ 1101048 w 3513983"/>
              <a:gd name="connsiteY12" fmla="*/ 1384995 h 1384995"/>
              <a:gd name="connsiteX13" fmla="*/ 620804 w 3513983"/>
              <a:gd name="connsiteY13" fmla="*/ 1384995 h 1384995"/>
              <a:gd name="connsiteX14" fmla="*/ 0 w 3513983"/>
              <a:gd name="connsiteY14" fmla="*/ 1384995 h 1384995"/>
              <a:gd name="connsiteX15" fmla="*/ 0 w 3513983"/>
              <a:gd name="connsiteY15" fmla="*/ 734047 h 1384995"/>
              <a:gd name="connsiteX16" fmla="*/ 0 w 3513983"/>
              <a:gd name="connsiteY16"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3983" h="1384995" fill="none" extrusionOk="0">
                <a:moveTo>
                  <a:pt x="0" y="0"/>
                </a:moveTo>
                <a:cubicBezTo>
                  <a:pt x="247060" y="14421"/>
                  <a:pt x="309965" y="3948"/>
                  <a:pt x="585664" y="0"/>
                </a:cubicBezTo>
                <a:cubicBezTo>
                  <a:pt x="861363" y="-3948"/>
                  <a:pt x="879075" y="-5562"/>
                  <a:pt x="1065908" y="0"/>
                </a:cubicBezTo>
                <a:cubicBezTo>
                  <a:pt x="1252741" y="5562"/>
                  <a:pt x="1537828" y="-2703"/>
                  <a:pt x="1721852" y="0"/>
                </a:cubicBezTo>
                <a:cubicBezTo>
                  <a:pt x="1905876" y="2703"/>
                  <a:pt x="2092760" y="5493"/>
                  <a:pt x="2377795" y="0"/>
                </a:cubicBezTo>
                <a:cubicBezTo>
                  <a:pt x="2662830" y="-5493"/>
                  <a:pt x="2719405" y="30938"/>
                  <a:pt x="2998599" y="0"/>
                </a:cubicBezTo>
                <a:cubicBezTo>
                  <a:pt x="3277793" y="-30938"/>
                  <a:pt x="3355793" y="9248"/>
                  <a:pt x="3513983" y="0"/>
                </a:cubicBezTo>
                <a:cubicBezTo>
                  <a:pt x="3498822" y="302429"/>
                  <a:pt x="3491816" y="420594"/>
                  <a:pt x="3513983" y="692498"/>
                </a:cubicBezTo>
                <a:cubicBezTo>
                  <a:pt x="3536150" y="964402"/>
                  <a:pt x="3499001" y="1057059"/>
                  <a:pt x="3513983" y="1384995"/>
                </a:cubicBezTo>
                <a:cubicBezTo>
                  <a:pt x="3232022" y="1391724"/>
                  <a:pt x="3113871" y="1403576"/>
                  <a:pt x="2858040" y="1384995"/>
                </a:cubicBezTo>
                <a:cubicBezTo>
                  <a:pt x="2602209" y="1366414"/>
                  <a:pt x="2469812" y="1382920"/>
                  <a:pt x="2237236" y="1384995"/>
                </a:cubicBezTo>
                <a:cubicBezTo>
                  <a:pt x="2004660" y="1387070"/>
                  <a:pt x="1881336" y="1391538"/>
                  <a:pt x="1756992" y="1384995"/>
                </a:cubicBezTo>
                <a:cubicBezTo>
                  <a:pt x="1632648" y="1378452"/>
                  <a:pt x="1283146" y="1357803"/>
                  <a:pt x="1101048" y="1384995"/>
                </a:cubicBezTo>
                <a:cubicBezTo>
                  <a:pt x="918950" y="1412187"/>
                  <a:pt x="770016" y="1387768"/>
                  <a:pt x="620804" y="1384995"/>
                </a:cubicBezTo>
                <a:cubicBezTo>
                  <a:pt x="471592" y="1382222"/>
                  <a:pt x="276162" y="1409558"/>
                  <a:pt x="0" y="1384995"/>
                </a:cubicBezTo>
                <a:cubicBezTo>
                  <a:pt x="23926" y="1201631"/>
                  <a:pt x="17272" y="1009854"/>
                  <a:pt x="0" y="734047"/>
                </a:cubicBezTo>
                <a:cubicBezTo>
                  <a:pt x="-17272" y="458240"/>
                  <a:pt x="3218" y="236987"/>
                  <a:pt x="0" y="0"/>
                </a:cubicBezTo>
                <a:close/>
              </a:path>
              <a:path w="3513983" h="1384995" stroke="0" extrusionOk="0">
                <a:moveTo>
                  <a:pt x="0" y="0"/>
                </a:moveTo>
                <a:cubicBezTo>
                  <a:pt x="129160" y="-16338"/>
                  <a:pt x="368909" y="2741"/>
                  <a:pt x="515384" y="0"/>
                </a:cubicBezTo>
                <a:cubicBezTo>
                  <a:pt x="661859" y="-2741"/>
                  <a:pt x="913411" y="14510"/>
                  <a:pt x="1136188" y="0"/>
                </a:cubicBezTo>
                <a:cubicBezTo>
                  <a:pt x="1358965" y="-14510"/>
                  <a:pt x="1493854" y="7275"/>
                  <a:pt x="1721852" y="0"/>
                </a:cubicBezTo>
                <a:cubicBezTo>
                  <a:pt x="1949850" y="-7275"/>
                  <a:pt x="2102195" y="22541"/>
                  <a:pt x="2272376" y="0"/>
                </a:cubicBezTo>
                <a:cubicBezTo>
                  <a:pt x="2442557" y="-22541"/>
                  <a:pt x="2572308" y="-19994"/>
                  <a:pt x="2787760" y="0"/>
                </a:cubicBezTo>
                <a:cubicBezTo>
                  <a:pt x="3003212" y="19994"/>
                  <a:pt x="3155535" y="-6407"/>
                  <a:pt x="3513983" y="0"/>
                </a:cubicBezTo>
                <a:cubicBezTo>
                  <a:pt x="3544520" y="315546"/>
                  <a:pt x="3497975" y="450108"/>
                  <a:pt x="3513983" y="678648"/>
                </a:cubicBezTo>
                <a:cubicBezTo>
                  <a:pt x="3529991" y="907188"/>
                  <a:pt x="3517853" y="1210426"/>
                  <a:pt x="3513983" y="1384995"/>
                </a:cubicBezTo>
                <a:cubicBezTo>
                  <a:pt x="3329275" y="1391578"/>
                  <a:pt x="3225450" y="1368819"/>
                  <a:pt x="3033739" y="1384995"/>
                </a:cubicBezTo>
                <a:cubicBezTo>
                  <a:pt x="2842028" y="1401171"/>
                  <a:pt x="2599957" y="1370217"/>
                  <a:pt x="2483215" y="1384995"/>
                </a:cubicBezTo>
                <a:cubicBezTo>
                  <a:pt x="2366473" y="1399773"/>
                  <a:pt x="2145520" y="1356943"/>
                  <a:pt x="1862411" y="1384995"/>
                </a:cubicBezTo>
                <a:cubicBezTo>
                  <a:pt x="1579302" y="1413047"/>
                  <a:pt x="1349046" y="1358753"/>
                  <a:pt x="1206467" y="1384995"/>
                </a:cubicBezTo>
                <a:cubicBezTo>
                  <a:pt x="1063888" y="1411237"/>
                  <a:pt x="794380" y="1386147"/>
                  <a:pt x="550524" y="1384995"/>
                </a:cubicBezTo>
                <a:cubicBezTo>
                  <a:pt x="306668" y="1383843"/>
                  <a:pt x="187267" y="1364918"/>
                  <a:pt x="0" y="1384995"/>
                </a:cubicBezTo>
                <a:cubicBezTo>
                  <a:pt x="14520" y="1037987"/>
                  <a:pt x="10206" y="1005620"/>
                  <a:pt x="0" y="678648"/>
                </a:cubicBezTo>
                <a:cubicBezTo>
                  <a:pt x="-10206" y="351676"/>
                  <a:pt x="-7219" y="204579"/>
                  <a:pt x="0" y="0"/>
                </a:cubicBezTo>
                <a:close/>
              </a:path>
            </a:pathLst>
          </a:custGeom>
          <a:solidFill>
            <a:srgbClr val="E9CFCF"/>
          </a:solidFill>
          <a:ln w="76200">
            <a:solidFill>
              <a:schemeClr val="bg1"/>
            </a:solidFill>
            <a:extLst>
              <a:ext uri="{C807C97D-BFC1-408E-A445-0C87EB9F89A2}">
                <ask:lineSketchStyleProps xmlns:ask="http://schemas.microsoft.com/office/drawing/2018/sketchyshapes" sd="560991498">
                  <a:prstGeom prst="rect">
                    <a:avLst/>
                  </a:prstGeom>
                  <ask:type>
                    <ask:lineSketchFreehand/>
                  </ask:type>
                </ask:lineSketchStyleProps>
              </a:ext>
            </a:extLst>
          </a:ln>
        </p:spPr>
        <p:txBody>
          <a:bodyPr wrap="square">
            <a:spAutoFit/>
          </a:bodyPr>
          <a:lstStyle/>
          <a:p>
            <a:r>
              <a:rPr lang="en-GB" sz="2800" b="1" dirty="0">
                <a:solidFill>
                  <a:schemeClr val="accent1">
                    <a:lumMod val="50000"/>
                  </a:schemeClr>
                </a:solidFill>
              </a:rPr>
              <a:t>How much HONO is expected from nitrate photolysis?</a:t>
            </a:r>
          </a:p>
        </p:txBody>
      </p:sp>
    </p:spTree>
    <p:extLst>
      <p:ext uri="{BB962C8B-B14F-4D97-AF65-F5344CB8AC3E}">
        <p14:creationId xmlns:p14="http://schemas.microsoft.com/office/powerpoint/2010/main" val="25073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874A-7A80-DD33-DF71-E1ED96A896DD}"/>
              </a:ext>
            </a:extLst>
          </p:cNvPr>
          <p:cNvSpPr>
            <a:spLocks noGrp="1"/>
          </p:cNvSpPr>
          <p:nvPr>
            <p:ph type="title"/>
          </p:nvPr>
        </p:nvSpPr>
        <p:spPr>
          <a:xfrm>
            <a:off x="0" y="0"/>
            <a:ext cx="10515600" cy="1325563"/>
          </a:xfrm>
        </p:spPr>
        <p:txBody>
          <a:bodyPr>
            <a:normAutofit/>
          </a:bodyPr>
          <a:lstStyle/>
          <a:p>
            <a:r>
              <a:rPr lang="en-GB" sz="5400" b="1" dirty="0">
                <a:solidFill>
                  <a:schemeClr val="accent1">
                    <a:lumMod val="50000"/>
                  </a:schemeClr>
                </a:solidFill>
              </a:rPr>
              <a:t>Contents</a:t>
            </a:r>
          </a:p>
        </p:txBody>
      </p:sp>
      <p:sp>
        <p:nvSpPr>
          <p:cNvPr id="3" name="Content Placeholder 2">
            <a:extLst>
              <a:ext uri="{FF2B5EF4-FFF2-40B4-BE49-F238E27FC236}">
                <a16:creationId xmlns:a16="http://schemas.microsoft.com/office/drawing/2014/main" id="{7ADC86C5-F190-15F7-62A4-7210749A1136}"/>
              </a:ext>
            </a:extLst>
          </p:cNvPr>
          <p:cNvSpPr>
            <a:spLocks noGrp="1"/>
          </p:cNvSpPr>
          <p:nvPr>
            <p:ph idx="1"/>
          </p:nvPr>
        </p:nvSpPr>
        <p:spPr>
          <a:xfrm>
            <a:off x="595605" y="990600"/>
            <a:ext cx="10515600" cy="5867399"/>
          </a:xfrm>
        </p:spPr>
        <p:txBody>
          <a:bodyPr>
            <a:normAutofit fontScale="92500" lnSpcReduction="20000"/>
          </a:bodyPr>
          <a:lstStyle/>
          <a:p>
            <a:pPr marL="514350" indent="-514350">
              <a:buFont typeface="+mj-lt"/>
              <a:buAutoNum type="arabicPeriod"/>
            </a:pPr>
            <a:r>
              <a:rPr lang="en-GB" dirty="0">
                <a:solidFill>
                  <a:schemeClr val="accent1">
                    <a:lumMod val="50000"/>
                  </a:schemeClr>
                </a:solidFill>
                <a:hlinkClick r:id="rId2" action="ppaction://hlinksldjump">
                  <a:extLst>
                    <a:ext uri="{A12FA001-AC4F-418D-AE19-62706E023703}">
                      <ahyp:hlinkClr xmlns:ahyp="http://schemas.microsoft.com/office/drawing/2018/hyperlinkcolor" val="tx"/>
                    </a:ext>
                  </a:extLst>
                </a:hlinkClick>
              </a:rPr>
              <a:t>2 minute madness slides</a:t>
            </a:r>
          </a:p>
          <a:p>
            <a:pPr marL="514350" indent="-514350">
              <a:buFont typeface="+mj-lt"/>
              <a:buAutoNum type="arabicPeriod"/>
            </a:pPr>
            <a:r>
              <a:rPr lang="en-GB" dirty="0">
                <a:solidFill>
                  <a:schemeClr val="accent1">
                    <a:lumMod val="50000"/>
                  </a:schemeClr>
                </a:solidFill>
                <a:hlinkClick r:id="rId2" action="ppaction://hlinksldjump">
                  <a:extLst>
                    <a:ext uri="{A12FA001-AC4F-418D-AE19-62706E023703}">
                      <ahyp:hlinkClr xmlns:ahyp="http://schemas.microsoft.com/office/drawing/2018/hyperlinkcolor" val="tx"/>
                    </a:ext>
                  </a:extLst>
                </a:hlinkClick>
              </a:rPr>
              <a:t>Introduction to HONO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3" action="ppaction://hlinksldjump">
                  <a:extLst>
                    <a:ext uri="{A12FA001-AC4F-418D-AE19-62706E023703}">
                      <ahyp:hlinkClr xmlns:ahyp="http://schemas.microsoft.com/office/drawing/2018/hyperlinkcolor" val="tx"/>
                    </a:ext>
                  </a:extLst>
                </a:hlinkClick>
              </a:rPr>
              <a:t>Detecting HONO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4" action="ppaction://hlinksldjump">
                  <a:extLst>
                    <a:ext uri="{A12FA001-AC4F-418D-AE19-62706E023703}">
                      <ahyp:hlinkClr xmlns:ahyp="http://schemas.microsoft.com/office/drawing/2018/hyperlinkcolor" val="tx"/>
                    </a:ext>
                  </a:extLst>
                </a:hlinkClick>
              </a:rPr>
              <a:t>HONO measurement site</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5" action="ppaction://hlinksldjump">
                  <a:extLst>
                    <a:ext uri="{A12FA001-AC4F-418D-AE19-62706E023703}">
                      <ahyp:hlinkClr xmlns:ahyp="http://schemas.microsoft.com/office/drawing/2018/hyperlinkcolor" val="tx"/>
                    </a:ext>
                  </a:extLst>
                </a:hlinkClick>
              </a:rPr>
              <a:t>HONO amount fraction time series </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6" action="ppaction://hlinksldjump">
                  <a:extLst>
                    <a:ext uri="{A12FA001-AC4F-418D-AE19-62706E023703}">
                      <ahyp:hlinkClr xmlns:ahyp="http://schemas.microsoft.com/office/drawing/2018/hyperlinkcolor" val="tx"/>
                    </a:ext>
                  </a:extLst>
                </a:hlinkClick>
              </a:rPr>
              <a:t>Diurnal cycle in HONO mixing ratio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7" action="ppaction://hlinksldjump">
                  <a:extLst>
                    <a:ext uri="{A12FA001-AC4F-418D-AE19-62706E023703}">
                      <ahyp:hlinkClr xmlns:ahyp="http://schemas.microsoft.com/office/drawing/2018/hyperlinkcolor" val="tx"/>
                    </a:ext>
                  </a:extLst>
                </a:hlinkClick>
              </a:rPr>
              <a:t>HONO in other Antarctic locations</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8" action="ppaction://hlinksldjump">
                  <a:extLst>
                    <a:ext uri="{A12FA001-AC4F-418D-AE19-62706E023703}">
                      <ahyp:hlinkClr xmlns:ahyp="http://schemas.microsoft.com/office/drawing/2018/hyperlinkcolor" val="tx"/>
                    </a:ext>
                  </a:extLst>
                </a:hlinkClick>
              </a:rPr>
              <a:t>Flux-gradient method</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9" action="ppaction://hlinksldjump">
                  <a:extLst>
                    <a:ext uri="{A12FA001-AC4F-418D-AE19-62706E023703}">
                      <ahyp:hlinkClr xmlns:ahyp="http://schemas.microsoft.com/office/drawing/2018/hyperlinkcolor" val="tx"/>
                    </a:ext>
                  </a:extLst>
                </a:hlinkClick>
              </a:rPr>
              <a:t>HONO flux from the snow</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0" action="ppaction://hlinksldjump">
                  <a:extLst>
                    <a:ext uri="{A12FA001-AC4F-418D-AE19-62706E023703}">
                      <ahyp:hlinkClr xmlns:ahyp="http://schemas.microsoft.com/office/drawing/2018/hyperlinkcolor" val="tx"/>
                    </a:ext>
                  </a:extLst>
                </a:hlinkClick>
              </a:rPr>
              <a:t>Estimate of HONO flux from nitrate photolysis </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1" action="ppaction://hlinksldjump">
                  <a:extLst>
                    <a:ext uri="{A12FA001-AC4F-418D-AE19-62706E023703}">
                      <ahyp:hlinkClr xmlns:ahyp="http://schemas.microsoft.com/office/drawing/2018/hyperlinkcolor" val="tx"/>
                    </a:ext>
                  </a:extLst>
                </a:hlinkClick>
              </a:rPr>
              <a:t>Setting up a simple box model</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2" action="ppaction://hlinksldjump">
                  <a:extLst>
                    <a:ext uri="{A12FA001-AC4F-418D-AE19-62706E023703}">
                      <ahyp:hlinkClr xmlns:ahyp="http://schemas.microsoft.com/office/drawing/2018/hyperlinkcolor" val="tx"/>
                    </a:ext>
                  </a:extLst>
                </a:hlinkClick>
              </a:rPr>
              <a:t>Estimating snowpack HONO production</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3" action="ppaction://hlinksldjump">
                  <a:extLst>
                    <a:ext uri="{A12FA001-AC4F-418D-AE19-62706E023703}">
                      <ahyp:hlinkClr xmlns:ahyp="http://schemas.microsoft.com/office/drawing/2018/hyperlinkcolor" val="tx"/>
                    </a:ext>
                  </a:extLst>
                </a:hlinkClick>
              </a:rPr>
              <a:t>OH production by HONO</a:t>
            </a:r>
            <a:endParaRPr lang="en-GB" dirty="0">
              <a:solidFill>
                <a:schemeClr val="accent1">
                  <a:lumMod val="50000"/>
                </a:schemeClr>
              </a:solidFill>
            </a:endParaRPr>
          </a:p>
          <a:p>
            <a:pPr marL="514350" indent="-514350">
              <a:buFont typeface="+mj-lt"/>
              <a:buAutoNum type="arabicPeriod"/>
            </a:pPr>
            <a:r>
              <a:rPr lang="en-GB" dirty="0">
                <a:solidFill>
                  <a:schemeClr val="accent1">
                    <a:lumMod val="50000"/>
                  </a:schemeClr>
                </a:solidFill>
                <a:hlinkClick r:id="rId14" action="ppaction://hlinksldjump">
                  <a:extLst>
                    <a:ext uri="{A12FA001-AC4F-418D-AE19-62706E023703}">
                      <ahyp:hlinkClr xmlns:ahyp="http://schemas.microsoft.com/office/drawing/2018/hyperlinkcolor" val="tx"/>
                    </a:ext>
                  </a:extLst>
                </a:hlinkClick>
              </a:rPr>
              <a:t>Summary and conclusions</a:t>
            </a:r>
            <a:endParaRPr lang="en-GB" dirty="0">
              <a:solidFill>
                <a:schemeClr val="accent1">
                  <a:lumMod val="50000"/>
                </a:schemeClr>
              </a:solidFill>
            </a:endParaRPr>
          </a:p>
        </p:txBody>
      </p:sp>
      <p:sp>
        <p:nvSpPr>
          <p:cNvPr id="4" name="TextBox 3">
            <a:extLst>
              <a:ext uri="{FF2B5EF4-FFF2-40B4-BE49-F238E27FC236}">
                <a16:creationId xmlns:a16="http://schemas.microsoft.com/office/drawing/2014/main" id="{0695CC57-AAF9-5014-3319-75C70D9674FC}"/>
              </a:ext>
            </a:extLst>
          </p:cNvPr>
          <p:cNvSpPr txBox="1"/>
          <p:nvPr/>
        </p:nvSpPr>
        <p:spPr>
          <a:xfrm>
            <a:off x="8154227" y="163972"/>
            <a:ext cx="3333314" cy="523220"/>
          </a:xfrm>
          <a:prstGeom prst="rect">
            <a:avLst/>
          </a:prstGeom>
          <a:noFill/>
        </p:spPr>
        <p:txBody>
          <a:bodyPr wrap="square" rtlCol="0">
            <a:spAutoFit/>
          </a:bodyPr>
          <a:lstStyle/>
          <a:p>
            <a:r>
              <a:rPr lang="en-GB" sz="2800" b="1" dirty="0">
                <a:solidFill>
                  <a:srgbClr val="C00000"/>
                </a:solidFill>
              </a:rPr>
              <a:t>Read our paper here!</a:t>
            </a:r>
          </a:p>
        </p:txBody>
      </p:sp>
      <p:sp>
        <p:nvSpPr>
          <p:cNvPr id="6" name="Action Button: Go Home 5">
            <a:hlinkClick r:id="rId15" action="ppaction://hlinksldjump" highlightClick="1"/>
            <a:extLst>
              <a:ext uri="{FF2B5EF4-FFF2-40B4-BE49-F238E27FC236}">
                <a16:creationId xmlns:a16="http://schemas.microsoft.com/office/drawing/2014/main" id="{C2BE8978-54BE-B21D-C620-22AF2D61158C}"/>
              </a:ext>
            </a:extLst>
          </p:cNvPr>
          <p:cNvSpPr/>
          <p:nvPr/>
        </p:nvSpPr>
        <p:spPr>
          <a:xfrm>
            <a:off x="9571652" y="559996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previousslide" highlightClick="1"/>
            <a:extLst>
              <a:ext uri="{FF2B5EF4-FFF2-40B4-BE49-F238E27FC236}">
                <a16:creationId xmlns:a16="http://schemas.microsoft.com/office/drawing/2014/main" id="{247D46EE-86CB-A395-349C-4E42F0BCEEDD}"/>
              </a:ext>
            </a:extLst>
          </p:cNvPr>
          <p:cNvSpPr/>
          <p:nvPr/>
        </p:nvSpPr>
        <p:spPr>
          <a:xfrm>
            <a:off x="9571653" y="497552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C1213FD8-433A-2338-E0DE-B7305B26D466}"/>
              </a:ext>
            </a:extLst>
          </p:cNvPr>
          <p:cNvSpPr/>
          <p:nvPr/>
        </p:nvSpPr>
        <p:spPr>
          <a:xfrm>
            <a:off x="9571653" y="622440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11ACF794-34AA-1C46-D53C-AC600C31F147}"/>
              </a:ext>
            </a:extLst>
          </p:cNvPr>
          <p:cNvSpPr txBox="1"/>
          <p:nvPr/>
        </p:nvSpPr>
        <p:spPr>
          <a:xfrm>
            <a:off x="10008157" y="907003"/>
            <a:ext cx="1666397" cy="923330"/>
          </a:xfrm>
          <a:custGeom>
            <a:avLst/>
            <a:gdLst>
              <a:gd name="connsiteX0" fmla="*/ 0 w 1666397"/>
              <a:gd name="connsiteY0" fmla="*/ 0 h 923330"/>
              <a:gd name="connsiteX1" fmla="*/ 555466 w 1666397"/>
              <a:gd name="connsiteY1" fmla="*/ 0 h 923330"/>
              <a:gd name="connsiteX2" fmla="*/ 1127595 w 1666397"/>
              <a:gd name="connsiteY2" fmla="*/ 0 h 923330"/>
              <a:gd name="connsiteX3" fmla="*/ 1666397 w 1666397"/>
              <a:gd name="connsiteY3" fmla="*/ 0 h 923330"/>
              <a:gd name="connsiteX4" fmla="*/ 1666397 w 1666397"/>
              <a:gd name="connsiteY4" fmla="*/ 470898 h 923330"/>
              <a:gd name="connsiteX5" fmla="*/ 1666397 w 1666397"/>
              <a:gd name="connsiteY5" fmla="*/ 923330 h 923330"/>
              <a:gd name="connsiteX6" fmla="*/ 1160923 w 1666397"/>
              <a:gd name="connsiteY6" fmla="*/ 923330 h 923330"/>
              <a:gd name="connsiteX7" fmla="*/ 572130 w 1666397"/>
              <a:gd name="connsiteY7" fmla="*/ 923330 h 923330"/>
              <a:gd name="connsiteX8" fmla="*/ 0 w 1666397"/>
              <a:gd name="connsiteY8" fmla="*/ 923330 h 923330"/>
              <a:gd name="connsiteX9" fmla="*/ 0 w 1666397"/>
              <a:gd name="connsiteY9" fmla="*/ 480132 h 923330"/>
              <a:gd name="connsiteX10" fmla="*/ 0 w 1666397"/>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6397" h="923330" extrusionOk="0">
                <a:moveTo>
                  <a:pt x="0" y="0"/>
                </a:moveTo>
                <a:cubicBezTo>
                  <a:pt x="125553" y="-1703"/>
                  <a:pt x="337278" y="24646"/>
                  <a:pt x="555466" y="0"/>
                </a:cubicBezTo>
                <a:cubicBezTo>
                  <a:pt x="773654" y="-24646"/>
                  <a:pt x="856602" y="-9012"/>
                  <a:pt x="1127595" y="0"/>
                </a:cubicBezTo>
                <a:cubicBezTo>
                  <a:pt x="1398588" y="9012"/>
                  <a:pt x="1515806" y="-19794"/>
                  <a:pt x="1666397" y="0"/>
                </a:cubicBezTo>
                <a:cubicBezTo>
                  <a:pt x="1688420" y="142995"/>
                  <a:pt x="1660584" y="275471"/>
                  <a:pt x="1666397" y="470898"/>
                </a:cubicBezTo>
                <a:cubicBezTo>
                  <a:pt x="1672210" y="666325"/>
                  <a:pt x="1673022" y="714744"/>
                  <a:pt x="1666397" y="923330"/>
                </a:cubicBezTo>
                <a:cubicBezTo>
                  <a:pt x="1430480" y="945977"/>
                  <a:pt x="1263302" y="920404"/>
                  <a:pt x="1160923" y="923330"/>
                </a:cubicBezTo>
                <a:cubicBezTo>
                  <a:pt x="1058544" y="926256"/>
                  <a:pt x="817770" y="902320"/>
                  <a:pt x="572130" y="923330"/>
                </a:cubicBezTo>
                <a:cubicBezTo>
                  <a:pt x="326490" y="944340"/>
                  <a:pt x="243949" y="902011"/>
                  <a:pt x="0" y="923330"/>
                </a:cubicBezTo>
                <a:cubicBezTo>
                  <a:pt x="-14456" y="715560"/>
                  <a:pt x="19455" y="678640"/>
                  <a:pt x="0" y="480132"/>
                </a:cubicBezTo>
                <a:cubicBezTo>
                  <a:pt x="-19455" y="281624"/>
                  <a:pt x="-313" y="122962"/>
                  <a:pt x="0" y="0"/>
                </a:cubicBezTo>
                <a:close/>
              </a:path>
            </a:pathLst>
          </a:custGeom>
          <a:noFill/>
          <a:ln w="19050">
            <a:solidFill>
              <a:srgbClr val="C00000"/>
            </a:solidFill>
            <a:extLst>
              <a:ext uri="{C807C97D-BFC1-408E-A445-0C87EB9F89A2}">
                <ask:lineSketchStyleProps xmlns:ask="http://schemas.microsoft.com/office/drawing/2018/sketchyshapes" sd="385348946">
                  <a:prstGeom prst="rect">
                    <a:avLst/>
                  </a:prstGeom>
                  <ask:type>
                    <ask:lineSketchFreehand/>
                  </ask:type>
                </ask:lineSketchStyleProps>
              </a:ext>
            </a:extLst>
          </a:ln>
        </p:spPr>
        <p:txBody>
          <a:bodyPr wrap="square">
            <a:spAutoFit/>
          </a:bodyPr>
          <a:lstStyle/>
          <a:p>
            <a:r>
              <a:rPr lang="en-GB" b="0" i="0" dirty="0">
                <a:solidFill>
                  <a:srgbClr val="C00000"/>
                </a:solidFill>
                <a:effectLst/>
                <a:hlinkClick r:id="rId16">
                  <a:extLst>
                    <a:ext uri="{A12FA001-AC4F-418D-AE19-62706E023703}">
                      <ahyp:hlinkClr xmlns:ahyp="http://schemas.microsoft.com/office/drawing/2018/hyperlinkcolor" val="tx"/>
                    </a:ext>
                  </a:extLst>
                </a:hlinkClick>
              </a:rPr>
              <a:t>https://doi.org/10.5194/acp-2022-845</a:t>
            </a:r>
            <a:r>
              <a:rPr lang="en-GB" b="0" i="0" dirty="0">
                <a:solidFill>
                  <a:srgbClr val="C00000"/>
                </a:solidFill>
                <a:effectLst/>
              </a:rPr>
              <a:t> </a:t>
            </a:r>
          </a:p>
        </p:txBody>
      </p:sp>
      <p:sp>
        <p:nvSpPr>
          <p:cNvPr id="12" name="TextBox 11">
            <a:extLst>
              <a:ext uri="{FF2B5EF4-FFF2-40B4-BE49-F238E27FC236}">
                <a16:creationId xmlns:a16="http://schemas.microsoft.com/office/drawing/2014/main" id="{16799DDC-10EE-6BBF-4384-70A1618440D8}"/>
              </a:ext>
            </a:extLst>
          </p:cNvPr>
          <p:cNvSpPr txBox="1"/>
          <p:nvPr/>
        </p:nvSpPr>
        <p:spPr>
          <a:xfrm>
            <a:off x="8145960" y="4983887"/>
            <a:ext cx="1496446" cy="1754326"/>
          </a:xfrm>
          <a:prstGeom prst="rect">
            <a:avLst/>
          </a:prstGeom>
          <a:noFill/>
        </p:spPr>
        <p:txBody>
          <a:bodyPr wrap="square" rtlCol="0">
            <a:spAutoFit/>
          </a:bodyPr>
          <a:lstStyle/>
          <a:p>
            <a:r>
              <a:rPr lang="en-GB" dirty="0">
                <a:solidFill>
                  <a:srgbClr val="C00000"/>
                </a:solidFill>
              </a:rPr>
              <a:t>Previous slide</a:t>
            </a:r>
          </a:p>
          <a:p>
            <a:endParaRPr lang="en-GB" dirty="0">
              <a:solidFill>
                <a:srgbClr val="C00000"/>
              </a:solidFill>
            </a:endParaRPr>
          </a:p>
          <a:p>
            <a:r>
              <a:rPr lang="en-GB" dirty="0">
                <a:solidFill>
                  <a:srgbClr val="C00000"/>
                </a:solidFill>
              </a:rPr>
              <a:t>Returns to this slide</a:t>
            </a:r>
          </a:p>
          <a:p>
            <a:endParaRPr lang="en-GB" dirty="0">
              <a:solidFill>
                <a:srgbClr val="C00000"/>
              </a:solidFill>
            </a:endParaRPr>
          </a:p>
          <a:p>
            <a:r>
              <a:rPr lang="en-GB" dirty="0">
                <a:solidFill>
                  <a:srgbClr val="C00000"/>
                </a:solidFill>
              </a:rPr>
              <a:t>Next slide</a:t>
            </a:r>
          </a:p>
        </p:txBody>
      </p:sp>
      <p:sp>
        <p:nvSpPr>
          <p:cNvPr id="23" name="TextBox 22">
            <a:extLst>
              <a:ext uri="{FF2B5EF4-FFF2-40B4-BE49-F238E27FC236}">
                <a16:creationId xmlns:a16="http://schemas.microsoft.com/office/drawing/2014/main" id="{74996491-C4D9-4D92-4E18-6C0E243DD7F8}"/>
              </a:ext>
            </a:extLst>
          </p:cNvPr>
          <p:cNvSpPr txBox="1"/>
          <p:nvPr/>
        </p:nvSpPr>
        <p:spPr>
          <a:xfrm>
            <a:off x="8150622" y="3203807"/>
            <a:ext cx="1825806" cy="1569660"/>
          </a:xfrm>
          <a:prstGeom prst="rect">
            <a:avLst/>
          </a:prstGeom>
          <a:noFill/>
          <a:ln>
            <a:noFill/>
          </a:ln>
        </p:spPr>
        <p:txBody>
          <a:bodyPr wrap="square" rtlCol="0">
            <a:spAutoFit/>
          </a:bodyPr>
          <a:lstStyle/>
          <a:p>
            <a:r>
              <a:rPr lang="en-GB" sz="2400" dirty="0">
                <a:solidFill>
                  <a:srgbClr val="C00000"/>
                </a:solidFill>
              </a:rPr>
              <a:t>These are hyperlinks to specific slides</a:t>
            </a:r>
          </a:p>
        </p:txBody>
      </p:sp>
      <p:pic>
        <p:nvPicPr>
          <p:cNvPr id="29" name="Graphic 28" descr="Arrow: Slight curve outline">
            <a:extLst>
              <a:ext uri="{FF2B5EF4-FFF2-40B4-BE49-F238E27FC236}">
                <a16:creationId xmlns:a16="http://schemas.microsoft.com/office/drawing/2014/main" id="{0200CBA3-2BFB-9EC6-ACDA-ACE9155405B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711749" flipH="1">
            <a:off x="6112234" y="3438768"/>
            <a:ext cx="2110272" cy="914400"/>
          </a:xfrm>
          <a:prstGeom prst="rect">
            <a:avLst/>
          </a:prstGeom>
        </p:spPr>
      </p:pic>
      <p:pic>
        <p:nvPicPr>
          <p:cNvPr id="11" name="Picture 10" descr="Qr code&#10;&#10;Description automatically generated">
            <a:extLst>
              <a:ext uri="{FF2B5EF4-FFF2-40B4-BE49-F238E27FC236}">
                <a16:creationId xmlns:a16="http://schemas.microsoft.com/office/drawing/2014/main" id="{C525B6DD-04EB-5640-0937-63655FEB7988}"/>
              </a:ext>
            </a:extLst>
          </p:cNvPr>
          <p:cNvPicPr>
            <a:picLocks noChangeAspect="1"/>
          </p:cNvPicPr>
          <p:nvPr/>
        </p:nvPicPr>
        <p:blipFill rotWithShape="1">
          <a:blip r:embed="rId19">
            <a:extLst>
              <a:ext uri="{28A0092B-C50C-407E-A947-70E740481C1C}">
                <a14:useLocalDpi xmlns:a14="http://schemas.microsoft.com/office/drawing/2010/main" val="0"/>
              </a:ext>
            </a:extLst>
          </a:blip>
          <a:srcRect l="9558" t="9567" r="8351" b="6977"/>
          <a:stretch/>
        </p:blipFill>
        <p:spPr>
          <a:xfrm>
            <a:off x="7518374" y="662781"/>
            <a:ext cx="2345716" cy="2384735"/>
          </a:xfrm>
          <a:prstGeom prst="rect">
            <a:avLst/>
          </a:prstGeom>
        </p:spPr>
      </p:pic>
      <p:pic>
        <p:nvPicPr>
          <p:cNvPr id="13" name="Picture 2">
            <a:extLst>
              <a:ext uri="{FF2B5EF4-FFF2-40B4-BE49-F238E27FC236}">
                <a16:creationId xmlns:a16="http://schemas.microsoft.com/office/drawing/2014/main" id="{D781C726-7D1A-7FE7-41BF-776B3888757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713" b="6013"/>
          <a:stretch/>
        </p:blipFill>
        <p:spPr bwMode="auto">
          <a:xfrm>
            <a:off x="10711046" y="3834616"/>
            <a:ext cx="1431040" cy="1720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Qr code&#10;&#10;Description automatically generated">
            <a:extLst>
              <a:ext uri="{FF2B5EF4-FFF2-40B4-BE49-F238E27FC236}">
                <a16:creationId xmlns:a16="http://schemas.microsoft.com/office/drawing/2014/main" id="{E8C86786-B0D4-B100-E75B-0B731B10C7AE}"/>
              </a:ext>
            </a:extLst>
          </p:cNvPr>
          <p:cNvPicPr>
            <a:picLocks noChangeAspect="1"/>
          </p:cNvPicPr>
          <p:nvPr/>
        </p:nvPicPr>
        <p:blipFill>
          <a:blip r:embed="rId2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68297" y="5555494"/>
            <a:ext cx="1266005" cy="1266005"/>
          </a:xfrm>
          <a:prstGeom prst="rect">
            <a:avLst/>
          </a:prstGeom>
        </p:spPr>
      </p:pic>
    </p:spTree>
    <p:extLst>
      <p:ext uri="{BB962C8B-B14F-4D97-AF65-F5344CB8AC3E}">
        <p14:creationId xmlns:p14="http://schemas.microsoft.com/office/powerpoint/2010/main" val="340445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E061-C99C-4031-B13D-DD30EC34E238}"/>
              </a:ext>
            </a:extLst>
          </p:cNvPr>
          <p:cNvSpPr>
            <a:spLocks noGrp="1"/>
          </p:cNvSpPr>
          <p:nvPr>
            <p:ph type="title"/>
          </p:nvPr>
        </p:nvSpPr>
        <p:spPr>
          <a:xfrm>
            <a:off x="0" y="0"/>
            <a:ext cx="10515600" cy="1325563"/>
          </a:xfrm>
        </p:spPr>
        <p:txBody>
          <a:bodyPr>
            <a:normAutofit/>
          </a:bodyPr>
          <a:lstStyle/>
          <a:p>
            <a:r>
              <a:rPr lang="en-GB" sz="5400" b="1" dirty="0">
                <a:solidFill>
                  <a:schemeClr val="accent1">
                    <a:lumMod val="50000"/>
                  </a:schemeClr>
                </a:solidFill>
              </a:rPr>
              <a:t>Introducing HONO</a:t>
            </a:r>
          </a:p>
        </p:txBody>
      </p:sp>
      <p:sp>
        <p:nvSpPr>
          <p:cNvPr id="3" name="Content Placeholder 2">
            <a:extLst>
              <a:ext uri="{FF2B5EF4-FFF2-40B4-BE49-F238E27FC236}">
                <a16:creationId xmlns:a16="http://schemas.microsoft.com/office/drawing/2014/main" id="{AFDEF76A-237D-46EE-B397-04E092A300B4}"/>
              </a:ext>
            </a:extLst>
          </p:cNvPr>
          <p:cNvSpPr>
            <a:spLocks noGrp="1"/>
          </p:cNvSpPr>
          <p:nvPr>
            <p:ph idx="1"/>
          </p:nvPr>
        </p:nvSpPr>
        <p:spPr>
          <a:xfrm>
            <a:off x="144933" y="1273097"/>
            <a:ext cx="5792506" cy="4894160"/>
          </a:xfrm>
        </p:spPr>
        <p:txBody>
          <a:bodyPr>
            <a:noAutofit/>
          </a:bodyPr>
          <a:lstStyle/>
          <a:p>
            <a:r>
              <a:rPr lang="en-GB" sz="2400" dirty="0">
                <a:solidFill>
                  <a:schemeClr val="accent1">
                    <a:lumMod val="50000"/>
                  </a:schemeClr>
                </a:solidFill>
              </a:rPr>
              <a:t>Photolysis of nitrate, NO</a:t>
            </a:r>
            <a:r>
              <a:rPr lang="en-GB" sz="2400" baseline="-25000" dirty="0">
                <a:solidFill>
                  <a:schemeClr val="accent1">
                    <a:lumMod val="50000"/>
                  </a:schemeClr>
                </a:solidFill>
              </a:rPr>
              <a:t>3</a:t>
            </a:r>
            <a:r>
              <a:rPr lang="en-GB" sz="2400" baseline="30000" dirty="0">
                <a:solidFill>
                  <a:schemeClr val="accent1">
                    <a:lumMod val="50000"/>
                  </a:schemeClr>
                </a:solidFill>
              </a:rPr>
              <a:t>-</a:t>
            </a:r>
            <a:r>
              <a:rPr lang="en-GB" sz="2400" dirty="0">
                <a:solidFill>
                  <a:schemeClr val="accent1">
                    <a:lumMod val="50000"/>
                  </a:schemeClr>
                </a:solidFill>
              </a:rPr>
              <a:t> , in snow has been established to produce NO</a:t>
            </a:r>
            <a:r>
              <a:rPr lang="en-GB" sz="2400" i="1" baseline="-25000" dirty="0">
                <a:solidFill>
                  <a:schemeClr val="accent1">
                    <a:lumMod val="50000"/>
                  </a:schemeClr>
                </a:solidFill>
              </a:rPr>
              <a:t>x </a:t>
            </a:r>
            <a:r>
              <a:rPr lang="en-GB" sz="2400" dirty="0">
                <a:solidFill>
                  <a:schemeClr val="accent1">
                    <a:lumMod val="50000"/>
                  </a:schemeClr>
                </a:solidFill>
              </a:rPr>
              <a:t>.</a:t>
            </a:r>
          </a:p>
          <a:p>
            <a:r>
              <a:rPr lang="en-GB" sz="2400" dirty="0">
                <a:solidFill>
                  <a:schemeClr val="accent1">
                    <a:lumMod val="50000"/>
                  </a:schemeClr>
                </a:solidFill>
              </a:rPr>
              <a:t>HONO also seems to be emitted from sunlit snow but the exact reaction driving its release remains unknown.</a:t>
            </a:r>
          </a:p>
          <a:p>
            <a:r>
              <a:rPr lang="en-GB" sz="2400" dirty="0">
                <a:solidFill>
                  <a:schemeClr val="accent1">
                    <a:lumMod val="50000"/>
                  </a:schemeClr>
                </a:solidFill>
              </a:rPr>
              <a:t>HONO is photolyzed to release OH so can have important implications for the HO</a:t>
            </a:r>
            <a:r>
              <a:rPr lang="en-GB" sz="2400" i="1" baseline="-25000" dirty="0">
                <a:solidFill>
                  <a:schemeClr val="accent1">
                    <a:lumMod val="50000"/>
                  </a:schemeClr>
                </a:solidFill>
              </a:rPr>
              <a:t>x</a:t>
            </a:r>
            <a:r>
              <a:rPr lang="en-GB" sz="2400" dirty="0">
                <a:solidFill>
                  <a:schemeClr val="accent1">
                    <a:lumMod val="50000"/>
                  </a:schemeClr>
                </a:solidFill>
              </a:rPr>
              <a:t> budget.</a:t>
            </a:r>
          </a:p>
          <a:p>
            <a:r>
              <a:rPr lang="en-GB" sz="2400" dirty="0">
                <a:solidFill>
                  <a:schemeClr val="accent1">
                    <a:lumMod val="50000"/>
                  </a:schemeClr>
                </a:solidFill>
              </a:rPr>
              <a:t>In the polar regions, the usual OH radical formation pathway (ozone photolysis and reaction of O(</a:t>
            </a:r>
            <a:r>
              <a:rPr lang="en-GB" sz="2400" baseline="30000" dirty="0">
                <a:solidFill>
                  <a:schemeClr val="accent1">
                    <a:lumMod val="50000"/>
                  </a:schemeClr>
                </a:solidFill>
              </a:rPr>
              <a:t>1</a:t>
            </a:r>
            <a:r>
              <a:rPr lang="en-GB" sz="2400" dirty="0">
                <a:solidFill>
                  <a:schemeClr val="accent1">
                    <a:lumMod val="50000"/>
                  </a:schemeClr>
                </a:solidFill>
              </a:rPr>
              <a:t>D) with H</a:t>
            </a:r>
            <a:r>
              <a:rPr lang="en-GB" sz="2400" baseline="-25000" dirty="0">
                <a:solidFill>
                  <a:schemeClr val="accent1">
                    <a:lumMod val="50000"/>
                  </a:schemeClr>
                </a:solidFill>
              </a:rPr>
              <a:t>2</a:t>
            </a:r>
            <a:r>
              <a:rPr lang="en-GB" sz="2400" dirty="0">
                <a:solidFill>
                  <a:schemeClr val="accent1">
                    <a:lumMod val="50000"/>
                  </a:schemeClr>
                </a:solidFill>
              </a:rPr>
              <a:t>O) is limited by the low water vapour concentration: understanding other OH sources is crucial.</a:t>
            </a:r>
          </a:p>
        </p:txBody>
      </p:sp>
      <p:pic>
        <p:nvPicPr>
          <p:cNvPr id="11" name="Picture 10">
            <a:extLst>
              <a:ext uri="{FF2B5EF4-FFF2-40B4-BE49-F238E27FC236}">
                <a16:creationId xmlns:a16="http://schemas.microsoft.com/office/drawing/2014/main" id="{C7D58ED4-C7AD-AB9C-CF27-55064C08EDB3}"/>
              </a:ext>
            </a:extLst>
          </p:cNvPr>
          <p:cNvPicPr>
            <a:picLocks noChangeAspect="1"/>
          </p:cNvPicPr>
          <p:nvPr/>
        </p:nvPicPr>
        <p:blipFill rotWithShape="1">
          <a:blip r:embed="rId2"/>
          <a:srcRect r="17232"/>
          <a:stretch/>
        </p:blipFill>
        <p:spPr>
          <a:xfrm>
            <a:off x="6085978" y="757644"/>
            <a:ext cx="5802528" cy="3549017"/>
          </a:xfrm>
          <a:prstGeom prst="rect">
            <a:avLst/>
          </a:prstGeom>
        </p:spPr>
      </p:pic>
      <p:sp>
        <p:nvSpPr>
          <p:cNvPr id="4" name="TextBox 3">
            <a:extLst>
              <a:ext uri="{FF2B5EF4-FFF2-40B4-BE49-F238E27FC236}">
                <a16:creationId xmlns:a16="http://schemas.microsoft.com/office/drawing/2014/main" id="{302CC238-786C-8089-DF46-618545FDEEFE}"/>
              </a:ext>
            </a:extLst>
          </p:cNvPr>
          <p:cNvSpPr txBox="1"/>
          <p:nvPr/>
        </p:nvSpPr>
        <p:spPr>
          <a:xfrm>
            <a:off x="6130834" y="4261204"/>
            <a:ext cx="5747650" cy="646331"/>
          </a:xfrm>
          <a:prstGeom prst="rect">
            <a:avLst/>
          </a:prstGeom>
          <a:noFill/>
        </p:spPr>
        <p:txBody>
          <a:bodyPr wrap="square" rtlCol="0">
            <a:spAutoFit/>
          </a:bodyPr>
          <a:lstStyle/>
          <a:p>
            <a:r>
              <a:rPr lang="en-GB" dirty="0">
                <a:solidFill>
                  <a:schemeClr val="accent1">
                    <a:lumMod val="50000"/>
                  </a:schemeClr>
                </a:solidFill>
              </a:rPr>
              <a:t>A diagram showing NO</a:t>
            </a:r>
            <a:r>
              <a:rPr lang="en-GB" i="1" baseline="-25000" dirty="0">
                <a:solidFill>
                  <a:schemeClr val="accent1">
                    <a:lumMod val="50000"/>
                  </a:schemeClr>
                </a:solidFill>
              </a:rPr>
              <a:t>x</a:t>
            </a:r>
            <a:r>
              <a:rPr lang="en-GB" dirty="0">
                <a:solidFill>
                  <a:schemeClr val="accent1">
                    <a:lumMod val="50000"/>
                  </a:schemeClr>
                </a:solidFill>
              </a:rPr>
              <a:t> production by sunlit snow, as well as snowpack NO</a:t>
            </a:r>
            <a:r>
              <a:rPr lang="en-GB" baseline="-25000" dirty="0">
                <a:solidFill>
                  <a:schemeClr val="accent1">
                    <a:lumMod val="50000"/>
                  </a:schemeClr>
                </a:solidFill>
              </a:rPr>
              <a:t>2</a:t>
            </a:r>
            <a:r>
              <a:rPr lang="en-GB" dirty="0">
                <a:solidFill>
                  <a:schemeClr val="accent1">
                    <a:lumMod val="50000"/>
                  </a:schemeClr>
                </a:solidFill>
              </a:rPr>
              <a:t> and NO</a:t>
            </a:r>
            <a:r>
              <a:rPr lang="en-GB" baseline="-25000" dirty="0">
                <a:solidFill>
                  <a:schemeClr val="accent1">
                    <a:lumMod val="50000"/>
                  </a:schemeClr>
                </a:solidFill>
              </a:rPr>
              <a:t>2</a:t>
            </a:r>
            <a:r>
              <a:rPr lang="en-GB" baseline="30000" dirty="0">
                <a:solidFill>
                  <a:schemeClr val="accent1">
                    <a:lumMod val="50000"/>
                  </a:schemeClr>
                </a:solidFill>
              </a:rPr>
              <a:t>-</a:t>
            </a:r>
            <a:r>
              <a:rPr lang="en-GB" dirty="0">
                <a:solidFill>
                  <a:schemeClr val="accent1">
                    <a:lumMod val="50000"/>
                  </a:schemeClr>
                </a:solidFill>
              </a:rPr>
              <a:t> which may be HONO precursors. </a:t>
            </a:r>
          </a:p>
        </p:txBody>
      </p:sp>
      <p:sp>
        <p:nvSpPr>
          <p:cNvPr id="8" name="Action Button: Go Home 7">
            <a:hlinkClick r:id="rId3" action="ppaction://hlinksldjump" highlightClick="1"/>
            <a:extLst>
              <a:ext uri="{FF2B5EF4-FFF2-40B4-BE49-F238E27FC236}">
                <a16:creationId xmlns:a16="http://schemas.microsoft.com/office/drawing/2014/main" id="{2787743D-E020-159A-49D9-05087EBDC345}"/>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previousslide" highlightClick="1"/>
            <a:extLst>
              <a:ext uri="{FF2B5EF4-FFF2-40B4-BE49-F238E27FC236}">
                <a16:creationId xmlns:a16="http://schemas.microsoft.com/office/drawing/2014/main" id="{E70F8F08-4CB0-27FE-22AC-D5721D76D605}"/>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481F6402-5FD5-22A2-99C8-E6C3F6840E01}"/>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0498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01B96DA8-0B98-4DF5-54CF-2B4DB13E5A35}"/>
              </a:ext>
            </a:extLst>
          </p:cNvPr>
          <p:cNvPicPr>
            <a:picLocks noChangeAspect="1"/>
          </p:cNvPicPr>
          <p:nvPr/>
        </p:nvPicPr>
        <p:blipFill rotWithShape="1">
          <a:blip r:embed="rId2"/>
          <a:srcRect b="26906"/>
          <a:stretch/>
        </p:blipFill>
        <p:spPr>
          <a:xfrm>
            <a:off x="2849758" y="1467404"/>
            <a:ext cx="6294244" cy="4217883"/>
          </a:xfrm>
          <a:custGeom>
            <a:avLst/>
            <a:gdLst>
              <a:gd name="connsiteX0" fmla="*/ 0 w 6294244"/>
              <a:gd name="connsiteY0" fmla="*/ 0 h 4217883"/>
              <a:gd name="connsiteX1" fmla="*/ 6294244 w 6294244"/>
              <a:gd name="connsiteY1" fmla="*/ 0 h 4217883"/>
              <a:gd name="connsiteX2" fmla="*/ 6294244 w 6294244"/>
              <a:gd name="connsiteY2" fmla="*/ 4217883 h 4217883"/>
              <a:gd name="connsiteX3" fmla="*/ 0 w 6294244"/>
              <a:gd name="connsiteY3" fmla="*/ 4217883 h 4217883"/>
              <a:gd name="connsiteX4" fmla="*/ 0 w 6294244"/>
              <a:gd name="connsiteY4" fmla="*/ 0 h 421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4244" h="4217883" fill="none" extrusionOk="0">
                <a:moveTo>
                  <a:pt x="0" y="0"/>
                </a:moveTo>
                <a:cubicBezTo>
                  <a:pt x="2623016" y="47173"/>
                  <a:pt x="5494545" y="-38670"/>
                  <a:pt x="6294244" y="0"/>
                </a:cubicBezTo>
                <a:cubicBezTo>
                  <a:pt x="6446845" y="1216265"/>
                  <a:pt x="6325113" y="3103913"/>
                  <a:pt x="6294244" y="4217883"/>
                </a:cubicBezTo>
                <a:cubicBezTo>
                  <a:pt x="4506454" y="4208496"/>
                  <a:pt x="2920001" y="4069597"/>
                  <a:pt x="0" y="4217883"/>
                </a:cubicBezTo>
                <a:cubicBezTo>
                  <a:pt x="-101859" y="2370054"/>
                  <a:pt x="-141015" y="1154676"/>
                  <a:pt x="0" y="0"/>
                </a:cubicBezTo>
                <a:close/>
              </a:path>
              <a:path w="6294244" h="4217883" stroke="0" extrusionOk="0">
                <a:moveTo>
                  <a:pt x="0" y="0"/>
                </a:moveTo>
                <a:cubicBezTo>
                  <a:pt x="1157639" y="107315"/>
                  <a:pt x="3352064" y="827"/>
                  <a:pt x="6294244" y="0"/>
                </a:cubicBezTo>
                <a:cubicBezTo>
                  <a:pt x="6442423" y="868767"/>
                  <a:pt x="6461328" y="2326077"/>
                  <a:pt x="6294244" y="4217883"/>
                </a:cubicBezTo>
                <a:cubicBezTo>
                  <a:pt x="5622802" y="4299253"/>
                  <a:pt x="2500842" y="4147399"/>
                  <a:pt x="0" y="4217883"/>
                </a:cubicBezTo>
                <a:cubicBezTo>
                  <a:pt x="-103968" y="3654584"/>
                  <a:pt x="-123837" y="1918051"/>
                  <a:pt x="0" y="0"/>
                </a:cubicBezTo>
                <a:close/>
              </a:path>
            </a:pathLst>
          </a:custGeom>
          <a:ln w="57150">
            <a:noFill/>
            <a:extLst>
              <a:ext uri="{C807C97D-BFC1-408E-A445-0C87EB9F89A2}">
                <ask:lineSketchStyleProps xmlns:ask="http://schemas.microsoft.com/office/drawing/2018/sketchyshapes" sd="2717496527">
                  <a:prstGeom prst="rect">
                    <a:avLst/>
                  </a:prstGeom>
                  <ask:type>
                    <ask:lineSketchCurved/>
                  </ask:type>
                </ask:lineSketchStyleProps>
              </a:ext>
            </a:extLst>
          </a:ln>
        </p:spPr>
      </p:pic>
      <p:sp>
        <p:nvSpPr>
          <p:cNvPr id="8" name="TextBox 7">
            <a:extLst>
              <a:ext uri="{FF2B5EF4-FFF2-40B4-BE49-F238E27FC236}">
                <a16:creationId xmlns:a16="http://schemas.microsoft.com/office/drawing/2014/main" id="{75185386-31CE-BCF1-31A4-1DE3BCC07EF1}"/>
              </a:ext>
            </a:extLst>
          </p:cNvPr>
          <p:cNvSpPr txBox="1"/>
          <p:nvPr/>
        </p:nvSpPr>
        <p:spPr>
          <a:xfrm>
            <a:off x="104148" y="788192"/>
            <a:ext cx="12087852" cy="477054"/>
          </a:xfrm>
          <a:prstGeom prst="rect">
            <a:avLst/>
          </a:prstGeom>
          <a:noFill/>
        </p:spPr>
        <p:txBody>
          <a:bodyPr wrap="square" rtlCol="0">
            <a:spAutoFit/>
          </a:bodyPr>
          <a:lstStyle/>
          <a:p>
            <a:r>
              <a:rPr lang="en-GB" sz="2500" dirty="0">
                <a:solidFill>
                  <a:srgbClr val="203864"/>
                </a:solidFill>
              </a:rPr>
              <a:t>HONO amount fraction was measured with a </a:t>
            </a:r>
            <a:r>
              <a:rPr lang="en-GB" sz="2500" dirty="0" err="1">
                <a:solidFill>
                  <a:srgbClr val="203864"/>
                </a:solidFill>
              </a:rPr>
              <a:t>LOng</a:t>
            </a:r>
            <a:r>
              <a:rPr lang="en-GB" sz="2500" dirty="0">
                <a:solidFill>
                  <a:srgbClr val="203864"/>
                </a:solidFill>
              </a:rPr>
              <a:t> Path Absorption Photometer (LOPAP):</a:t>
            </a:r>
          </a:p>
        </p:txBody>
      </p:sp>
      <p:sp>
        <p:nvSpPr>
          <p:cNvPr id="12" name="Title 1">
            <a:extLst>
              <a:ext uri="{FF2B5EF4-FFF2-40B4-BE49-F238E27FC236}">
                <a16:creationId xmlns:a16="http://schemas.microsoft.com/office/drawing/2014/main" id="{45768B8E-F146-177F-6E91-5886EF925A89}"/>
              </a:ext>
            </a:extLst>
          </p:cNvPr>
          <p:cNvSpPr txBox="1">
            <a:spLocks/>
          </p:cNvSpPr>
          <p:nvPr/>
        </p:nvSpPr>
        <p:spPr>
          <a:xfrm>
            <a:off x="0" y="105301"/>
            <a:ext cx="10515600" cy="80854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Detecting HONO</a:t>
            </a:r>
          </a:p>
        </p:txBody>
      </p:sp>
      <p:sp>
        <p:nvSpPr>
          <p:cNvPr id="24" name="Rectangle 23">
            <a:extLst>
              <a:ext uri="{FF2B5EF4-FFF2-40B4-BE49-F238E27FC236}">
                <a16:creationId xmlns:a16="http://schemas.microsoft.com/office/drawing/2014/main" id="{9EABC946-A8E2-0F66-D49B-AA0083CDBA1A}"/>
              </a:ext>
            </a:extLst>
          </p:cNvPr>
          <p:cNvSpPr/>
          <p:nvPr/>
        </p:nvSpPr>
        <p:spPr>
          <a:xfrm>
            <a:off x="2756703" y="1265246"/>
            <a:ext cx="6819571" cy="4601289"/>
          </a:xfrm>
          <a:custGeom>
            <a:avLst/>
            <a:gdLst>
              <a:gd name="connsiteX0" fmla="*/ 0 w 6819571"/>
              <a:gd name="connsiteY0" fmla="*/ 0 h 4601289"/>
              <a:gd name="connsiteX1" fmla="*/ 818349 w 6819571"/>
              <a:gd name="connsiteY1" fmla="*/ 0 h 4601289"/>
              <a:gd name="connsiteX2" fmla="*/ 1636697 w 6819571"/>
              <a:gd name="connsiteY2" fmla="*/ 0 h 4601289"/>
              <a:gd name="connsiteX3" fmla="*/ 2114067 w 6819571"/>
              <a:gd name="connsiteY3" fmla="*/ 0 h 4601289"/>
              <a:gd name="connsiteX4" fmla="*/ 2591437 w 6819571"/>
              <a:gd name="connsiteY4" fmla="*/ 0 h 4601289"/>
              <a:gd name="connsiteX5" fmla="*/ 3409786 w 6819571"/>
              <a:gd name="connsiteY5" fmla="*/ 0 h 4601289"/>
              <a:gd name="connsiteX6" fmla="*/ 3955351 w 6819571"/>
              <a:gd name="connsiteY6" fmla="*/ 0 h 4601289"/>
              <a:gd name="connsiteX7" fmla="*/ 4500917 w 6819571"/>
              <a:gd name="connsiteY7" fmla="*/ 0 h 4601289"/>
              <a:gd name="connsiteX8" fmla="*/ 5046483 w 6819571"/>
              <a:gd name="connsiteY8" fmla="*/ 0 h 4601289"/>
              <a:gd name="connsiteX9" fmla="*/ 5728440 w 6819571"/>
              <a:gd name="connsiteY9" fmla="*/ 0 h 4601289"/>
              <a:gd name="connsiteX10" fmla="*/ 6819571 w 6819571"/>
              <a:gd name="connsiteY10" fmla="*/ 0 h 4601289"/>
              <a:gd name="connsiteX11" fmla="*/ 6819571 w 6819571"/>
              <a:gd name="connsiteY11" fmla="*/ 611314 h 4601289"/>
              <a:gd name="connsiteX12" fmla="*/ 6819571 w 6819571"/>
              <a:gd name="connsiteY12" fmla="*/ 1222628 h 4601289"/>
              <a:gd name="connsiteX13" fmla="*/ 6819571 w 6819571"/>
              <a:gd name="connsiteY13" fmla="*/ 1971981 h 4601289"/>
              <a:gd name="connsiteX14" fmla="*/ 6819571 w 6819571"/>
              <a:gd name="connsiteY14" fmla="*/ 2675321 h 4601289"/>
              <a:gd name="connsiteX15" fmla="*/ 6819571 w 6819571"/>
              <a:gd name="connsiteY15" fmla="*/ 3332648 h 4601289"/>
              <a:gd name="connsiteX16" fmla="*/ 6819571 w 6819571"/>
              <a:gd name="connsiteY16" fmla="*/ 3989975 h 4601289"/>
              <a:gd name="connsiteX17" fmla="*/ 6819571 w 6819571"/>
              <a:gd name="connsiteY17" fmla="*/ 4601289 h 4601289"/>
              <a:gd name="connsiteX18" fmla="*/ 6205810 w 6819571"/>
              <a:gd name="connsiteY18" fmla="*/ 4601289 h 4601289"/>
              <a:gd name="connsiteX19" fmla="*/ 5523853 w 6819571"/>
              <a:gd name="connsiteY19" fmla="*/ 4601289 h 4601289"/>
              <a:gd name="connsiteX20" fmla="*/ 4841895 w 6819571"/>
              <a:gd name="connsiteY20" fmla="*/ 4601289 h 4601289"/>
              <a:gd name="connsiteX21" fmla="*/ 4023547 w 6819571"/>
              <a:gd name="connsiteY21" fmla="*/ 4601289 h 4601289"/>
              <a:gd name="connsiteX22" fmla="*/ 3273394 w 6819571"/>
              <a:gd name="connsiteY22" fmla="*/ 4601289 h 4601289"/>
              <a:gd name="connsiteX23" fmla="*/ 2591437 w 6819571"/>
              <a:gd name="connsiteY23" fmla="*/ 4601289 h 4601289"/>
              <a:gd name="connsiteX24" fmla="*/ 1773088 w 6819571"/>
              <a:gd name="connsiteY24" fmla="*/ 4601289 h 4601289"/>
              <a:gd name="connsiteX25" fmla="*/ 954740 w 6819571"/>
              <a:gd name="connsiteY25" fmla="*/ 4601289 h 4601289"/>
              <a:gd name="connsiteX26" fmla="*/ 0 w 6819571"/>
              <a:gd name="connsiteY26" fmla="*/ 4601289 h 4601289"/>
              <a:gd name="connsiteX27" fmla="*/ 0 w 6819571"/>
              <a:gd name="connsiteY27" fmla="*/ 3943962 h 4601289"/>
              <a:gd name="connsiteX28" fmla="*/ 0 w 6819571"/>
              <a:gd name="connsiteY28" fmla="*/ 3240622 h 4601289"/>
              <a:gd name="connsiteX29" fmla="*/ 0 w 6819571"/>
              <a:gd name="connsiteY29" fmla="*/ 2491269 h 4601289"/>
              <a:gd name="connsiteX30" fmla="*/ 0 w 6819571"/>
              <a:gd name="connsiteY30" fmla="*/ 1787929 h 4601289"/>
              <a:gd name="connsiteX31" fmla="*/ 0 w 6819571"/>
              <a:gd name="connsiteY31" fmla="*/ 1176615 h 4601289"/>
              <a:gd name="connsiteX32" fmla="*/ 0 w 6819571"/>
              <a:gd name="connsiteY32" fmla="*/ 0 h 460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19571" h="4601289" extrusionOk="0">
                <a:moveTo>
                  <a:pt x="0" y="0"/>
                </a:moveTo>
                <a:cubicBezTo>
                  <a:pt x="354316" y="-23200"/>
                  <a:pt x="494607" y="16258"/>
                  <a:pt x="818349" y="0"/>
                </a:cubicBezTo>
                <a:cubicBezTo>
                  <a:pt x="1142091" y="-16258"/>
                  <a:pt x="1430614" y="-2761"/>
                  <a:pt x="1636697" y="0"/>
                </a:cubicBezTo>
                <a:cubicBezTo>
                  <a:pt x="1842780" y="2761"/>
                  <a:pt x="1974886" y="23619"/>
                  <a:pt x="2114067" y="0"/>
                </a:cubicBezTo>
                <a:cubicBezTo>
                  <a:pt x="2253248" y="-23619"/>
                  <a:pt x="2493542" y="-4574"/>
                  <a:pt x="2591437" y="0"/>
                </a:cubicBezTo>
                <a:cubicBezTo>
                  <a:pt x="2689332" y="4574"/>
                  <a:pt x="3048041" y="-39606"/>
                  <a:pt x="3409786" y="0"/>
                </a:cubicBezTo>
                <a:cubicBezTo>
                  <a:pt x="3771531" y="39606"/>
                  <a:pt x="3808067" y="-26471"/>
                  <a:pt x="3955351" y="0"/>
                </a:cubicBezTo>
                <a:cubicBezTo>
                  <a:pt x="4102636" y="26471"/>
                  <a:pt x="4386609" y="-5794"/>
                  <a:pt x="4500917" y="0"/>
                </a:cubicBezTo>
                <a:cubicBezTo>
                  <a:pt x="4615225" y="5794"/>
                  <a:pt x="4887079" y="-1687"/>
                  <a:pt x="5046483" y="0"/>
                </a:cubicBezTo>
                <a:cubicBezTo>
                  <a:pt x="5205887" y="1687"/>
                  <a:pt x="5478640" y="18054"/>
                  <a:pt x="5728440" y="0"/>
                </a:cubicBezTo>
                <a:cubicBezTo>
                  <a:pt x="5978240" y="-18054"/>
                  <a:pt x="6329177" y="-51704"/>
                  <a:pt x="6819571" y="0"/>
                </a:cubicBezTo>
                <a:cubicBezTo>
                  <a:pt x="6823591" y="263548"/>
                  <a:pt x="6835449" y="486024"/>
                  <a:pt x="6819571" y="611314"/>
                </a:cubicBezTo>
                <a:cubicBezTo>
                  <a:pt x="6803693" y="736604"/>
                  <a:pt x="6847864" y="946569"/>
                  <a:pt x="6819571" y="1222628"/>
                </a:cubicBezTo>
                <a:cubicBezTo>
                  <a:pt x="6791278" y="1498687"/>
                  <a:pt x="6801745" y="1708479"/>
                  <a:pt x="6819571" y="1971981"/>
                </a:cubicBezTo>
                <a:cubicBezTo>
                  <a:pt x="6837397" y="2235483"/>
                  <a:pt x="6829883" y="2378941"/>
                  <a:pt x="6819571" y="2675321"/>
                </a:cubicBezTo>
                <a:cubicBezTo>
                  <a:pt x="6809259" y="2971701"/>
                  <a:pt x="6787237" y="3043576"/>
                  <a:pt x="6819571" y="3332648"/>
                </a:cubicBezTo>
                <a:cubicBezTo>
                  <a:pt x="6851905" y="3621720"/>
                  <a:pt x="6789759" y="3825252"/>
                  <a:pt x="6819571" y="3989975"/>
                </a:cubicBezTo>
                <a:cubicBezTo>
                  <a:pt x="6849383" y="4154698"/>
                  <a:pt x="6848713" y="4435091"/>
                  <a:pt x="6819571" y="4601289"/>
                </a:cubicBezTo>
                <a:cubicBezTo>
                  <a:pt x="6545670" y="4602529"/>
                  <a:pt x="6333018" y="4577022"/>
                  <a:pt x="6205810" y="4601289"/>
                </a:cubicBezTo>
                <a:cubicBezTo>
                  <a:pt x="6078602" y="4625556"/>
                  <a:pt x="5803792" y="4598072"/>
                  <a:pt x="5523853" y="4601289"/>
                </a:cubicBezTo>
                <a:cubicBezTo>
                  <a:pt x="5243914" y="4604506"/>
                  <a:pt x="5072726" y="4577246"/>
                  <a:pt x="4841895" y="4601289"/>
                </a:cubicBezTo>
                <a:cubicBezTo>
                  <a:pt x="4611064" y="4625332"/>
                  <a:pt x="4431356" y="4570816"/>
                  <a:pt x="4023547" y="4601289"/>
                </a:cubicBezTo>
                <a:cubicBezTo>
                  <a:pt x="3615738" y="4631762"/>
                  <a:pt x="3455782" y="4579357"/>
                  <a:pt x="3273394" y="4601289"/>
                </a:cubicBezTo>
                <a:cubicBezTo>
                  <a:pt x="3091006" y="4623221"/>
                  <a:pt x="2767382" y="4602103"/>
                  <a:pt x="2591437" y="4601289"/>
                </a:cubicBezTo>
                <a:cubicBezTo>
                  <a:pt x="2415492" y="4600475"/>
                  <a:pt x="2012880" y="4578252"/>
                  <a:pt x="1773088" y="4601289"/>
                </a:cubicBezTo>
                <a:cubicBezTo>
                  <a:pt x="1533296" y="4624326"/>
                  <a:pt x="1205932" y="4617260"/>
                  <a:pt x="954740" y="4601289"/>
                </a:cubicBezTo>
                <a:cubicBezTo>
                  <a:pt x="703548" y="4585318"/>
                  <a:pt x="212001" y="4608721"/>
                  <a:pt x="0" y="4601289"/>
                </a:cubicBezTo>
                <a:cubicBezTo>
                  <a:pt x="-29467" y="4348544"/>
                  <a:pt x="24806" y="4184921"/>
                  <a:pt x="0" y="3943962"/>
                </a:cubicBezTo>
                <a:cubicBezTo>
                  <a:pt x="-24806" y="3703003"/>
                  <a:pt x="1073" y="3551257"/>
                  <a:pt x="0" y="3240622"/>
                </a:cubicBezTo>
                <a:cubicBezTo>
                  <a:pt x="-1073" y="2929987"/>
                  <a:pt x="-12949" y="2811119"/>
                  <a:pt x="0" y="2491269"/>
                </a:cubicBezTo>
                <a:cubicBezTo>
                  <a:pt x="12949" y="2171419"/>
                  <a:pt x="16434" y="1936506"/>
                  <a:pt x="0" y="1787929"/>
                </a:cubicBezTo>
                <a:cubicBezTo>
                  <a:pt x="-16434" y="1639352"/>
                  <a:pt x="25998" y="1451645"/>
                  <a:pt x="0" y="1176615"/>
                </a:cubicBezTo>
                <a:cubicBezTo>
                  <a:pt x="-25998" y="901585"/>
                  <a:pt x="34638" y="537037"/>
                  <a:pt x="0" y="0"/>
                </a:cubicBezTo>
                <a:close/>
              </a:path>
            </a:pathLst>
          </a:custGeom>
          <a:noFill/>
          <a:ln w="57150">
            <a:solidFill>
              <a:srgbClr val="203864"/>
            </a:solidFill>
            <a:extLst>
              <a:ext uri="{C807C97D-BFC1-408E-A445-0C87EB9F89A2}">
                <ask:lineSketchStyleProps xmlns:ask="http://schemas.microsoft.com/office/drawing/2018/sketchyshapes" sd="2505088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C105FC9-EB82-719A-030E-197838443E34}"/>
              </a:ext>
            </a:extLst>
          </p:cNvPr>
          <p:cNvSpPr txBox="1"/>
          <p:nvPr/>
        </p:nvSpPr>
        <p:spPr>
          <a:xfrm>
            <a:off x="108387" y="1265246"/>
            <a:ext cx="2584254" cy="4893647"/>
          </a:xfrm>
          <a:prstGeom prst="rect">
            <a:avLst/>
          </a:prstGeom>
          <a:solidFill>
            <a:schemeClr val="bg1"/>
          </a:solidFill>
          <a:ln>
            <a:solidFill>
              <a:schemeClr val="bg1"/>
            </a:solidFill>
          </a:ln>
        </p:spPr>
        <p:txBody>
          <a:bodyPr wrap="square" rtlCol="0">
            <a:spAutoFit/>
          </a:bodyPr>
          <a:lstStyle/>
          <a:p>
            <a:pPr algn="r"/>
            <a:r>
              <a:rPr lang="en-GB" sz="2400" dirty="0">
                <a:solidFill>
                  <a:srgbClr val="203864"/>
                </a:solidFill>
              </a:rPr>
              <a:t>HONO in air</a:t>
            </a:r>
          </a:p>
          <a:p>
            <a:pPr algn="r"/>
            <a:endParaRPr lang="en-GB" sz="2400" dirty="0">
              <a:solidFill>
                <a:srgbClr val="203864"/>
              </a:solidFill>
            </a:endParaRPr>
          </a:p>
          <a:p>
            <a:pPr algn="r"/>
            <a:r>
              <a:rPr lang="en-GB" sz="2400" dirty="0">
                <a:solidFill>
                  <a:srgbClr val="203864"/>
                </a:solidFill>
              </a:rPr>
              <a:t>NO</a:t>
            </a:r>
            <a:r>
              <a:rPr lang="en-GB" sz="2400" baseline="30000" dirty="0">
                <a:solidFill>
                  <a:srgbClr val="203864"/>
                </a:solidFill>
              </a:rPr>
              <a:t>+</a:t>
            </a:r>
            <a:r>
              <a:rPr lang="en-GB" sz="2400" dirty="0">
                <a:solidFill>
                  <a:srgbClr val="203864"/>
                </a:solidFill>
              </a:rPr>
              <a:t> in solution</a:t>
            </a:r>
          </a:p>
          <a:p>
            <a:pPr algn="r"/>
            <a:endParaRPr lang="en-GB" sz="2400" dirty="0">
              <a:solidFill>
                <a:srgbClr val="203864"/>
              </a:solidFill>
            </a:endParaRPr>
          </a:p>
          <a:p>
            <a:pPr algn="r"/>
            <a:r>
              <a:rPr lang="en-GB" sz="2400" dirty="0">
                <a:solidFill>
                  <a:srgbClr val="203864"/>
                </a:solidFill>
              </a:rPr>
              <a:t>Azo dye</a:t>
            </a:r>
          </a:p>
          <a:p>
            <a:pPr algn="r"/>
            <a:endParaRPr lang="en-GB" sz="2400" dirty="0">
              <a:solidFill>
                <a:srgbClr val="203864"/>
              </a:solidFill>
            </a:endParaRPr>
          </a:p>
          <a:p>
            <a:r>
              <a:rPr lang="en-GB" sz="2400" dirty="0">
                <a:solidFill>
                  <a:srgbClr val="203864"/>
                </a:solidFill>
              </a:rPr>
              <a:t>Light absorption by</a:t>
            </a:r>
          </a:p>
          <a:p>
            <a:pPr algn="r"/>
            <a:r>
              <a:rPr lang="en-GB" sz="2400" dirty="0">
                <a:solidFill>
                  <a:srgbClr val="203864"/>
                </a:solidFill>
              </a:rPr>
              <a:t>dye</a:t>
            </a:r>
          </a:p>
          <a:p>
            <a:pPr algn="r"/>
            <a:endParaRPr lang="en-GB" sz="2400" dirty="0">
              <a:solidFill>
                <a:srgbClr val="203864"/>
              </a:solidFill>
            </a:endParaRPr>
          </a:p>
          <a:p>
            <a:pPr algn="r"/>
            <a:r>
              <a:rPr lang="en-GB" sz="2400" dirty="0">
                <a:solidFill>
                  <a:srgbClr val="203864"/>
                </a:solidFill>
              </a:rPr>
              <a:t>Dye concentration</a:t>
            </a:r>
          </a:p>
          <a:p>
            <a:pPr algn="r"/>
            <a:endParaRPr lang="en-GB" sz="2400" dirty="0">
              <a:solidFill>
                <a:srgbClr val="203864"/>
              </a:solidFill>
            </a:endParaRPr>
          </a:p>
          <a:p>
            <a:pPr algn="r"/>
            <a:r>
              <a:rPr lang="en-GB" sz="2400" dirty="0">
                <a:solidFill>
                  <a:srgbClr val="203864"/>
                </a:solidFill>
              </a:rPr>
              <a:t>       HONO concentration</a:t>
            </a:r>
          </a:p>
        </p:txBody>
      </p:sp>
      <p:cxnSp>
        <p:nvCxnSpPr>
          <p:cNvPr id="14" name="Straight Arrow Connector 13">
            <a:extLst>
              <a:ext uri="{FF2B5EF4-FFF2-40B4-BE49-F238E27FC236}">
                <a16:creationId xmlns:a16="http://schemas.microsoft.com/office/drawing/2014/main" id="{E82C7108-2C34-F087-98B8-53B668E5BA03}"/>
              </a:ext>
            </a:extLst>
          </p:cNvPr>
          <p:cNvCxnSpPr>
            <a:cxnSpLocks/>
          </p:cNvCxnSpPr>
          <p:nvPr/>
        </p:nvCxnSpPr>
        <p:spPr>
          <a:xfrm>
            <a:off x="1990195" y="1672046"/>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A15266-5C29-E5A0-BD80-FBF092207769}"/>
              </a:ext>
            </a:extLst>
          </p:cNvPr>
          <p:cNvCxnSpPr>
            <a:cxnSpLocks/>
          </p:cNvCxnSpPr>
          <p:nvPr/>
        </p:nvCxnSpPr>
        <p:spPr>
          <a:xfrm>
            <a:off x="1990195" y="2422957"/>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5C43BA5-9FF2-A5B7-18BC-716F8954DA16}"/>
              </a:ext>
            </a:extLst>
          </p:cNvPr>
          <p:cNvCxnSpPr>
            <a:cxnSpLocks/>
          </p:cNvCxnSpPr>
          <p:nvPr/>
        </p:nvCxnSpPr>
        <p:spPr>
          <a:xfrm>
            <a:off x="1990195" y="3153555"/>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46FAF21-9B65-A7C1-CDF9-4344D8061352}"/>
              </a:ext>
            </a:extLst>
          </p:cNvPr>
          <p:cNvCxnSpPr>
            <a:cxnSpLocks/>
          </p:cNvCxnSpPr>
          <p:nvPr/>
        </p:nvCxnSpPr>
        <p:spPr>
          <a:xfrm>
            <a:off x="1990195" y="4149634"/>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305F7DF-82C5-DC7F-3DF7-CD42F0E8E5E1}"/>
              </a:ext>
            </a:extLst>
          </p:cNvPr>
          <p:cNvCxnSpPr>
            <a:cxnSpLocks/>
          </p:cNvCxnSpPr>
          <p:nvPr/>
        </p:nvCxnSpPr>
        <p:spPr>
          <a:xfrm>
            <a:off x="1990195" y="4929857"/>
            <a:ext cx="0" cy="463799"/>
          </a:xfrm>
          <a:prstGeom prst="straightConnector1">
            <a:avLst/>
          </a:prstGeom>
          <a:ln w="381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27752D5-B0B3-32C6-DC67-FE35FD01E5A4}"/>
              </a:ext>
            </a:extLst>
          </p:cNvPr>
          <p:cNvSpPr txBox="1"/>
          <p:nvPr/>
        </p:nvSpPr>
        <p:spPr>
          <a:xfrm>
            <a:off x="10317485" y="2186229"/>
            <a:ext cx="1586919" cy="646331"/>
          </a:xfrm>
          <a:prstGeom prst="rect">
            <a:avLst/>
          </a:prstGeom>
          <a:noFill/>
        </p:spPr>
        <p:txBody>
          <a:bodyPr wrap="square" rtlCol="0">
            <a:spAutoFit/>
          </a:bodyPr>
          <a:lstStyle/>
          <a:p>
            <a:r>
              <a:rPr lang="en-GB" dirty="0">
                <a:solidFill>
                  <a:srgbClr val="203864"/>
                </a:solidFill>
              </a:rPr>
              <a:t>External sampling unit</a:t>
            </a:r>
          </a:p>
        </p:txBody>
      </p:sp>
      <p:sp>
        <p:nvSpPr>
          <p:cNvPr id="34" name="TextBox 33">
            <a:extLst>
              <a:ext uri="{FF2B5EF4-FFF2-40B4-BE49-F238E27FC236}">
                <a16:creationId xmlns:a16="http://schemas.microsoft.com/office/drawing/2014/main" id="{C8C750AD-7830-9115-F457-B6386F42477C}"/>
              </a:ext>
            </a:extLst>
          </p:cNvPr>
          <p:cNvSpPr txBox="1"/>
          <p:nvPr/>
        </p:nvSpPr>
        <p:spPr>
          <a:xfrm>
            <a:off x="10317485" y="3388904"/>
            <a:ext cx="1586919" cy="646331"/>
          </a:xfrm>
          <a:prstGeom prst="rect">
            <a:avLst/>
          </a:prstGeom>
          <a:noFill/>
        </p:spPr>
        <p:txBody>
          <a:bodyPr wrap="square" rtlCol="0">
            <a:spAutoFit/>
          </a:bodyPr>
          <a:lstStyle/>
          <a:p>
            <a:r>
              <a:rPr lang="en-GB" dirty="0">
                <a:solidFill>
                  <a:srgbClr val="203864"/>
                </a:solidFill>
              </a:rPr>
              <a:t>Main instrument</a:t>
            </a:r>
          </a:p>
        </p:txBody>
      </p:sp>
      <p:sp>
        <p:nvSpPr>
          <p:cNvPr id="35" name="Rectangle 34">
            <a:extLst>
              <a:ext uri="{FF2B5EF4-FFF2-40B4-BE49-F238E27FC236}">
                <a16:creationId xmlns:a16="http://schemas.microsoft.com/office/drawing/2014/main" id="{FD37E06F-9DAC-D4E8-3873-2CA02138AB6D}"/>
              </a:ext>
            </a:extLst>
          </p:cNvPr>
          <p:cNvSpPr/>
          <p:nvPr/>
        </p:nvSpPr>
        <p:spPr>
          <a:xfrm>
            <a:off x="9208799" y="1752600"/>
            <a:ext cx="485775" cy="2568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Brace 30">
            <a:extLst>
              <a:ext uri="{FF2B5EF4-FFF2-40B4-BE49-F238E27FC236}">
                <a16:creationId xmlns:a16="http://schemas.microsoft.com/office/drawing/2014/main" id="{60DBC484-69F3-B1C8-3A72-31F6477E7333}"/>
              </a:ext>
            </a:extLst>
          </p:cNvPr>
          <p:cNvSpPr/>
          <p:nvPr/>
        </p:nvSpPr>
        <p:spPr>
          <a:xfrm>
            <a:off x="9435297" y="1864120"/>
            <a:ext cx="882188" cy="1223441"/>
          </a:xfrm>
          <a:custGeom>
            <a:avLst/>
            <a:gdLst>
              <a:gd name="connsiteX0" fmla="*/ 0 w 882188"/>
              <a:gd name="connsiteY0" fmla="*/ 0 h 1223441"/>
              <a:gd name="connsiteX1" fmla="*/ 441094 w 882188"/>
              <a:gd name="connsiteY1" fmla="*/ 132999 h 1223441"/>
              <a:gd name="connsiteX2" fmla="*/ 441094 w 882188"/>
              <a:gd name="connsiteY2" fmla="*/ 497771 h 1223441"/>
              <a:gd name="connsiteX3" fmla="*/ 882188 w 882188"/>
              <a:gd name="connsiteY3" fmla="*/ 630770 h 1223441"/>
              <a:gd name="connsiteX4" fmla="*/ 441094 w 882188"/>
              <a:gd name="connsiteY4" fmla="*/ 763769 h 1223441"/>
              <a:gd name="connsiteX5" fmla="*/ 441094 w 882188"/>
              <a:gd name="connsiteY5" fmla="*/ 1090442 h 1223441"/>
              <a:gd name="connsiteX6" fmla="*/ 0 w 882188"/>
              <a:gd name="connsiteY6" fmla="*/ 1223441 h 1223441"/>
              <a:gd name="connsiteX7" fmla="*/ 0 w 882188"/>
              <a:gd name="connsiteY7" fmla="*/ 827862 h 1223441"/>
              <a:gd name="connsiteX8" fmla="*/ 0 w 882188"/>
              <a:gd name="connsiteY8" fmla="*/ 420048 h 1223441"/>
              <a:gd name="connsiteX9" fmla="*/ 0 w 882188"/>
              <a:gd name="connsiteY9" fmla="*/ 0 h 1223441"/>
              <a:gd name="connsiteX0" fmla="*/ 0 w 882188"/>
              <a:gd name="connsiteY0" fmla="*/ 0 h 1223441"/>
              <a:gd name="connsiteX1" fmla="*/ 441094 w 882188"/>
              <a:gd name="connsiteY1" fmla="*/ 132999 h 1223441"/>
              <a:gd name="connsiteX2" fmla="*/ 441094 w 882188"/>
              <a:gd name="connsiteY2" fmla="*/ 497771 h 1223441"/>
              <a:gd name="connsiteX3" fmla="*/ 882188 w 882188"/>
              <a:gd name="connsiteY3" fmla="*/ 630770 h 1223441"/>
              <a:gd name="connsiteX4" fmla="*/ 441094 w 882188"/>
              <a:gd name="connsiteY4" fmla="*/ 763769 h 1223441"/>
              <a:gd name="connsiteX5" fmla="*/ 441094 w 882188"/>
              <a:gd name="connsiteY5" fmla="*/ 1090442 h 1223441"/>
              <a:gd name="connsiteX6" fmla="*/ 0 w 882188"/>
              <a:gd name="connsiteY6" fmla="*/ 1223441 h 122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88" h="1223441" stroke="0" extrusionOk="0">
                <a:moveTo>
                  <a:pt x="0" y="0"/>
                </a:moveTo>
                <a:cubicBezTo>
                  <a:pt x="231419" y="-9640"/>
                  <a:pt x="440151" y="64044"/>
                  <a:pt x="441094" y="132999"/>
                </a:cubicBezTo>
                <a:cubicBezTo>
                  <a:pt x="477261" y="224023"/>
                  <a:pt x="426772" y="367518"/>
                  <a:pt x="441094" y="497771"/>
                </a:cubicBezTo>
                <a:cubicBezTo>
                  <a:pt x="408197" y="580474"/>
                  <a:pt x="640881" y="641746"/>
                  <a:pt x="882188" y="630770"/>
                </a:cubicBezTo>
                <a:cubicBezTo>
                  <a:pt x="652817" y="639149"/>
                  <a:pt x="452950" y="684200"/>
                  <a:pt x="441094" y="763769"/>
                </a:cubicBezTo>
                <a:cubicBezTo>
                  <a:pt x="466900" y="925713"/>
                  <a:pt x="417598" y="938823"/>
                  <a:pt x="441094" y="1090442"/>
                </a:cubicBezTo>
                <a:cubicBezTo>
                  <a:pt x="481243" y="1180299"/>
                  <a:pt x="252725" y="1230372"/>
                  <a:pt x="0" y="1223441"/>
                </a:cubicBezTo>
                <a:cubicBezTo>
                  <a:pt x="-11610" y="1137971"/>
                  <a:pt x="31221" y="915875"/>
                  <a:pt x="0" y="827862"/>
                </a:cubicBezTo>
                <a:cubicBezTo>
                  <a:pt x="-31221" y="739849"/>
                  <a:pt x="48280" y="608251"/>
                  <a:pt x="0" y="420048"/>
                </a:cubicBezTo>
                <a:cubicBezTo>
                  <a:pt x="-48280" y="231845"/>
                  <a:pt x="48740" y="147231"/>
                  <a:pt x="0" y="0"/>
                </a:cubicBezTo>
                <a:close/>
              </a:path>
              <a:path w="882188" h="1223441" fill="none" extrusionOk="0">
                <a:moveTo>
                  <a:pt x="0" y="0"/>
                </a:moveTo>
                <a:cubicBezTo>
                  <a:pt x="237790" y="-6095"/>
                  <a:pt x="437945" y="48349"/>
                  <a:pt x="441094" y="132999"/>
                </a:cubicBezTo>
                <a:cubicBezTo>
                  <a:pt x="483027" y="313307"/>
                  <a:pt x="434903" y="352542"/>
                  <a:pt x="441094" y="497771"/>
                </a:cubicBezTo>
                <a:cubicBezTo>
                  <a:pt x="481493" y="577544"/>
                  <a:pt x="631119" y="643173"/>
                  <a:pt x="882188" y="630770"/>
                </a:cubicBezTo>
                <a:cubicBezTo>
                  <a:pt x="627657" y="633365"/>
                  <a:pt x="438580" y="696254"/>
                  <a:pt x="441094" y="763769"/>
                </a:cubicBezTo>
                <a:cubicBezTo>
                  <a:pt x="442905" y="898455"/>
                  <a:pt x="421280" y="953994"/>
                  <a:pt x="441094" y="1090442"/>
                </a:cubicBezTo>
                <a:cubicBezTo>
                  <a:pt x="461488" y="1175573"/>
                  <a:pt x="238663" y="1218762"/>
                  <a:pt x="0" y="1223441"/>
                </a:cubicBezTo>
              </a:path>
              <a:path w="882188" h="1223441" fill="none" stroke="0" extrusionOk="0">
                <a:moveTo>
                  <a:pt x="0" y="0"/>
                </a:moveTo>
                <a:cubicBezTo>
                  <a:pt x="230273" y="-13303"/>
                  <a:pt x="450374" y="43970"/>
                  <a:pt x="441094" y="132999"/>
                </a:cubicBezTo>
                <a:cubicBezTo>
                  <a:pt x="475139" y="268559"/>
                  <a:pt x="429914" y="340512"/>
                  <a:pt x="441094" y="497771"/>
                </a:cubicBezTo>
                <a:cubicBezTo>
                  <a:pt x="446492" y="554063"/>
                  <a:pt x="614776" y="584567"/>
                  <a:pt x="882188" y="630770"/>
                </a:cubicBezTo>
                <a:cubicBezTo>
                  <a:pt x="644454" y="640340"/>
                  <a:pt x="431369" y="693384"/>
                  <a:pt x="441094" y="763769"/>
                </a:cubicBezTo>
                <a:cubicBezTo>
                  <a:pt x="459313" y="848152"/>
                  <a:pt x="416523" y="954787"/>
                  <a:pt x="441094" y="1090442"/>
                </a:cubicBezTo>
                <a:cubicBezTo>
                  <a:pt x="436583" y="1171240"/>
                  <a:pt x="184078" y="1207614"/>
                  <a:pt x="0" y="1223441"/>
                </a:cubicBezTo>
              </a:path>
            </a:pathLst>
          </a:custGeom>
          <a:ln w="38100">
            <a:solidFill>
              <a:schemeClr val="accent1">
                <a:lumMod val="50000"/>
              </a:schemeClr>
            </a:solidFill>
            <a:extLst>
              <a:ext uri="{C807C97D-BFC1-408E-A445-0C87EB9F89A2}">
                <ask:lineSketchStyleProps xmlns:ask="http://schemas.microsoft.com/office/drawing/2018/sketchyshapes" sd="2171972608">
                  <a:prstGeom prst="rightBrace">
                    <a:avLst>
                      <a:gd name="adj1" fmla="val 15076"/>
                      <a:gd name="adj2" fmla="val 51557"/>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lumMod val="50000"/>
                </a:schemeClr>
              </a:solidFill>
            </a:endParaRPr>
          </a:p>
        </p:txBody>
      </p:sp>
      <p:sp>
        <p:nvSpPr>
          <p:cNvPr id="33" name="Right Brace 32">
            <a:extLst>
              <a:ext uri="{FF2B5EF4-FFF2-40B4-BE49-F238E27FC236}">
                <a16:creationId xmlns:a16="http://schemas.microsoft.com/office/drawing/2014/main" id="{171E8F1D-C5A2-A51C-8C99-9A0F1E178D85}"/>
              </a:ext>
            </a:extLst>
          </p:cNvPr>
          <p:cNvSpPr/>
          <p:nvPr/>
        </p:nvSpPr>
        <p:spPr>
          <a:xfrm>
            <a:off x="9435295" y="3194978"/>
            <a:ext cx="882189" cy="979275"/>
          </a:xfrm>
          <a:custGeom>
            <a:avLst/>
            <a:gdLst>
              <a:gd name="connsiteX0" fmla="*/ 0 w 882189"/>
              <a:gd name="connsiteY0" fmla="*/ 0 h 979275"/>
              <a:gd name="connsiteX1" fmla="*/ 441095 w 882189"/>
              <a:gd name="connsiteY1" fmla="*/ 132999 h 979275"/>
              <a:gd name="connsiteX2" fmla="*/ 441095 w 882189"/>
              <a:gd name="connsiteY2" fmla="*/ 371886 h 979275"/>
              <a:gd name="connsiteX3" fmla="*/ 882190 w 882189"/>
              <a:gd name="connsiteY3" fmla="*/ 504885 h 979275"/>
              <a:gd name="connsiteX4" fmla="*/ 441095 w 882189"/>
              <a:gd name="connsiteY4" fmla="*/ 637884 h 979275"/>
              <a:gd name="connsiteX5" fmla="*/ 441095 w 882189"/>
              <a:gd name="connsiteY5" fmla="*/ 846276 h 979275"/>
              <a:gd name="connsiteX6" fmla="*/ 0 w 882189"/>
              <a:gd name="connsiteY6" fmla="*/ 979275 h 979275"/>
              <a:gd name="connsiteX7" fmla="*/ 0 w 882189"/>
              <a:gd name="connsiteY7" fmla="*/ 499430 h 979275"/>
              <a:gd name="connsiteX8" fmla="*/ 0 w 882189"/>
              <a:gd name="connsiteY8" fmla="*/ 0 h 979275"/>
              <a:gd name="connsiteX0" fmla="*/ 0 w 882189"/>
              <a:gd name="connsiteY0" fmla="*/ 0 h 979275"/>
              <a:gd name="connsiteX1" fmla="*/ 441095 w 882189"/>
              <a:gd name="connsiteY1" fmla="*/ 132999 h 979275"/>
              <a:gd name="connsiteX2" fmla="*/ 441095 w 882189"/>
              <a:gd name="connsiteY2" fmla="*/ 371886 h 979275"/>
              <a:gd name="connsiteX3" fmla="*/ 882190 w 882189"/>
              <a:gd name="connsiteY3" fmla="*/ 504885 h 979275"/>
              <a:gd name="connsiteX4" fmla="*/ 441095 w 882189"/>
              <a:gd name="connsiteY4" fmla="*/ 637884 h 979275"/>
              <a:gd name="connsiteX5" fmla="*/ 441095 w 882189"/>
              <a:gd name="connsiteY5" fmla="*/ 846276 h 979275"/>
              <a:gd name="connsiteX6" fmla="*/ 0 w 882189"/>
              <a:gd name="connsiteY6" fmla="*/ 979275 h 97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89" h="979275" stroke="0" extrusionOk="0">
                <a:moveTo>
                  <a:pt x="0" y="0"/>
                </a:moveTo>
                <a:cubicBezTo>
                  <a:pt x="259076" y="10945"/>
                  <a:pt x="440534" y="65807"/>
                  <a:pt x="441095" y="132999"/>
                </a:cubicBezTo>
                <a:cubicBezTo>
                  <a:pt x="453758" y="198505"/>
                  <a:pt x="432155" y="300318"/>
                  <a:pt x="441095" y="371886"/>
                </a:cubicBezTo>
                <a:cubicBezTo>
                  <a:pt x="402152" y="416933"/>
                  <a:pt x="654624" y="454890"/>
                  <a:pt x="882190" y="504885"/>
                </a:cubicBezTo>
                <a:cubicBezTo>
                  <a:pt x="622171" y="519015"/>
                  <a:pt x="439358" y="552518"/>
                  <a:pt x="441095" y="637884"/>
                </a:cubicBezTo>
                <a:cubicBezTo>
                  <a:pt x="450531" y="701180"/>
                  <a:pt x="422652" y="777407"/>
                  <a:pt x="441095" y="846276"/>
                </a:cubicBezTo>
                <a:cubicBezTo>
                  <a:pt x="444894" y="961708"/>
                  <a:pt x="237738" y="989262"/>
                  <a:pt x="0" y="979275"/>
                </a:cubicBezTo>
                <a:cubicBezTo>
                  <a:pt x="-41959" y="819757"/>
                  <a:pt x="7513" y="664038"/>
                  <a:pt x="0" y="499430"/>
                </a:cubicBezTo>
                <a:cubicBezTo>
                  <a:pt x="-7513" y="334822"/>
                  <a:pt x="12479" y="148723"/>
                  <a:pt x="0" y="0"/>
                </a:cubicBezTo>
                <a:close/>
              </a:path>
              <a:path w="882189" h="979275" fill="none" extrusionOk="0">
                <a:moveTo>
                  <a:pt x="0" y="0"/>
                </a:moveTo>
                <a:cubicBezTo>
                  <a:pt x="244994" y="-6001"/>
                  <a:pt x="441187" y="63039"/>
                  <a:pt x="441095" y="132999"/>
                </a:cubicBezTo>
                <a:cubicBezTo>
                  <a:pt x="453273" y="219785"/>
                  <a:pt x="433031" y="313573"/>
                  <a:pt x="441095" y="371886"/>
                </a:cubicBezTo>
                <a:cubicBezTo>
                  <a:pt x="461345" y="430556"/>
                  <a:pt x="653593" y="486127"/>
                  <a:pt x="882190" y="504885"/>
                </a:cubicBezTo>
                <a:cubicBezTo>
                  <a:pt x="638560" y="495093"/>
                  <a:pt x="439538" y="566502"/>
                  <a:pt x="441095" y="637884"/>
                </a:cubicBezTo>
                <a:cubicBezTo>
                  <a:pt x="452432" y="719293"/>
                  <a:pt x="434386" y="779759"/>
                  <a:pt x="441095" y="846276"/>
                </a:cubicBezTo>
                <a:cubicBezTo>
                  <a:pt x="449445" y="918003"/>
                  <a:pt x="235230" y="975983"/>
                  <a:pt x="0" y="979275"/>
                </a:cubicBezTo>
              </a:path>
              <a:path w="882189" h="979275" fill="none" stroke="0" extrusionOk="0">
                <a:moveTo>
                  <a:pt x="0" y="0"/>
                </a:moveTo>
                <a:cubicBezTo>
                  <a:pt x="243153" y="-3932"/>
                  <a:pt x="460264" y="70408"/>
                  <a:pt x="441095" y="132999"/>
                </a:cubicBezTo>
                <a:cubicBezTo>
                  <a:pt x="441444" y="239978"/>
                  <a:pt x="413937" y="299452"/>
                  <a:pt x="441095" y="371886"/>
                </a:cubicBezTo>
                <a:cubicBezTo>
                  <a:pt x="454278" y="432789"/>
                  <a:pt x="624918" y="517565"/>
                  <a:pt x="882190" y="504885"/>
                </a:cubicBezTo>
                <a:cubicBezTo>
                  <a:pt x="625855" y="516417"/>
                  <a:pt x="438937" y="574806"/>
                  <a:pt x="441095" y="637884"/>
                </a:cubicBezTo>
                <a:cubicBezTo>
                  <a:pt x="441462" y="702575"/>
                  <a:pt x="436107" y="802005"/>
                  <a:pt x="441095" y="846276"/>
                </a:cubicBezTo>
                <a:cubicBezTo>
                  <a:pt x="433036" y="962264"/>
                  <a:pt x="276819" y="1013173"/>
                  <a:pt x="0" y="979275"/>
                </a:cubicBezTo>
              </a:path>
            </a:pathLst>
          </a:custGeom>
          <a:ln w="38100">
            <a:solidFill>
              <a:schemeClr val="accent1">
                <a:lumMod val="50000"/>
              </a:schemeClr>
            </a:solidFill>
            <a:extLst>
              <a:ext uri="{C807C97D-BFC1-408E-A445-0C87EB9F89A2}">
                <ask:lineSketchStyleProps xmlns:ask="http://schemas.microsoft.com/office/drawing/2018/sketchyshapes" sd="2944351431">
                  <a:prstGeom prst="rightBrace">
                    <a:avLst>
                      <a:gd name="adj1" fmla="val 15076"/>
                      <a:gd name="adj2" fmla="val 51557"/>
                    </a:avLst>
                  </a:prstGeom>
                  <ask:type>
                    <ask:lineSketchScribbl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lumMod val="50000"/>
                </a:schemeClr>
              </a:solidFill>
            </a:endParaRPr>
          </a:p>
        </p:txBody>
      </p:sp>
      <p:pic>
        <p:nvPicPr>
          <p:cNvPr id="2" name="Picture 1">
            <a:extLst>
              <a:ext uri="{FF2B5EF4-FFF2-40B4-BE49-F238E27FC236}">
                <a16:creationId xmlns:a16="http://schemas.microsoft.com/office/drawing/2014/main" id="{3B814C4B-9664-3EF9-533E-3295401B96C0}"/>
              </a:ext>
            </a:extLst>
          </p:cNvPr>
          <p:cNvPicPr>
            <a:picLocks noChangeAspect="1"/>
          </p:cNvPicPr>
          <p:nvPr/>
        </p:nvPicPr>
        <p:blipFill rotWithShape="1">
          <a:blip r:embed="rId3"/>
          <a:srcRect l="5001" b="15649"/>
          <a:stretch/>
        </p:blipFill>
        <p:spPr>
          <a:xfrm>
            <a:off x="8375088" y="4321374"/>
            <a:ext cx="3601336" cy="2398260"/>
          </a:xfrm>
          <a:custGeom>
            <a:avLst/>
            <a:gdLst>
              <a:gd name="connsiteX0" fmla="*/ 0 w 3601336"/>
              <a:gd name="connsiteY0" fmla="*/ 0 h 2398260"/>
              <a:gd name="connsiteX1" fmla="*/ 636236 w 3601336"/>
              <a:gd name="connsiteY1" fmla="*/ 0 h 2398260"/>
              <a:gd name="connsiteX2" fmla="*/ 1272472 w 3601336"/>
              <a:gd name="connsiteY2" fmla="*/ 0 h 2398260"/>
              <a:gd name="connsiteX3" fmla="*/ 1944721 w 3601336"/>
              <a:gd name="connsiteY3" fmla="*/ 0 h 2398260"/>
              <a:gd name="connsiteX4" fmla="*/ 2544944 w 3601336"/>
              <a:gd name="connsiteY4" fmla="*/ 0 h 2398260"/>
              <a:gd name="connsiteX5" fmla="*/ 3073140 w 3601336"/>
              <a:gd name="connsiteY5" fmla="*/ 0 h 2398260"/>
              <a:gd name="connsiteX6" fmla="*/ 3601336 w 3601336"/>
              <a:gd name="connsiteY6" fmla="*/ 0 h 2398260"/>
              <a:gd name="connsiteX7" fmla="*/ 3601336 w 3601336"/>
              <a:gd name="connsiteY7" fmla="*/ 623548 h 2398260"/>
              <a:gd name="connsiteX8" fmla="*/ 3601336 w 3601336"/>
              <a:gd name="connsiteY8" fmla="*/ 1271078 h 2398260"/>
              <a:gd name="connsiteX9" fmla="*/ 3601336 w 3601336"/>
              <a:gd name="connsiteY9" fmla="*/ 2398260 h 2398260"/>
              <a:gd name="connsiteX10" fmla="*/ 3037127 w 3601336"/>
              <a:gd name="connsiteY10" fmla="*/ 2398260 h 2398260"/>
              <a:gd name="connsiteX11" fmla="*/ 2436904 w 3601336"/>
              <a:gd name="connsiteY11" fmla="*/ 2398260 h 2398260"/>
              <a:gd name="connsiteX12" fmla="*/ 1764655 w 3601336"/>
              <a:gd name="connsiteY12" fmla="*/ 2398260 h 2398260"/>
              <a:gd name="connsiteX13" fmla="*/ 1236459 w 3601336"/>
              <a:gd name="connsiteY13" fmla="*/ 2398260 h 2398260"/>
              <a:gd name="connsiteX14" fmla="*/ 708263 w 3601336"/>
              <a:gd name="connsiteY14" fmla="*/ 2398260 h 2398260"/>
              <a:gd name="connsiteX15" fmla="*/ 0 w 3601336"/>
              <a:gd name="connsiteY15" fmla="*/ 2398260 h 2398260"/>
              <a:gd name="connsiteX16" fmla="*/ 0 w 3601336"/>
              <a:gd name="connsiteY16" fmla="*/ 1822678 h 2398260"/>
              <a:gd name="connsiteX17" fmla="*/ 0 w 3601336"/>
              <a:gd name="connsiteY17" fmla="*/ 1175147 h 2398260"/>
              <a:gd name="connsiteX18" fmla="*/ 0 w 3601336"/>
              <a:gd name="connsiteY18" fmla="*/ 623548 h 2398260"/>
              <a:gd name="connsiteX19" fmla="*/ 0 w 3601336"/>
              <a:gd name="connsiteY19" fmla="*/ 0 h 239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1336" h="2398260" fill="none" extrusionOk="0">
                <a:moveTo>
                  <a:pt x="0" y="0"/>
                </a:moveTo>
                <a:cubicBezTo>
                  <a:pt x="273712" y="12289"/>
                  <a:pt x="464217" y="28428"/>
                  <a:pt x="636236" y="0"/>
                </a:cubicBezTo>
                <a:cubicBezTo>
                  <a:pt x="808255" y="-28428"/>
                  <a:pt x="1118869" y="7452"/>
                  <a:pt x="1272472" y="0"/>
                </a:cubicBezTo>
                <a:cubicBezTo>
                  <a:pt x="1426075" y="-7452"/>
                  <a:pt x="1800661" y="1419"/>
                  <a:pt x="1944721" y="0"/>
                </a:cubicBezTo>
                <a:cubicBezTo>
                  <a:pt x="2088781" y="-1419"/>
                  <a:pt x="2424845" y="16397"/>
                  <a:pt x="2544944" y="0"/>
                </a:cubicBezTo>
                <a:cubicBezTo>
                  <a:pt x="2665043" y="-16397"/>
                  <a:pt x="2919238" y="4324"/>
                  <a:pt x="3073140" y="0"/>
                </a:cubicBezTo>
                <a:cubicBezTo>
                  <a:pt x="3227042" y="-4324"/>
                  <a:pt x="3485904" y="8578"/>
                  <a:pt x="3601336" y="0"/>
                </a:cubicBezTo>
                <a:cubicBezTo>
                  <a:pt x="3631885" y="170029"/>
                  <a:pt x="3604376" y="495210"/>
                  <a:pt x="3601336" y="623548"/>
                </a:cubicBezTo>
                <a:cubicBezTo>
                  <a:pt x="3598296" y="751886"/>
                  <a:pt x="3610042" y="1137340"/>
                  <a:pt x="3601336" y="1271078"/>
                </a:cubicBezTo>
                <a:cubicBezTo>
                  <a:pt x="3592631" y="1404816"/>
                  <a:pt x="3635060" y="2037002"/>
                  <a:pt x="3601336" y="2398260"/>
                </a:cubicBezTo>
                <a:cubicBezTo>
                  <a:pt x="3380989" y="2420051"/>
                  <a:pt x="3285583" y="2400127"/>
                  <a:pt x="3037127" y="2398260"/>
                </a:cubicBezTo>
                <a:cubicBezTo>
                  <a:pt x="2788671" y="2396393"/>
                  <a:pt x="2642480" y="2424733"/>
                  <a:pt x="2436904" y="2398260"/>
                </a:cubicBezTo>
                <a:cubicBezTo>
                  <a:pt x="2231328" y="2371787"/>
                  <a:pt x="2007273" y="2397243"/>
                  <a:pt x="1764655" y="2398260"/>
                </a:cubicBezTo>
                <a:cubicBezTo>
                  <a:pt x="1522037" y="2399277"/>
                  <a:pt x="1489290" y="2402631"/>
                  <a:pt x="1236459" y="2398260"/>
                </a:cubicBezTo>
                <a:cubicBezTo>
                  <a:pt x="983628" y="2393889"/>
                  <a:pt x="896198" y="2398920"/>
                  <a:pt x="708263" y="2398260"/>
                </a:cubicBezTo>
                <a:cubicBezTo>
                  <a:pt x="520328" y="2397600"/>
                  <a:pt x="248797" y="2425419"/>
                  <a:pt x="0" y="2398260"/>
                </a:cubicBezTo>
                <a:cubicBezTo>
                  <a:pt x="13924" y="2269351"/>
                  <a:pt x="-14850" y="2027904"/>
                  <a:pt x="0" y="1822678"/>
                </a:cubicBezTo>
                <a:cubicBezTo>
                  <a:pt x="14850" y="1617452"/>
                  <a:pt x="-31058" y="1414138"/>
                  <a:pt x="0" y="1175147"/>
                </a:cubicBezTo>
                <a:cubicBezTo>
                  <a:pt x="31058" y="936156"/>
                  <a:pt x="26534" y="745195"/>
                  <a:pt x="0" y="623548"/>
                </a:cubicBezTo>
                <a:cubicBezTo>
                  <a:pt x="-26534" y="501901"/>
                  <a:pt x="20813" y="176269"/>
                  <a:pt x="0" y="0"/>
                </a:cubicBezTo>
                <a:close/>
              </a:path>
              <a:path w="3601336" h="2398260" stroke="0" extrusionOk="0">
                <a:moveTo>
                  <a:pt x="0" y="0"/>
                </a:moveTo>
                <a:cubicBezTo>
                  <a:pt x="224948" y="-16531"/>
                  <a:pt x="314675" y="-15805"/>
                  <a:pt x="492183" y="0"/>
                </a:cubicBezTo>
                <a:cubicBezTo>
                  <a:pt x="669691" y="15805"/>
                  <a:pt x="906270" y="17852"/>
                  <a:pt x="1092405" y="0"/>
                </a:cubicBezTo>
                <a:cubicBezTo>
                  <a:pt x="1278540" y="-17852"/>
                  <a:pt x="1385333" y="7418"/>
                  <a:pt x="1656615" y="0"/>
                </a:cubicBezTo>
                <a:cubicBezTo>
                  <a:pt x="1927897" y="-7418"/>
                  <a:pt x="2032961" y="-8311"/>
                  <a:pt x="2184811" y="0"/>
                </a:cubicBezTo>
                <a:cubicBezTo>
                  <a:pt x="2336661" y="8311"/>
                  <a:pt x="2543794" y="14887"/>
                  <a:pt x="2676993" y="0"/>
                </a:cubicBezTo>
                <a:cubicBezTo>
                  <a:pt x="2810192" y="-14887"/>
                  <a:pt x="3200762" y="43923"/>
                  <a:pt x="3601336" y="0"/>
                </a:cubicBezTo>
                <a:cubicBezTo>
                  <a:pt x="3575276" y="233492"/>
                  <a:pt x="3573521" y="329608"/>
                  <a:pt x="3601336" y="647530"/>
                </a:cubicBezTo>
                <a:cubicBezTo>
                  <a:pt x="3629152" y="965452"/>
                  <a:pt x="3612334" y="984570"/>
                  <a:pt x="3601336" y="1175147"/>
                </a:cubicBezTo>
                <a:cubicBezTo>
                  <a:pt x="3590338" y="1365724"/>
                  <a:pt x="3614113" y="1555876"/>
                  <a:pt x="3601336" y="1798695"/>
                </a:cubicBezTo>
                <a:cubicBezTo>
                  <a:pt x="3588559" y="2041514"/>
                  <a:pt x="3610282" y="2265217"/>
                  <a:pt x="3601336" y="2398260"/>
                </a:cubicBezTo>
                <a:cubicBezTo>
                  <a:pt x="3359820" y="2420613"/>
                  <a:pt x="3193504" y="2383878"/>
                  <a:pt x="2965100" y="2398260"/>
                </a:cubicBezTo>
                <a:cubicBezTo>
                  <a:pt x="2736696" y="2412642"/>
                  <a:pt x="2637986" y="2377289"/>
                  <a:pt x="2472917" y="2398260"/>
                </a:cubicBezTo>
                <a:cubicBezTo>
                  <a:pt x="2307848" y="2419231"/>
                  <a:pt x="2098610" y="2373475"/>
                  <a:pt x="1944721" y="2398260"/>
                </a:cubicBezTo>
                <a:cubicBezTo>
                  <a:pt x="1790832" y="2423045"/>
                  <a:pt x="1614031" y="2372989"/>
                  <a:pt x="1344499" y="2398260"/>
                </a:cubicBezTo>
                <a:cubicBezTo>
                  <a:pt x="1074967" y="2423531"/>
                  <a:pt x="918128" y="2366841"/>
                  <a:pt x="708263" y="2398260"/>
                </a:cubicBezTo>
                <a:cubicBezTo>
                  <a:pt x="498398" y="2429679"/>
                  <a:pt x="143939" y="2410387"/>
                  <a:pt x="0" y="2398260"/>
                </a:cubicBezTo>
                <a:cubicBezTo>
                  <a:pt x="-24907" y="2149946"/>
                  <a:pt x="26411" y="1926615"/>
                  <a:pt x="0" y="1774712"/>
                </a:cubicBezTo>
                <a:cubicBezTo>
                  <a:pt x="-26411" y="1622809"/>
                  <a:pt x="10164" y="1360935"/>
                  <a:pt x="0" y="1151165"/>
                </a:cubicBezTo>
                <a:cubicBezTo>
                  <a:pt x="-10164" y="941395"/>
                  <a:pt x="-6621" y="809547"/>
                  <a:pt x="0" y="599565"/>
                </a:cubicBezTo>
                <a:cubicBezTo>
                  <a:pt x="6621" y="389583"/>
                  <a:pt x="-27865" y="175472"/>
                  <a:pt x="0" y="0"/>
                </a:cubicBezTo>
                <a:close/>
              </a:path>
            </a:pathLst>
          </a:custGeom>
          <a:ln w="76200">
            <a:solidFill>
              <a:schemeClr val="accent1">
                <a:lumMod val="20000"/>
                <a:lumOff val="80000"/>
              </a:schemeClr>
            </a:solidFill>
            <a:extLst>
              <a:ext uri="{C807C97D-BFC1-408E-A445-0C87EB9F89A2}">
                <ask:lineSketchStyleProps xmlns:ask="http://schemas.microsoft.com/office/drawing/2018/sketchyshapes" sd="2318680293">
                  <a:prstGeom prst="rect">
                    <a:avLst/>
                  </a:prstGeom>
                  <ask:type>
                    <ask:lineSketchFreehand/>
                  </ask:type>
                </ask:lineSketchStyleProps>
              </a:ext>
            </a:extLst>
          </a:ln>
        </p:spPr>
      </p:pic>
      <p:sp>
        <p:nvSpPr>
          <p:cNvPr id="27" name="TextBox 26">
            <a:extLst>
              <a:ext uri="{FF2B5EF4-FFF2-40B4-BE49-F238E27FC236}">
                <a16:creationId xmlns:a16="http://schemas.microsoft.com/office/drawing/2014/main" id="{BF364EDF-8AEB-6459-A6F3-0DACB20BA6F2}"/>
              </a:ext>
            </a:extLst>
          </p:cNvPr>
          <p:cNvSpPr txBox="1"/>
          <p:nvPr/>
        </p:nvSpPr>
        <p:spPr>
          <a:xfrm>
            <a:off x="8401137" y="4378820"/>
            <a:ext cx="3503267" cy="738664"/>
          </a:xfrm>
          <a:prstGeom prst="rect">
            <a:avLst/>
          </a:prstGeom>
          <a:noFill/>
        </p:spPr>
        <p:txBody>
          <a:bodyPr wrap="square" rtlCol="0">
            <a:spAutoFit/>
          </a:bodyPr>
          <a:lstStyle/>
          <a:p>
            <a:r>
              <a:rPr lang="en-GB" sz="1400" b="1" dirty="0">
                <a:solidFill>
                  <a:schemeClr val="bg1"/>
                </a:solidFill>
              </a:rPr>
              <a:t>The LOPAP sampling unit mounted outside the shipping container in which the LOPAP was housed</a:t>
            </a:r>
          </a:p>
        </p:txBody>
      </p:sp>
      <p:sp>
        <p:nvSpPr>
          <p:cNvPr id="6" name="Action Button: Go Home 5">
            <a:hlinkClick r:id="rId4" action="ppaction://hlinksldjump" highlightClick="1"/>
            <a:extLst>
              <a:ext uri="{FF2B5EF4-FFF2-40B4-BE49-F238E27FC236}">
                <a16:creationId xmlns:a16="http://schemas.microsoft.com/office/drawing/2014/main" id="{EA05FA51-F679-8E28-EDB3-10836EB407E0}"/>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Go Back or Previous 6">
            <a:hlinkClick r:id="" action="ppaction://hlinkshowjump?jump=previousslide" highlightClick="1"/>
            <a:extLst>
              <a:ext uri="{FF2B5EF4-FFF2-40B4-BE49-F238E27FC236}">
                <a16:creationId xmlns:a16="http://schemas.microsoft.com/office/drawing/2014/main" id="{4C4EFC04-77DA-5112-31D3-38FD1A8F45EF}"/>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Forward or Next 8">
            <a:hlinkClick r:id="" action="ppaction://hlinkshowjump?jump=nextslide" highlightClick="1"/>
            <a:extLst>
              <a:ext uri="{FF2B5EF4-FFF2-40B4-BE49-F238E27FC236}">
                <a16:creationId xmlns:a16="http://schemas.microsoft.com/office/drawing/2014/main" id="{D868E8B7-BB9E-5C37-5374-EDDD0FE3FE1C}"/>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6423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nature, shore&#10;&#10;Description automatically generated">
            <a:extLst>
              <a:ext uri="{FF2B5EF4-FFF2-40B4-BE49-F238E27FC236}">
                <a16:creationId xmlns:a16="http://schemas.microsoft.com/office/drawing/2014/main" id="{3D6FFA2D-73F8-4C3B-A83F-292205B12820}"/>
              </a:ext>
            </a:extLst>
          </p:cNvPr>
          <p:cNvPicPr>
            <a:picLocks noChangeAspect="1"/>
          </p:cNvPicPr>
          <p:nvPr/>
        </p:nvPicPr>
        <p:blipFill rotWithShape="1">
          <a:blip r:embed="rId2">
            <a:extLst>
              <a:ext uri="{28A0092B-C50C-407E-A947-70E740481C1C}">
                <a14:useLocalDpi xmlns:a14="http://schemas.microsoft.com/office/drawing/2010/main" val="0"/>
              </a:ext>
            </a:extLst>
          </a:blip>
          <a:srcRect l="8879" t="17217" r="25823" b="37604"/>
          <a:stretch/>
        </p:blipFill>
        <p:spPr>
          <a:xfrm>
            <a:off x="5537865" y="3204129"/>
            <a:ext cx="4422264" cy="2294890"/>
          </a:xfrm>
          <a:custGeom>
            <a:avLst/>
            <a:gdLst>
              <a:gd name="connsiteX0" fmla="*/ 0 w 4422264"/>
              <a:gd name="connsiteY0" fmla="*/ 0 h 2294890"/>
              <a:gd name="connsiteX1" fmla="*/ 543307 w 4422264"/>
              <a:gd name="connsiteY1" fmla="*/ 0 h 2294890"/>
              <a:gd name="connsiteX2" fmla="*/ 1175059 w 4422264"/>
              <a:gd name="connsiteY2" fmla="*/ 0 h 2294890"/>
              <a:gd name="connsiteX3" fmla="*/ 1895256 w 4422264"/>
              <a:gd name="connsiteY3" fmla="*/ 0 h 2294890"/>
              <a:gd name="connsiteX4" fmla="*/ 2482785 w 4422264"/>
              <a:gd name="connsiteY4" fmla="*/ 0 h 2294890"/>
              <a:gd name="connsiteX5" fmla="*/ 3114537 w 4422264"/>
              <a:gd name="connsiteY5" fmla="*/ 0 h 2294890"/>
              <a:gd name="connsiteX6" fmla="*/ 3657844 w 4422264"/>
              <a:gd name="connsiteY6" fmla="*/ 0 h 2294890"/>
              <a:gd name="connsiteX7" fmla="*/ 4422264 w 4422264"/>
              <a:gd name="connsiteY7" fmla="*/ 0 h 2294890"/>
              <a:gd name="connsiteX8" fmla="*/ 4422264 w 4422264"/>
              <a:gd name="connsiteY8" fmla="*/ 504876 h 2294890"/>
              <a:gd name="connsiteX9" fmla="*/ 4422264 w 4422264"/>
              <a:gd name="connsiteY9" fmla="*/ 1009752 h 2294890"/>
              <a:gd name="connsiteX10" fmla="*/ 4422264 w 4422264"/>
              <a:gd name="connsiteY10" fmla="*/ 1514627 h 2294890"/>
              <a:gd name="connsiteX11" fmla="*/ 4422264 w 4422264"/>
              <a:gd name="connsiteY11" fmla="*/ 2294890 h 2294890"/>
              <a:gd name="connsiteX12" fmla="*/ 3746289 w 4422264"/>
              <a:gd name="connsiteY12" fmla="*/ 2294890 h 2294890"/>
              <a:gd name="connsiteX13" fmla="*/ 3247205 w 4422264"/>
              <a:gd name="connsiteY13" fmla="*/ 2294890 h 2294890"/>
              <a:gd name="connsiteX14" fmla="*/ 2659676 w 4422264"/>
              <a:gd name="connsiteY14" fmla="*/ 2294890 h 2294890"/>
              <a:gd name="connsiteX15" fmla="*/ 2116369 w 4422264"/>
              <a:gd name="connsiteY15" fmla="*/ 2294890 h 2294890"/>
              <a:gd name="connsiteX16" fmla="*/ 1484617 w 4422264"/>
              <a:gd name="connsiteY16" fmla="*/ 2294890 h 2294890"/>
              <a:gd name="connsiteX17" fmla="*/ 852865 w 4422264"/>
              <a:gd name="connsiteY17" fmla="*/ 2294890 h 2294890"/>
              <a:gd name="connsiteX18" fmla="*/ 0 w 4422264"/>
              <a:gd name="connsiteY18" fmla="*/ 2294890 h 2294890"/>
              <a:gd name="connsiteX19" fmla="*/ 0 w 4422264"/>
              <a:gd name="connsiteY19" fmla="*/ 1675270 h 2294890"/>
              <a:gd name="connsiteX20" fmla="*/ 0 w 4422264"/>
              <a:gd name="connsiteY20" fmla="*/ 1078598 h 2294890"/>
              <a:gd name="connsiteX21" fmla="*/ 0 w 4422264"/>
              <a:gd name="connsiteY21" fmla="*/ 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22264" h="2294890" fill="none" extrusionOk="0">
                <a:moveTo>
                  <a:pt x="0" y="0"/>
                </a:moveTo>
                <a:cubicBezTo>
                  <a:pt x="225496" y="2465"/>
                  <a:pt x="380204" y="-12653"/>
                  <a:pt x="543307" y="0"/>
                </a:cubicBezTo>
                <a:cubicBezTo>
                  <a:pt x="706410" y="12653"/>
                  <a:pt x="960275" y="-22879"/>
                  <a:pt x="1175059" y="0"/>
                </a:cubicBezTo>
                <a:cubicBezTo>
                  <a:pt x="1389843" y="22879"/>
                  <a:pt x="1635603" y="1135"/>
                  <a:pt x="1895256" y="0"/>
                </a:cubicBezTo>
                <a:cubicBezTo>
                  <a:pt x="2154909" y="-1135"/>
                  <a:pt x="2324916" y="-11526"/>
                  <a:pt x="2482785" y="0"/>
                </a:cubicBezTo>
                <a:cubicBezTo>
                  <a:pt x="2640654" y="11526"/>
                  <a:pt x="2903052" y="-8274"/>
                  <a:pt x="3114537" y="0"/>
                </a:cubicBezTo>
                <a:cubicBezTo>
                  <a:pt x="3326022" y="8274"/>
                  <a:pt x="3495865" y="-7720"/>
                  <a:pt x="3657844" y="0"/>
                </a:cubicBezTo>
                <a:cubicBezTo>
                  <a:pt x="3819823" y="7720"/>
                  <a:pt x="4240697" y="-11993"/>
                  <a:pt x="4422264" y="0"/>
                </a:cubicBezTo>
                <a:cubicBezTo>
                  <a:pt x="4447434" y="205138"/>
                  <a:pt x="4424511" y="274614"/>
                  <a:pt x="4422264" y="504876"/>
                </a:cubicBezTo>
                <a:cubicBezTo>
                  <a:pt x="4420017" y="735138"/>
                  <a:pt x="4424766" y="867112"/>
                  <a:pt x="4422264" y="1009752"/>
                </a:cubicBezTo>
                <a:cubicBezTo>
                  <a:pt x="4419762" y="1152392"/>
                  <a:pt x="4411558" y="1277822"/>
                  <a:pt x="4422264" y="1514627"/>
                </a:cubicBezTo>
                <a:cubicBezTo>
                  <a:pt x="4432970" y="1751433"/>
                  <a:pt x="4412729" y="2108046"/>
                  <a:pt x="4422264" y="2294890"/>
                </a:cubicBezTo>
                <a:cubicBezTo>
                  <a:pt x="4104364" y="2324213"/>
                  <a:pt x="3987070" y="2296624"/>
                  <a:pt x="3746289" y="2294890"/>
                </a:cubicBezTo>
                <a:cubicBezTo>
                  <a:pt x="3505509" y="2293156"/>
                  <a:pt x="3421335" y="2316444"/>
                  <a:pt x="3247205" y="2294890"/>
                </a:cubicBezTo>
                <a:cubicBezTo>
                  <a:pt x="3073075" y="2273336"/>
                  <a:pt x="2857160" y="2310518"/>
                  <a:pt x="2659676" y="2294890"/>
                </a:cubicBezTo>
                <a:cubicBezTo>
                  <a:pt x="2462192" y="2279262"/>
                  <a:pt x="2368716" y="2269067"/>
                  <a:pt x="2116369" y="2294890"/>
                </a:cubicBezTo>
                <a:cubicBezTo>
                  <a:pt x="1864022" y="2320713"/>
                  <a:pt x="1729792" y="2304001"/>
                  <a:pt x="1484617" y="2294890"/>
                </a:cubicBezTo>
                <a:cubicBezTo>
                  <a:pt x="1239442" y="2285779"/>
                  <a:pt x="1066020" y="2265617"/>
                  <a:pt x="852865" y="2294890"/>
                </a:cubicBezTo>
                <a:cubicBezTo>
                  <a:pt x="639710" y="2324163"/>
                  <a:pt x="222651" y="2301952"/>
                  <a:pt x="0" y="2294890"/>
                </a:cubicBezTo>
                <a:cubicBezTo>
                  <a:pt x="18125" y="2055890"/>
                  <a:pt x="26053" y="1887356"/>
                  <a:pt x="0" y="1675270"/>
                </a:cubicBezTo>
                <a:cubicBezTo>
                  <a:pt x="-26053" y="1463184"/>
                  <a:pt x="-16742" y="1351640"/>
                  <a:pt x="0" y="1078598"/>
                </a:cubicBezTo>
                <a:cubicBezTo>
                  <a:pt x="16742" y="805556"/>
                  <a:pt x="-29212" y="295768"/>
                  <a:pt x="0" y="0"/>
                </a:cubicBezTo>
                <a:close/>
              </a:path>
              <a:path w="4422264" h="2294890" stroke="0" extrusionOk="0">
                <a:moveTo>
                  <a:pt x="0" y="0"/>
                </a:moveTo>
                <a:cubicBezTo>
                  <a:pt x="291730" y="6550"/>
                  <a:pt x="394788" y="26192"/>
                  <a:pt x="587529" y="0"/>
                </a:cubicBezTo>
                <a:cubicBezTo>
                  <a:pt x="780270" y="-26192"/>
                  <a:pt x="953019" y="-8428"/>
                  <a:pt x="1175059" y="0"/>
                </a:cubicBezTo>
                <a:cubicBezTo>
                  <a:pt x="1397099" y="8428"/>
                  <a:pt x="1750703" y="-31503"/>
                  <a:pt x="1895256" y="0"/>
                </a:cubicBezTo>
                <a:cubicBezTo>
                  <a:pt x="2039809" y="31503"/>
                  <a:pt x="2256029" y="-4599"/>
                  <a:pt x="2527008" y="0"/>
                </a:cubicBezTo>
                <a:cubicBezTo>
                  <a:pt x="2797987" y="4599"/>
                  <a:pt x="3065229" y="19511"/>
                  <a:pt x="3247205" y="0"/>
                </a:cubicBezTo>
                <a:cubicBezTo>
                  <a:pt x="3429181" y="-19511"/>
                  <a:pt x="4148001" y="-40893"/>
                  <a:pt x="4422264" y="0"/>
                </a:cubicBezTo>
                <a:cubicBezTo>
                  <a:pt x="4432693" y="221664"/>
                  <a:pt x="4404734" y="428070"/>
                  <a:pt x="4422264" y="573723"/>
                </a:cubicBezTo>
                <a:cubicBezTo>
                  <a:pt x="4439794" y="719376"/>
                  <a:pt x="4443196" y="911343"/>
                  <a:pt x="4422264" y="1193343"/>
                </a:cubicBezTo>
                <a:cubicBezTo>
                  <a:pt x="4401332" y="1475343"/>
                  <a:pt x="4422684" y="1640733"/>
                  <a:pt x="4422264" y="1790014"/>
                </a:cubicBezTo>
                <a:cubicBezTo>
                  <a:pt x="4421844" y="1939295"/>
                  <a:pt x="4410965" y="2126493"/>
                  <a:pt x="4422264" y="2294890"/>
                </a:cubicBezTo>
                <a:cubicBezTo>
                  <a:pt x="4284837" y="2317563"/>
                  <a:pt x="4061949" y="2277014"/>
                  <a:pt x="3923180" y="2294890"/>
                </a:cubicBezTo>
                <a:cubicBezTo>
                  <a:pt x="3784411" y="2312766"/>
                  <a:pt x="3534524" y="2301467"/>
                  <a:pt x="3291428" y="2294890"/>
                </a:cubicBezTo>
                <a:cubicBezTo>
                  <a:pt x="3048332" y="2288313"/>
                  <a:pt x="2784811" y="2322509"/>
                  <a:pt x="2615453" y="2294890"/>
                </a:cubicBezTo>
                <a:cubicBezTo>
                  <a:pt x="2446096" y="2267271"/>
                  <a:pt x="2121669" y="2268937"/>
                  <a:pt x="1983701" y="2294890"/>
                </a:cubicBezTo>
                <a:cubicBezTo>
                  <a:pt x="1845733" y="2320843"/>
                  <a:pt x="1555711" y="2276376"/>
                  <a:pt x="1351949" y="2294890"/>
                </a:cubicBezTo>
                <a:cubicBezTo>
                  <a:pt x="1148187" y="2313404"/>
                  <a:pt x="921504" y="2299005"/>
                  <a:pt x="808643" y="2294890"/>
                </a:cubicBezTo>
                <a:cubicBezTo>
                  <a:pt x="695782" y="2290775"/>
                  <a:pt x="275309" y="2328078"/>
                  <a:pt x="0" y="2294890"/>
                </a:cubicBezTo>
                <a:cubicBezTo>
                  <a:pt x="28557" y="2027564"/>
                  <a:pt x="-84" y="1912212"/>
                  <a:pt x="0" y="1698219"/>
                </a:cubicBezTo>
                <a:cubicBezTo>
                  <a:pt x="84" y="1484226"/>
                  <a:pt x="18473" y="1375677"/>
                  <a:pt x="0" y="1193343"/>
                </a:cubicBezTo>
                <a:cubicBezTo>
                  <a:pt x="-18473" y="1011009"/>
                  <a:pt x="-5834" y="852160"/>
                  <a:pt x="0" y="642569"/>
                </a:cubicBezTo>
                <a:cubicBezTo>
                  <a:pt x="5834" y="432978"/>
                  <a:pt x="11146" y="180027"/>
                  <a:pt x="0" y="0"/>
                </a:cubicBezTo>
                <a:close/>
              </a:path>
            </a:pathLst>
          </a:custGeom>
          <a:ln w="57150">
            <a:solidFill>
              <a:schemeClr val="accent1">
                <a:lumMod val="20000"/>
                <a:lumOff val="80000"/>
              </a:schemeClr>
            </a:solidFill>
            <a:extLst>
              <a:ext uri="{C807C97D-BFC1-408E-A445-0C87EB9F89A2}">
                <ask:lineSketchStyleProps xmlns:ask="http://schemas.microsoft.com/office/drawing/2018/sketchyshapes" sd="205592539">
                  <a:prstGeom prst="rect">
                    <a:avLst/>
                  </a:prstGeom>
                  <ask:type>
                    <ask:lineSketchFreehand/>
                  </ask:type>
                </ask:lineSketchStyleProps>
              </a:ext>
            </a:extLst>
          </a:ln>
        </p:spPr>
      </p:pic>
      <p:pic>
        <p:nvPicPr>
          <p:cNvPr id="6" name="Picture 5">
            <a:extLst>
              <a:ext uri="{FF2B5EF4-FFF2-40B4-BE49-F238E27FC236}">
                <a16:creationId xmlns:a16="http://schemas.microsoft.com/office/drawing/2014/main" id="{149B381F-D3EE-4442-8852-3FE238BD5BD9}"/>
              </a:ext>
            </a:extLst>
          </p:cNvPr>
          <p:cNvPicPr>
            <a:picLocks noChangeAspect="1"/>
          </p:cNvPicPr>
          <p:nvPr/>
        </p:nvPicPr>
        <p:blipFill rotWithShape="1">
          <a:blip r:embed="rId3"/>
          <a:srcRect l="6543" t="8375" r="8749" b="8881"/>
          <a:stretch/>
        </p:blipFill>
        <p:spPr>
          <a:xfrm>
            <a:off x="9284145" y="4667250"/>
            <a:ext cx="2787755" cy="2042340"/>
          </a:xfrm>
          <a:custGeom>
            <a:avLst/>
            <a:gdLst>
              <a:gd name="connsiteX0" fmla="*/ 0 w 2787755"/>
              <a:gd name="connsiteY0" fmla="*/ 0 h 2042340"/>
              <a:gd name="connsiteX1" fmla="*/ 641184 w 2787755"/>
              <a:gd name="connsiteY1" fmla="*/ 0 h 2042340"/>
              <a:gd name="connsiteX2" fmla="*/ 1393878 w 2787755"/>
              <a:gd name="connsiteY2" fmla="*/ 0 h 2042340"/>
              <a:gd name="connsiteX3" fmla="*/ 2146571 w 2787755"/>
              <a:gd name="connsiteY3" fmla="*/ 0 h 2042340"/>
              <a:gd name="connsiteX4" fmla="*/ 2787755 w 2787755"/>
              <a:gd name="connsiteY4" fmla="*/ 0 h 2042340"/>
              <a:gd name="connsiteX5" fmla="*/ 2787755 w 2787755"/>
              <a:gd name="connsiteY5" fmla="*/ 619510 h 2042340"/>
              <a:gd name="connsiteX6" fmla="*/ 2787755 w 2787755"/>
              <a:gd name="connsiteY6" fmla="*/ 1320713 h 2042340"/>
              <a:gd name="connsiteX7" fmla="*/ 2787755 w 2787755"/>
              <a:gd name="connsiteY7" fmla="*/ 2042340 h 2042340"/>
              <a:gd name="connsiteX8" fmla="*/ 2090816 w 2787755"/>
              <a:gd name="connsiteY8" fmla="*/ 2042340 h 2042340"/>
              <a:gd name="connsiteX9" fmla="*/ 1393878 w 2787755"/>
              <a:gd name="connsiteY9" fmla="*/ 2042340 h 2042340"/>
              <a:gd name="connsiteX10" fmla="*/ 696939 w 2787755"/>
              <a:gd name="connsiteY10" fmla="*/ 2042340 h 2042340"/>
              <a:gd name="connsiteX11" fmla="*/ 0 w 2787755"/>
              <a:gd name="connsiteY11" fmla="*/ 2042340 h 2042340"/>
              <a:gd name="connsiteX12" fmla="*/ 0 w 2787755"/>
              <a:gd name="connsiteY12" fmla="*/ 1422830 h 2042340"/>
              <a:gd name="connsiteX13" fmla="*/ 0 w 2787755"/>
              <a:gd name="connsiteY13" fmla="*/ 721627 h 2042340"/>
              <a:gd name="connsiteX14" fmla="*/ 0 w 2787755"/>
              <a:gd name="connsiteY14" fmla="*/ 0 h 204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7755" h="2042340" fill="none" extrusionOk="0">
                <a:moveTo>
                  <a:pt x="0" y="0"/>
                </a:moveTo>
                <a:cubicBezTo>
                  <a:pt x="244215" y="19349"/>
                  <a:pt x="463677" y="-25845"/>
                  <a:pt x="641184" y="0"/>
                </a:cubicBezTo>
                <a:cubicBezTo>
                  <a:pt x="818691" y="25845"/>
                  <a:pt x="1060428" y="-26089"/>
                  <a:pt x="1393878" y="0"/>
                </a:cubicBezTo>
                <a:cubicBezTo>
                  <a:pt x="1727328" y="26089"/>
                  <a:pt x="1915647" y="1925"/>
                  <a:pt x="2146571" y="0"/>
                </a:cubicBezTo>
                <a:cubicBezTo>
                  <a:pt x="2377495" y="-1925"/>
                  <a:pt x="2653321" y="1677"/>
                  <a:pt x="2787755" y="0"/>
                </a:cubicBezTo>
                <a:cubicBezTo>
                  <a:pt x="2760097" y="195577"/>
                  <a:pt x="2786039" y="330482"/>
                  <a:pt x="2787755" y="619510"/>
                </a:cubicBezTo>
                <a:cubicBezTo>
                  <a:pt x="2789472" y="908538"/>
                  <a:pt x="2776165" y="1133719"/>
                  <a:pt x="2787755" y="1320713"/>
                </a:cubicBezTo>
                <a:cubicBezTo>
                  <a:pt x="2799345" y="1507707"/>
                  <a:pt x="2818580" y="1704005"/>
                  <a:pt x="2787755" y="2042340"/>
                </a:cubicBezTo>
                <a:cubicBezTo>
                  <a:pt x="2644120" y="2018610"/>
                  <a:pt x="2280956" y="2007761"/>
                  <a:pt x="2090816" y="2042340"/>
                </a:cubicBezTo>
                <a:cubicBezTo>
                  <a:pt x="1900676" y="2076919"/>
                  <a:pt x="1714487" y="2013677"/>
                  <a:pt x="1393878" y="2042340"/>
                </a:cubicBezTo>
                <a:cubicBezTo>
                  <a:pt x="1073269" y="2071003"/>
                  <a:pt x="1013899" y="2032676"/>
                  <a:pt x="696939" y="2042340"/>
                </a:cubicBezTo>
                <a:cubicBezTo>
                  <a:pt x="379979" y="2052004"/>
                  <a:pt x="325492" y="2057834"/>
                  <a:pt x="0" y="2042340"/>
                </a:cubicBezTo>
                <a:cubicBezTo>
                  <a:pt x="27706" y="1821090"/>
                  <a:pt x="-21912" y="1566209"/>
                  <a:pt x="0" y="1422830"/>
                </a:cubicBezTo>
                <a:cubicBezTo>
                  <a:pt x="21912" y="1279451"/>
                  <a:pt x="34087" y="1027913"/>
                  <a:pt x="0" y="721627"/>
                </a:cubicBezTo>
                <a:cubicBezTo>
                  <a:pt x="-34087" y="415341"/>
                  <a:pt x="-8693" y="278125"/>
                  <a:pt x="0" y="0"/>
                </a:cubicBezTo>
                <a:close/>
              </a:path>
              <a:path w="2787755" h="2042340" stroke="0" extrusionOk="0">
                <a:moveTo>
                  <a:pt x="0" y="0"/>
                </a:moveTo>
                <a:cubicBezTo>
                  <a:pt x="142466" y="-16015"/>
                  <a:pt x="462411" y="28170"/>
                  <a:pt x="613306" y="0"/>
                </a:cubicBezTo>
                <a:cubicBezTo>
                  <a:pt x="764201" y="-28170"/>
                  <a:pt x="1023867" y="-29181"/>
                  <a:pt x="1338122" y="0"/>
                </a:cubicBezTo>
                <a:cubicBezTo>
                  <a:pt x="1652377" y="29181"/>
                  <a:pt x="1724803" y="18854"/>
                  <a:pt x="2007184" y="0"/>
                </a:cubicBezTo>
                <a:cubicBezTo>
                  <a:pt x="2289565" y="-18854"/>
                  <a:pt x="2465479" y="-32816"/>
                  <a:pt x="2787755" y="0"/>
                </a:cubicBezTo>
                <a:cubicBezTo>
                  <a:pt x="2768186" y="314393"/>
                  <a:pt x="2785617" y="453108"/>
                  <a:pt x="2787755" y="639933"/>
                </a:cubicBezTo>
                <a:cubicBezTo>
                  <a:pt x="2789893" y="826758"/>
                  <a:pt x="2782917" y="997957"/>
                  <a:pt x="2787755" y="1320713"/>
                </a:cubicBezTo>
                <a:cubicBezTo>
                  <a:pt x="2792593" y="1643469"/>
                  <a:pt x="2811662" y="1875352"/>
                  <a:pt x="2787755" y="2042340"/>
                </a:cubicBezTo>
                <a:cubicBezTo>
                  <a:pt x="2570985" y="2035197"/>
                  <a:pt x="2354545" y="2070295"/>
                  <a:pt x="2035061" y="2042340"/>
                </a:cubicBezTo>
                <a:cubicBezTo>
                  <a:pt x="1715577" y="2014385"/>
                  <a:pt x="1495119" y="2044403"/>
                  <a:pt x="1310245" y="2042340"/>
                </a:cubicBezTo>
                <a:cubicBezTo>
                  <a:pt x="1125371" y="2040277"/>
                  <a:pt x="520461" y="1977471"/>
                  <a:pt x="0" y="2042340"/>
                </a:cubicBezTo>
                <a:cubicBezTo>
                  <a:pt x="4999" y="1773031"/>
                  <a:pt x="24587" y="1675411"/>
                  <a:pt x="0" y="1320713"/>
                </a:cubicBezTo>
                <a:cubicBezTo>
                  <a:pt x="-24587" y="966015"/>
                  <a:pt x="5676" y="832965"/>
                  <a:pt x="0" y="660357"/>
                </a:cubicBezTo>
                <a:cubicBezTo>
                  <a:pt x="-5676" y="487749"/>
                  <a:pt x="12860" y="249698"/>
                  <a:pt x="0" y="0"/>
                </a:cubicBezTo>
                <a:close/>
              </a:path>
            </a:pathLst>
          </a:custGeom>
          <a:ln w="57150">
            <a:solidFill>
              <a:schemeClr val="accent1">
                <a:lumMod val="20000"/>
                <a:lumOff val="80000"/>
              </a:schemeClr>
            </a:solidFill>
            <a:extLst>
              <a:ext uri="{C807C97D-BFC1-408E-A445-0C87EB9F89A2}">
                <ask:lineSketchStyleProps xmlns:ask="http://schemas.microsoft.com/office/drawing/2018/sketchyshapes" sd="60080826">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AE0A17B8-EA8B-A254-709B-648334F060E3}"/>
              </a:ext>
            </a:extLst>
          </p:cNvPr>
          <p:cNvSpPr txBox="1"/>
          <p:nvPr/>
        </p:nvSpPr>
        <p:spPr>
          <a:xfrm>
            <a:off x="5745240" y="1925745"/>
            <a:ext cx="4007514" cy="523220"/>
          </a:xfrm>
          <a:prstGeom prst="rect">
            <a:avLst/>
          </a:prstGeom>
          <a:noFill/>
        </p:spPr>
        <p:txBody>
          <a:bodyPr wrap="square" rtlCol="0">
            <a:spAutoFit/>
          </a:bodyPr>
          <a:lstStyle/>
          <a:p>
            <a:r>
              <a:rPr lang="en-GB" sz="2800" dirty="0">
                <a:solidFill>
                  <a:schemeClr val="bg1"/>
                </a:solidFill>
              </a:rPr>
              <a:t>Halley clean air sector lab</a:t>
            </a:r>
          </a:p>
        </p:txBody>
      </p:sp>
      <p:sp>
        <p:nvSpPr>
          <p:cNvPr id="12" name="Title 1">
            <a:extLst>
              <a:ext uri="{FF2B5EF4-FFF2-40B4-BE49-F238E27FC236}">
                <a16:creationId xmlns:a16="http://schemas.microsoft.com/office/drawing/2014/main" id="{45768B8E-F146-177F-6E91-5886EF925A89}"/>
              </a:ext>
            </a:extLst>
          </p:cNvPr>
          <p:cNvSpPr txBox="1">
            <a:spLocks/>
          </p:cNvSpPr>
          <p:nvPr/>
        </p:nvSpPr>
        <p:spPr>
          <a:xfrm>
            <a:off x="-20935" y="-614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HONO measurement site</a:t>
            </a:r>
          </a:p>
        </p:txBody>
      </p:sp>
      <p:sp>
        <p:nvSpPr>
          <p:cNvPr id="13" name="TextBox 12">
            <a:extLst>
              <a:ext uri="{FF2B5EF4-FFF2-40B4-BE49-F238E27FC236}">
                <a16:creationId xmlns:a16="http://schemas.microsoft.com/office/drawing/2014/main" id="{9E94B06A-639B-9973-0443-8DCAED77F509}"/>
              </a:ext>
            </a:extLst>
          </p:cNvPr>
          <p:cNvSpPr txBox="1"/>
          <p:nvPr/>
        </p:nvSpPr>
        <p:spPr>
          <a:xfrm>
            <a:off x="196804" y="969506"/>
            <a:ext cx="8965202" cy="523220"/>
          </a:xfrm>
          <a:prstGeom prst="rect">
            <a:avLst/>
          </a:prstGeom>
          <a:noFill/>
        </p:spPr>
        <p:txBody>
          <a:bodyPr wrap="square" rtlCol="0">
            <a:spAutoFit/>
          </a:bodyPr>
          <a:lstStyle/>
          <a:p>
            <a:r>
              <a:rPr lang="en-GB" sz="2800" dirty="0">
                <a:solidFill>
                  <a:srgbClr val="203864"/>
                </a:solidFill>
              </a:rPr>
              <a:t>Halley VI Research Station, Brunt Ice Shelf, Antarctica:</a:t>
            </a:r>
          </a:p>
        </p:txBody>
      </p:sp>
      <p:pic>
        <p:nvPicPr>
          <p:cNvPr id="21" name="Picture 20" descr="Map&#10;&#10;Description automatically generated">
            <a:extLst>
              <a:ext uri="{FF2B5EF4-FFF2-40B4-BE49-F238E27FC236}">
                <a16:creationId xmlns:a16="http://schemas.microsoft.com/office/drawing/2014/main" id="{7C18A513-0493-EC1C-6742-36247B65D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04" y="1599444"/>
            <a:ext cx="5040061" cy="4680274"/>
          </a:xfrm>
          <a:prstGeom prst="rect">
            <a:avLst/>
          </a:prstGeom>
        </p:spPr>
      </p:pic>
      <p:cxnSp>
        <p:nvCxnSpPr>
          <p:cNvPr id="23" name="Straight Arrow Connector 22">
            <a:extLst>
              <a:ext uri="{FF2B5EF4-FFF2-40B4-BE49-F238E27FC236}">
                <a16:creationId xmlns:a16="http://schemas.microsoft.com/office/drawing/2014/main" id="{7B904FDA-DA24-6E99-0953-F7F551F2D269}"/>
              </a:ext>
            </a:extLst>
          </p:cNvPr>
          <p:cNvCxnSpPr>
            <a:cxnSpLocks/>
          </p:cNvCxnSpPr>
          <p:nvPr/>
        </p:nvCxnSpPr>
        <p:spPr>
          <a:xfrm>
            <a:off x="8305800" y="2935450"/>
            <a:ext cx="0" cy="1395275"/>
          </a:xfrm>
          <a:prstGeom prst="straightConnector1">
            <a:avLst/>
          </a:prstGeom>
          <a:ln w="76200">
            <a:solidFill>
              <a:srgbClr val="AE474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B0AC3BC-BBEF-1821-20B2-A5B17E6EEBA7}"/>
              </a:ext>
            </a:extLst>
          </p:cNvPr>
          <p:cNvSpPr txBox="1"/>
          <p:nvPr/>
        </p:nvSpPr>
        <p:spPr>
          <a:xfrm>
            <a:off x="5433669" y="1582926"/>
            <a:ext cx="6424290" cy="1384995"/>
          </a:xfrm>
          <a:prstGeom prst="rect">
            <a:avLst/>
          </a:prstGeom>
          <a:noFill/>
        </p:spPr>
        <p:txBody>
          <a:bodyPr wrap="square" rtlCol="0">
            <a:spAutoFit/>
          </a:bodyPr>
          <a:lstStyle/>
          <a:p>
            <a:r>
              <a:rPr lang="en-GB" sz="2800" dirty="0">
                <a:solidFill>
                  <a:srgbClr val="203864"/>
                </a:solidFill>
              </a:rPr>
              <a:t>Measurements made in clean air sector (CAS), away from the station’s generators and vehicles.</a:t>
            </a:r>
          </a:p>
        </p:txBody>
      </p:sp>
      <p:sp>
        <p:nvSpPr>
          <p:cNvPr id="32" name="TextBox 31">
            <a:extLst>
              <a:ext uri="{FF2B5EF4-FFF2-40B4-BE49-F238E27FC236}">
                <a16:creationId xmlns:a16="http://schemas.microsoft.com/office/drawing/2014/main" id="{E84B0B9A-9B8D-DB39-060C-A1039540ACCA}"/>
              </a:ext>
            </a:extLst>
          </p:cNvPr>
          <p:cNvSpPr txBox="1"/>
          <p:nvPr/>
        </p:nvSpPr>
        <p:spPr>
          <a:xfrm>
            <a:off x="9284145" y="4667250"/>
            <a:ext cx="2573814" cy="400110"/>
          </a:xfrm>
          <a:prstGeom prst="rect">
            <a:avLst/>
          </a:prstGeom>
          <a:noFill/>
        </p:spPr>
        <p:txBody>
          <a:bodyPr wrap="square" rtlCol="0">
            <a:spAutoFit/>
          </a:bodyPr>
          <a:lstStyle/>
          <a:p>
            <a:r>
              <a:rPr lang="en-GB" sz="2000" b="1" dirty="0">
                <a:solidFill>
                  <a:schemeClr val="bg1"/>
                </a:solidFill>
              </a:rPr>
              <a:t>The CAS lab</a:t>
            </a:r>
          </a:p>
        </p:txBody>
      </p:sp>
      <p:sp>
        <p:nvSpPr>
          <p:cNvPr id="8" name="Action Button: Go Home 7">
            <a:hlinkClick r:id="rId5" action="ppaction://hlinksldjump" highlightClick="1"/>
            <a:extLst>
              <a:ext uri="{FF2B5EF4-FFF2-40B4-BE49-F238E27FC236}">
                <a16:creationId xmlns:a16="http://schemas.microsoft.com/office/drawing/2014/main" id="{902A4BF7-E119-0D6C-0976-739B413D3888}"/>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Go Back or Previous 8">
            <a:hlinkClick r:id="" action="ppaction://hlinkshowjump?jump=previousslide" highlightClick="1"/>
            <a:extLst>
              <a:ext uri="{FF2B5EF4-FFF2-40B4-BE49-F238E27FC236}">
                <a16:creationId xmlns:a16="http://schemas.microsoft.com/office/drawing/2014/main" id="{56E0D433-36EF-C15F-2DB4-2F75B8B595D5}"/>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Go Forward or Next 9">
            <a:hlinkClick r:id="" action="ppaction://hlinkshowjump?jump=nextslide" highlightClick="1"/>
            <a:extLst>
              <a:ext uri="{FF2B5EF4-FFF2-40B4-BE49-F238E27FC236}">
                <a16:creationId xmlns:a16="http://schemas.microsoft.com/office/drawing/2014/main" id="{BFD0E012-AD48-B899-E59C-CCD5CAF48702}"/>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4893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3F8E12C-8C1A-C79C-7B9D-5246FBA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825"/>
            <a:ext cx="12192000" cy="6102350"/>
          </a:xfrm>
          <a:prstGeom prst="rect">
            <a:avLst/>
          </a:prstGeom>
        </p:spPr>
      </p:pic>
      <p:sp>
        <p:nvSpPr>
          <p:cNvPr id="7" name="Title 1">
            <a:extLst>
              <a:ext uri="{FF2B5EF4-FFF2-40B4-BE49-F238E27FC236}">
                <a16:creationId xmlns:a16="http://schemas.microsoft.com/office/drawing/2014/main" id="{DDE2C055-2F0C-D710-69A0-4E5CF1107D61}"/>
              </a:ext>
            </a:extLst>
          </p:cNvPr>
          <p:cNvSpPr>
            <a:spLocks noGrp="1"/>
          </p:cNvSpPr>
          <p:nvPr>
            <p:ph type="title"/>
          </p:nvPr>
        </p:nvSpPr>
        <p:spPr>
          <a:xfrm>
            <a:off x="0" y="9331"/>
            <a:ext cx="10515600" cy="1325563"/>
          </a:xfrm>
        </p:spPr>
        <p:txBody>
          <a:bodyPr>
            <a:normAutofit/>
          </a:bodyPr>
          <a:lstStyle/>
          <a:p>
            <a:r>
              <a:rPr lang="en-GB" sz="5400" b="1" dirty="0">
                <a:solidFill>
                  <a:schemeClr val="accent1">
                    <a:lumMod val="50000"/>
                  </a:schemeClr>
                </a:solidFill>
              </a:rPr>
              <a:t>HONO amount fraction time series</a:t>
            </a:r>
          </a:p>
        </p:txBody>
      </p:sp>
      <p:sp>
        <p:nvSpPr>
          <p:cNvPr id="3" name="Action Button: Go Home 2">
            <a:hlinkClick r:id="rId3" action="ppaction://hlinksldjump" highlightClick="1"/>
            <a:extLst>
              <a:ext uri="{FF2B5EF4-FFF2-40B4-BE49-F238E27FC236}">
                <a16:creationId xmlns:a16="http://schemas.microsoft.com/office/drawing/2014/main" id="{5BD1D47C-AB1B-0926-1BFC-05FB39E96C58}"/>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Go Back or Previous 3">
            <a:hlinkClick r:id="" action="ppaction://hlinkshowjump?jump=previousslide" highlightClick="1"/>
            <a:extLst>
              <a:ext uri="{FF2B5EF4-FFF2-40B4-BE49-F238E27FC236}">
                <a16:creationId xmlns:a16="http://schemas.microsoft.com/office/drawing/2014/main" id="{098E1AD3-4525-FFD3-A2FF-945E64FF6E93}"/>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Go Forward or Next 5">
            <a:hlinkClick r:id="" action="ppaction://hlinkshowjump?jump=nextslide" highlightClick="1"/>
            <a:extLst>
              <a:ext uri="{FF2B5EF4-FFF2-40B4-BE49-F238E27FC236}">
                <a16:creationId xmlns:a16="http://schemas.microsoft.com/office/drawing/2014/main" id="{FAE704C3-6550-D369-8E93-229518A216ED}"/>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1522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line chart&#10;&#10;Description automatically generated">
            <a:extLst>
              <a:ext uri="{FF2B5EF4-FFF2-40B4-BE49-F238E27FC236}">
                <a16:creationId xmlns:a16="http://schemas.microsoft.com/office/drawing/2014/main" id="{2169882C-DF2D-AA5A-5A68-D65712815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608" y="431483"/>
            <a:ext cx="8470432" cy="6289992"/>
          </a:xfrm>
          <a:prstGeom prst="rect">
            <a:avLst/>
          </a:prstGeom>
        </p:spPr>
      </p:pic>
      <p:sp>
        <p:nvSpPr>
          <p:cNvPr id="6" name="Title 1">
            <a:extLst>
              <a:ext uri="{FF2B5EF4-FFF2-40B4-BE49-F238E27FC236}">
                <a16:creationId xmlns:a16="http://schemas.microsoft.com/office/drawing/2014/main" id="{74BC1268-D9CB-0772-E333-BFF6D6FB371A}"/>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lumMod val="50000"/>
                  </a:schemeClr>
                </a:solidFill>
              </a:rPr>
              <a:t>Diurnal cycle in HONO mixing ratio</a:t>
            </a:r>
          </a:p>
        </p:txBody>
      </p:sp>
      <p:sp>
        <p:nvSpPr>
          <p:cNvPr id="2" name="Action Button: Go Home 1">
            <a:hlinkClick r:id="rId3" action="ppaction://hlinksldjump" highlightClick="1"/>
            <a:extLst>
              <a:ext uri="{FF2B5EF4-FFF2-40B4-BE49-F238E27FC236}">
                <a16:creationId xmlns:a16="http://schemas.microsoft.com/office/drawing/2014/main" id="{B6848AF7-6DF4-5567-3A7A-B06B9983C407}"/>
              </a:ext>
            </a:extLst>
          </p:cNvPr>
          <p:cNvSpPr/>
          <p:nvPr/>
        </p:nvSpPr>
        <p:spPr>
          <a:xfrm>
            <a:off x="763352" y="6167257"/>
            <a:ext cx="531223" cy="513805"/>
          </a:xfrm>
          <a:prstGeom prst="actionButtonHom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on Button: Go Back or Previous 2">
            <a:hlinkClick r:id="" action="ppaction://hlinkshowjump?jump=previousslide" highlightClick="1"/>
            <a:extLst>
              <a:ext uri="{FF2B5EF4-FFF2-40B4-BE49-F238E27FC236}">
                <a16:creationId xmlns:a16="http://schemas.microsoft.com/office/drawing/2014/main" id="{561B01F5-48EE-9C8C-5E24-6C218515B69D}"/>
              </a:ext>
            </a:extLst>
          </p:cNvPr>
          <p:cNvSpPr/>
          <p:nvPr/>
        </p:nvSpPr>
        <p:spPr>
          <a:xfrm>
            <a:off x="136333" y="6167257"/>
            <a:ext cx="531223" cy="513805"/>
          </a:xfrm>
          <a:prstGeom prst="actionButtonBackPrevio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Go Forward or Next 7">
            <a:hlinkClick r:id="" action="ppaction://hlinkshowjump?jump=nextslide" highlightClick="1"/>
            <a:extLst>
              <a:ext uri="{FF2B5EF4-FFF2-40B4-BE49-F238E27FC236}">
                <a16:creationId xmlns:a16="http://schemas.microsoft.com/office/drawing/2014/main" id="{58EC8176-2B8F-019D-BF9F-A29B1CF7B935}"/>
              </a:ext>
            </a:extLst>
          </p:cNvPr>
          <p:cNvSpPr/>
          <p:nvPr/>
        </p:nvSpPr>
        <p:spPr>
          <a:xfrm>
            <a:off x="1390371" y="6167258"/>
            <a:ext cx="531223" cy="513805"/>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17788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2241634573874293CA865ED4CCAC42" ma:contentTypeVersion="15" ma:contentTypeDescription="Create a new document." ma:contentTypeScope="" ma:versionID="bdd86c083f418c139d9a04d74e9ef0b9">
  <xsd:schema xmlns:xsd="http://www.w3.org/2001/XMLSchema" xmlns:xs="http://www.w3.org/2001/XMLSchema" xmlns:p="http://schemas.microsoft.com/office/2006/metadata/properties" xmlns:ns3="9909020a-392f-4f11-8020-7f507cc880b8" xmlns:ns4="2f18410c-e131-4865-8336-2392a2e94074" targetNamespace="http://schemas.microsoft.com/office/2006/metadata/properties" ma:root="true" ma:fieldsID="71673a82c1e692fafa0c10aab92b53e4" ns3:_="" ns4:_="">
    <xsd:import namespace="9909020a-392f-4f11-8020-7f507cc880b8"/>
    <xsd:import namespace="2f18410c-e131-4865-8336-2392a2e940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9020a-392f-4f11-8020-7f507cc880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18410c-e131-4865-8336-2392a2e940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909020a-392f-4f11-8020-7f507cc880b8" xsi:nil="true"/>
  </documentManagement>
</p:properties>
</file>

<file path=customXml/itemProps1.xml><?xml version="1.0" encoding="utf-8"?>
<ds:datastoreItem xmlns:ds="http://schemas.openxmlformats.org/officeDocument/2006/customXml" ds:itemID="{F51EF4BA-72E6-4390-B1D9-AC88EBC67FC2}">
  <ds:schemaRefs>
    <ds:schemaRef ds:uri="http://schemas.microsoft.com/sharepoint/v3/contenttype/forms"/>
  </ds:schemaRefs>
</ds:datastoreItem>
</file>

<file path=customXml/itemProps2.xml><?xml version="1.0" encoding="utf-8"?>
<ds:datastoreItem xmlns:ds="http://schemas.openxmlformats.org/officeDocument/2006/customXml" ds:itemID="{94E98866-4B73-4191-8E31-220B50198F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09020a-392f-4f11-8020-7f507cc880b8"/>
    <ds:schemaRef ds:uri="2f18410c-e131-4865-8336-2392a2e9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CE1B56-97BB-4982-A1D9-11CDFA201B94}">
  <ds:schemaRefs>
    <ds:schemaRef ds:uri="2f18410c-e131-4865-8336-2392a2e94074"/>
    <ds:schemaRef ds:uri="http://schemas.microsoft.com/office/2006/documentManagement/types"/>
    <ds:schemaRef ds:uri="http://purl.org/dc/elements/1.1/"/>
    <ds:schemaRef ds:uri="9909020a-392f-4f11-8020-7f507cc880b8"/>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2376</TotalTime>
  <Words>1371</Words>
  <Application>Microsoft Office PowerPoint</Application>
  <PresentationFormat>Widescreen</PresentationFormat>
  <Paragraphs>131</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CMMI10</vt:lpstr>
      <vt:lpstr>CMR10</vt:lpstr>
      <vt:lpstr>CMR7</vt:lpstr>
      <vt:lpstr>CMSY7</vt:lpstr>
      <vt:lpstr>NimbusRomNo9L-Regu</vt:lpstr>
      <vt:lpstr>Office Theme</vt:lpstr>
      <vt:lpstr>PowerPoint Presentation</vt:lpstr>
      <vt:lpstr>What is already known about HONO?</vt:lpstr>
      <vt:lpstr>HONO at Halley Research Station, Antarctica</vt:lpstr>
      <vt:lpstr>Contents</vt:lpstr>
      <vt:lpstr>Introducing HONO</vt:lpstr>
      <vt:lpstr>PowerPoint Presentation</vt:lpstr>
      <vt:lpstr>PowerPoint Presentation</vt:lpstr>
      <vt:lpstr>HONO amount fraction time series</vt:lpstr>
      <vt:lpstr>PowerPoint Presentation</vt:lpstr>
      <vt:lpstr>HONO amount fraction</vt:lpstr>
      <vt:lpstr>Flux-gradient method</vt:lpstr>
      <vt:lpstr>PowerPoint Presentation</vt:lpstr>
      <vt:lpstr>Estimate of HONO flux from snow nitrate</vt:lpstr>
      <vt:lpstr>Box model of HONO sources and sinks</vt:lpstr>
      <vt:lpstr>PowerPoint Presentation</vt:lpstr>
      <vt:lpstr>OH production by HONO</vt:lpstr>
      <vt:lpstr>Summary &amp;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PICO 2 minute presentation</dc:title>
  <dc:creator>Millie Bond - BAS</dc:creator>
  <cp:lastModifiedBy>Millie Bond - BAS</cp:lastModifiedBy>
  <cp:revision>3</cp:revision>
  <dcterms:created xsi:type="dcterms:W3CDTF">2023-03-14T14:56:36Z</dcterms:created>
  <dcterms:modified xsi:type="dcterms:W3CDTF">2023-08-07T17:33:53Z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0x010100182241634573874293CA865ED4CCAC42</vt:lpwstr>
  </property>
</Properties>
</file>