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10.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12.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4.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5.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6.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7.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7.xml" ContentType="application/vnd.openxmlformats-officedocument.drawingml.diagramData+xml"/>
  <Override PartName="/ppt/diagrams/data9.xml" ContentType="application/vnd.openxmlformats-officedocument.drawingml.diagramData+xml"/>
  <Override PartName="/ppt/diagrams/data11.xml" ContentType="application/vnd.openxmlformats-officedocument.drawingml.diagramData+xml"/>
  <Override PartName="/ppt/diagrams/data1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36"/>
  </p:notesMasterIdLst>
  <p:sldIdLst>
    <p:sldId id="314" r:id="rId2"/>
    <p:sldId id="279" r:id="rId3"/>
    <p:sldId id="310" r:id="rId4"/>
    <p:sldId id="292" r:id="rId5"/>
    <p:sldId id="282" r:id="rId6"/>
    <p:sldId id="294" r:id="rId7"/>
    <p:sldId id="313" r:id="rId8"/>
    <p:sldId id="295" r:id="rId9"/>
    <p:sldId id="296" r:id="rId10"/>
    <p:sldId id="281" r:id="rId11"/>
    <p:sldId id="291" r:id="rId12"/>
    <p:sldId id="283" r:id="rId13"/>
    <p:sldId id="290" r:id="rId14"/>
    <p:sldId id="306" r:id="rId15"/>
    <p:sldId id="308" r:id="rId16"/>
    <p:sldId id="309" r:id="rId17"/>
    <p:sldId id="293" r:id="rId18"/>
    <p:sldId id="287" r:id="rId19"/>
    <p:sldId id="297" r:id="rId20"/>
    <p:sldId id="311" r:id="rId21"/>
    <p:sldId id="305" r:id="rId22"/>
    <p:sldId id="288" r:id="rId23"/>
    <p:sldId id="298" r:id="rId24"/>
    <p:sldId id="299" r:id="rId25"/>
    <p:sldId id="289" r:id="rId26"/>
    <p:sldId id="301" r:id="rId27"/>
    <p:sldId id="302" r:id="rId28"/>
    <p:sldId id="300" r:id="rId29"/>
    <p:sldId id="304" r:id="rId30"/>
    <p:sldId id="303" r:id="rId31"/>
    <p:sldId id="284" r:id="rId32"/>
    <p:sldId id="285" r:id="rId33"/>
    <p:sldId id="286" r:id="rId34"/>
    <p:sldId id="307" r:id="rId35"/>
  </p:sldIdLst>
  <p:sldSz cx="12192000"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9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76977" autoAdjust="0"/>
  </p:normalViewPr>
  <p:slideViewPr>
    <p:cSldViewPr snapToGrid="0">
      <p:cViewPr varScale="1">
        <p:scale>
          <a:sx n="88" d="100"/>
          <a:sy n="88" d="100"/>
        </p:scale>
        <p:origin x="732" y="96"/>
      </p:cViewPr>
      <p:guideLst>
        <p:guide orient="horz" pos="2159"/>
        <p:guide pos="9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iagrams/_rels/data13.xml.rels><?xml version="1.0" encoding="UTF-8" standalone="yes"?>
<Relationships xmlns="http://schemas.openxmlformats.org/package/2006/relationships"><Relationship Id="rId1" Type="http://schemas.openxmlformats.org/officeDocument/2006/relationships/image" Target="../media/image41.png"/></Relationships>
</file>

<file path=ppt/diagrams/_rels/data7.xml.rels><?xml version="1.0" encoding="UTF-8" standalone="yes"?>
<Relationships xmlns="http://schemas.openxmlformats.org/package/2006/relationships"><Relationship Id="rId1" Type="http://schemas.openxmlformats.org/officeDocument/2006/relationships/image" Target="../media/image290.png"/></Relationships>
</file>

<file path=ppt/diagrams/_rels/data9.xml.rels><?xml version="1.0" encoding="UTF-8" standalone="yes"?>
<Relationships xmlns="http://schemas.openxmlformats.org/package/2006/relationships"><Relationship Id="rId1" Type="http://schemas.openxmlformats.org/officeDocument/2006/relationships/image" Target="../media/image350.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25D4D3-E531-4D5F-91DD-9995F71F6E82}" type="doc">
      <dgm:prSet loTypeId="urn:microsoft.com/office/officeart/2005/8/layout/vList5" loCatId="list" qsTypeId="urn:microsoft.com/office/officeart/2005/8/quickstyle/simple1" qsCatId="simple" csTypeId="urn:microsoft.com/office/officeart/2005/8/colors/accent3_2" csCatId="accent3" phldr="1"/>
      <dgm:spPr/>
    </dgm:pt>
    <dgm:pt modelId="{8702B22D-8927-43C4-BA6E-75795FFEB34F}">
      <dgm:prSet phldrT="[Text]" custT="1"/>
      <dgm:spPr/>
      <dgm:t>
        <a:bodyPr/>
        <a:lstStyle/>
        <a:p>
          <a:pPr algn="ctr"/>
          <a:r>
            <a:rPr lang="en-US" sz="1800" dirty="0" smtClean="0"/>
            <a:t>Hypothesis 2 - Aridity</a:t>
          </a:r>
          <a:endParaRPr lang="en-US" sz="1800" dirty="0"/>
        </a:p>
      </dgm:t>
    </dgm:pt>
    <dgm:pt modelId="{E1F7ABE9-C629-4F55-803A-59C5AEADEAB3}" type="parTrans" cxnId="{80AEF238-1947-4DB0-B246-C2AD38C59046}">
      <dgm:prSet/>
      <dgm:spPr/>
      <dgm:t>
        <a:bodyPr/>
        <a:lstStyle/>
        <a:p>
          <a:endParaRPr lang="en-US"/>
        </a:p>
      </dgm:t>
    </dgm:pt>
    <dgm:pt modelId="{2AE7F6EC-B579-46BF-A3D1-7CED785B0CE8}" type="sibTrans" cxnId="{80AEF238-1947-4DB0-B246-C2AD38C59046}">
      <dgm:prSet/>
      <dgm:spPr/>
      <dgm:t>
        <a:bodyPr/>
        <a:lstStyle/>
        <a:p>
          <a:endParaRPr lang="en-US"/>
        </a:p>
      </dgm:t>
    </dgm:pt>
    <dgm:pt modelId="{A8A3A079-8B65-4969-AA72-7CE63EE49E81}">
      <dgm:prSet phldrT="[Text]"/>
      <dgm:spPr/>
      <dgm:t>
        <a:bodyPr/>
        <a:lstStyle/>
        <a:p>
          <a:r>
            <a:rPr lang="en-US" dirty="0" smtClean="0"/>
            <a:t>Longer drought duration will result in more spatially homogeneous drought characteristics and more negative impacts on vegetation.</a:t>
          </a:r>
          <a:endParaRPr lang="en-US" dirty="0"/>
        </a:p>
      </dgm:t>
    </dgm:pt>
    <dgm:pt modelId="{F29F5159-A5BA-47C0-93BC-AC88E938E574}" type="parTrans" cxnId="{3AACC727-B3CC-4B3E-823D-5A260558EE5B}">
      <dgm:prSet/>
      <dgm:spPr/>
      <dgm:t>
        <a:bodyPr/>
        <a:lstStyle/>
        <a:p>
          <a:endParaRPr lang="en-US"/>
        </a:p>
      </dgm:t>
    </dgm:pt>
    <dgm:pt modelId="{73FD98C4-FBEA-47FE-8D70-360D3AE29B62}" type="sibTrans" cxnId="{3AACC727-B3CC-4B3E-823D-5A260558EE5B}">
      <dgm:prSet/>
      <dgm:spPr/>
      <dgm:t>
        <a:bodyPr/>
        <a:lstStyle/>
        <a:p>
          <a:endParaRPr lang="en-US"/>
        </a:p>
      </dgm:t>
    </dgm:pt>
    <dgm:pt modelId="{0C2033C6-A97E-4404-BF2A-ED0C827FC767}">
      <dgm:prSet phldrT="[Text]" custT="1"/>
      <dgm:spPr/>
      <dgm:t>
        <a:bodyPr/>
        <a:lstStyle/>
        <a:p>
          <a:pPr algn="ctr"/>
          <a:r>
            <a:rPr lang="en-US" sz="1800" dirty="0" smtClean="0"/>
            <a:t>Hypothesis 3 - Irrigation</a:t>
          </a:r>
          <a:endParaRPr lang="en-US" sz="1800" dirty="0"/>
        </a:p>
      </dgm:t>
    </dgm:pt>
    <dgm:pt modelId="{54EED0B6-44FB-46F5-9E3D-B8ECE680D0EA}" type="parTrans" cxnId="{F6319BA5-6662-42A1-8693-48A0BC1A038B}">
      <dgm:prSet/>
      <dgm:spPr/>
      <dgm:t>
        <a:bodyPr/>
        <a:lstStyle/>
        <a:p>
          <a:endParaRPr lang="en-US"/>
        </a:p>
      </dgm:t>
    </dgm:pt>
    <dgm:pt modelId="{72FA63C7-D5E9-4001-B6AC-BE11FAFBAD05}" type="sibTrans" cxnId="{F6319BA5-6662-42A1-8693-48A0BC1A038B}">
      <dgm:prSet/>
      <dgm:spPr/>
      <dgm:t>
        <a:bodyPr/>
        <a:lstStyle/>
        <a:p>
          <a:endParaRPr lang="en-US"/>
        </a:p>
      </dgm:t>
    </dgm:pt>
    <dgm:pt modelId="{F037F894-24F7-43DE-8E8F-6EC2694C86F3}">
      <dgm:prSet phldrT="[Text]"/>
      <dgm:spPr/>
      <dgm:t>
        <a:bodyPr/>
        <a:lstStyle/>
        <a:p>
          <a:r>
            <a:rPr lang="en-US" dirty="0" smtClean="0"/>
            <a:t>The aridity of a region will strongly impact the agricultural vegetation response of a region to drought. </a:t>
          </a:r>
          <a:endParaRPr lang="en-US" dirty="0"/>
        </a:p>
      </dgm:t>
    </dgm:pt>
    <dgm:pt modelId="{6C2CC074-107C-4124-9B74-8A9EC2F7283B}" type="parTrans" cxnId="{A8F9077E-62A9-4EDE-821A-235710DE1204}">
      <dgm:prSet/>
      <dgm:spPr/>
      <dgm:t>
        <a:bodyPr/>
        <a:lstStyle/>
        <a:p>
          <a:endParaRPr lang="en-US"/>
        </a:p>
      </dgm:t>
    </dgm:pt>
    <dgm:pt modelId="{60B6674F-ECB5-42D7-8D90-6265E9140424}" type="sibTrans" cxnId="{A8F9077E-62A9-4EDE-821A-235710DE1204}">
      <dgm:prSet/>
      <dgm:spPr/>
      <dgm:t>
        <a:bodyPr/>
        <a:lstStyle/>
        <a:p>
          <a:endParaRPr lang="en-US"/>
        </a:p>
      </dgm:t>
    </dgm:pt>
    <dgm:pt modelId="{94A18025-9EF5-4003-8FBF-6CC29671FA02}">
      <dgm:prSet phldrT="[Text]"/>
      <dgm:spPr/>
      <dgm:t>
        <a:bodyPr/>
        <a:lstStyle/>
        <a:p>
          <a:r>
            <a:rPr lang="en-US" dirty="0" smtClean="0"/>
            <a:t>Irrigation will provide a tempering effect on adverse vegetation responses to both flash and normal drought, independent of aridity.</a:t>
          </a:r>
          <a:endParaRPr lang="en-US" dirty="0"/>
        </a:p>
      </dgm:t>
    </dgm:pt>
    <dgm:pt modelId="{EBDA8D67-0E9E-482B-AF3D-95DC5AF1166C}" type="parTrans" cxnId="{AB9C4434-665E-47A0-9976-DDF1B5DA5C0F}">
      <dgm:prSet/>
      <dgm:spPr/>
      <dgm:t>
        <a:bodyPr/>
        <a:lstStyle/>
        <a:p>
          <a:endParaRPr lang="en-US"/>
        </a:p>
      </dgm:t>
    </dgm:pt>
    <dgm:pt modelId="{2E92B54D-8380-4120-A0B2-C553A813125B}" type="sibTrans" cxnId="{AB9C4434-665E-47A0-9976-DDF1B5DA5C0F}">
      <dgm:prSet/>
      <dgm:spPr/>
      <dgm:t>
        <a:bodyPr/>
        <a:lstStyle/>
        <a:p>
          <a:endParaRPr lang="en-US"/>
        </a:p>
      </dgm:t>
    </dgm:pt>
    <dgm:pt modelId="{93CF3678-3188-4B77-9698-11ED024B7645}">
      <dgm:prSet phldrT="[Text]" custT="1"/>
      <dgm:spPr/>
      <dgm:t>
        <a:bodyPr/>
        <a:lstStyle/>
        <a:p>
          <a:pPr algn="ctr"/>
          <a:r>
            <a:rPr lang="en-US" sz="1800" dirty="0" smtClean="0"/>
            <a:t>Hypothesis 1 - Duration</a:t>
          </a:r>
          <a:endParaRPr lang="en-US" sz="1800" dirty="0"/>
        </a:p>
      </dgm:t>
    </dgm:pt>
    <dgm:pt modelId="{F25EB172-2EDB-4A80-AA6C-D98BFCD8BBB1}" type="sibTrans" cxnId="{FC0E1665-7D09-4E73-BE38-9B2C1C992446}">
      <dgm:prSet/>
      <dgm:spPr/>
      <dgm:t>
        <a:bodyPr/>
        <a:lstStyle/>
        <a:p>
          <a:endParaRPr lang="en-US"/>
        </a:p>
      </dgm:t>
    </dgm:pt>
    <dgm:pt modelId="{C87D7F19-03C4-4AF6-9B15-E45011172792}" type="parTrans" cxnId="{FC0E1665-7D09-4E73-BE38-9B2C1C992446}">
      <dgm:prSet/>
      <dgm:spPr/>
      <dgm:t>
        <a:bodyPr/>
        <a:lstStyle/>
        <a:p>
          <a:endParaRPr lang="en-US"/>
        </a:p>
      </dgm:t>
    </dgm:pt>
    <dgm:pt modelId="{A6258B6F-F54E-43DE-A2D1-4ED177261A59}" type="pres">
      <dgm:prSet presAssocID="{4B25D4D3-E531-4D5F-91DD-9995F71F6E82}" presName="Name0" presStyleCnt="0">
        <dgm:presLayoutVars>
          <dgm:dir/>
          <dgm:animLvl val="lvl"/>
          <dgm:resizeHandles val="exact"/>
        </dgm:presLayoutVars>
      </dgm:prSet>
      <dgm:spPr/>
    </dgm:pt>
    <dgm:pt modelId="{8A501692-B87F-4058-85B7-47771397DEF1}" type="pres">
      <dgm:prSet presAssocID="{93CF3678-3188-4B77-9698-11ED024B7645}" presName="linNode" presStyleCnt="0"/>
      <dgm:spPr/>
    </dgm:pt>
    <dgm:pt modelId="{297B3436-B069-4EBB-B0AD-D35F4DDAF8D8}" type="pres">
      <dgm:prSet presAssocID="{93CF3678-3188-4B77-9698-11ED024B7645}" presName="parentText" presStyleLbl="node1" presStyleIdx="0" presStyleCnt="3" custScaleX="66514" custLinFactNeighborX="-2343">
        <dgm:presLayoutVars>
          <dgm:chMax val="1"/>
          <dgm:bulletEnabled val="1"/>
        </dgm:presLayoutVars>
      </dgm:prSet>
      <dgm:spPr/>
      <dgm:t>
        <a:bodyPr/>
        <a:lstStyle/>
        <a:p>
          <a:endParaRPr lang="en-US"/>
        </a:p>
      </dgm:t>
    </dgm:pt>
    <dgm:pt modelId="{02D7F938-C680-4455-961B-BC5723ED3FD3}" type="pres">
      <dgm:prSet presAssocID="{93CF3678-3188-4B77-9698-11ED024B7645}" presName="descendantText" presStyleLbl="alignAccFollowNode1" presStyleIdx="0" presStyleCnt="3">
        <dgm:presLayoutVars>
          <dgm:bulletEnabled val="1"/>
        </dgm:presLayoutVars>
      </dgm:prSet>
      <dgm:spPr/>
      <dgm:t>
        <a:bodyPr/>
        <a:lstStyle/>
        <a:p>
          <a:endParaRPr lang="en-US"/>
        </a:p>
      </dgm:t>
    </dgm:pt>
    <dgm:pt modelId="{46B195C3-FB66-4CC1-A3F9-6829A0C0BEF2}" type="pres">
      <dgm:prSet presAssocID="{F25EB172-2EDB-4A80-AA6C-D98BFCD8BBB1}" presName="sp" presStyleCnt="0"/>
      <dgm:spPr/>
    </dgm:pt>
    <dgm:pt modelId="{3A70A0A3-8409-49CE-908C-9F48287EFB19}" type="pres">
      <dgm:prSet presAssocID="{8702B22D-8927-43C4-BA6E-75795FFEB34F}" presName="linNode" presStyleCnt="0"/>
      <dgm:spPr/>
    </dgm:pt>
    <dgm:pt modelId="{568D85DD-B402-4D33-ABC2-02CC49DE1F1E}" type="pres">
      <dgm:prSet presAssocID="{8702B22D-8927-43C4-BA6E-75795FFEB34F}" presName="parentText" presStyleLbl="node1" presStyleIdx="1" presStyleCnt="3" custScaleX="66514" custLinFactNeighborX="-2343">
        <dgm:presLayoutVars>
          <dgm:chMax val="1"/>
          <dgm:bulletEnabled val="1"/>
        </dgm:presLayoutVars>
      </dgm:prSet>
      <dgm:spPr/>
      <dgm:t>
        <a:bodyPr/>
        <a:lstStyle/>
        <a:p>
          <a:endParaRPr lang="en-US"/>
        </a:p>
      </dgm:t>
    </dgm:pt>
    <dgm:pt modelId="{953B2D33-CD40-4808-9F34-903F8BC979A8}" type="pres">
      <dgm:prSet presAssocID="{8702B22D-8927-43C4-BA6E-75795FFEB34F}" presName="descendantText" presStyleLbl="alignAccFollowNode1" presStyleIdx="1" presStyleCnt="3">
        <dgm:presLayoutVars>
          <dgm:bulletEnabled val="1"/>
        </dgm:presLayoutVars>
      </dgm:prSet>
      <dgm:spPr/>
      <dgm:t>
        <a:bodyPr/>
        <a:lstStyle/>
        <a:p>
          <a:endParaRPr lang="en-US"/>
        </a:p>
      </dgm:t>
    </dgm:pt>
    <dgm:pt modelId="{8BDBC566-10A6-4613-9764-45B6E3F51CAC}" type="pres">
      <dgm:prSet presAssocID="{2AE7F6EC-B579-46BF-A3D1-7CED785B0CE8}" presName="sp" presStyleCnt="0"/>
      <dgm:spPr/>
    </dgm:pt>
    <dgm:pt modelId="{B52E57DE-332C-4F61-9F26-EF8BDCE9C715}" type="pres">
      <dgm:prSet presAssocID="{0C2033C6-A97E-4404-BF2A-ED0C827FC767}" presName="linNode" presStyleCnt="0"/>
      <dgm:spPr/>
    </dgm:pt>
    <dgm:pt modelId="{178E2AF2-B108-4413-8BBD-92DF246999F2}" type="pres">
      <dgm:prSet presAssocID="{0C2033C6-A97E-4404-BF2A-ED0C827FC767}" presName="parentText" presStyleLbl="node1" presStyleIdx="2" presStyleCnt="3" custScaleX="66514" custLinFactNeighborX="-2343">
        <dgm:presLayoutVars>
          <dgm:chMax val="1"/>
          <dgm:bulletEnabled val="1"/>
        </dgm:presLayoutVars>
      </dgm:prSet>
      <dgm:spPr/>
      <dgm:t>
        <a:bodyPr/>
        <a:lstStyle/>
        <a:p>
          <a:endParaRPr lang="en-US"/>
        </a:p>
      </dgm:t>
    </dgm:pt>
    <dgm:pt modelId="{DA91B77F-FACD-468C-A225-E0BCD2582B85}" type="pres">
      <dgm:prSet presAssocID="{0C2033C6-A97E-4404-BF2A-ED0C827FC767}" presName="descendantText" presStyleLbl="alignAccFollowNode1" presStyleIdx="2" presStyleCnt="3">
        <dgm:presLayoutVars>
          <dgm:bulletEnabled val="1"/>
        </dgm:presLayoutVars>
      </dgm:prSet>
      <dgm:spPr/>
      <dgm:t>
        <a:bodyPr/>
        <a:lstStyle/>
        <a:p>
          <a:endParaRPr lang="en-US"/>
        </a:p>
      </dgm:t>
    </dgm:pt>
  </dgm:ptLst>
  <dgm:cxnLst>
    <dgm:cxn modelId="{F6319BA5-6662-42A1-8693-48A0BC1A038B}" srcId="{4B25D4D3-E531-4D5F-91DD-9995F71F6E82}" destId="{0C2033C6-A97E-4404-BF2A-ED0C827FC767}" srcOrd="2" destOrd="0" parTransId="{54EED0B6-44FB-46F5-9E3D-B8ECE680D0EA}" sibTransId="{72FA63C7-D5E9-4001-B6AC-BE11FAFBAD05}"/>
    <dgm:cxn modelId="{3AACC727-B3CC-4B3E-823D-5A260558EE5B}" srcId="{93CF3678-3188-4B77-9698-11ED024B7645}" destId="{A8A3A079-8B65-4969-AA72-7CE63EE49E81}" srcOrd="0" destOrd="0" parTransId="{F29F5159-A5BA-47C0-93BC-AC88E938E574}" sibTransId="{73FD98C4-FBEA-47FE-8D70-360D3AE29B62}"/>
    <dgm:cxn modelId="{80AEF238-1947-4DB0-B246-C2AD38C59046}" srcId="{4B25D4D3-E531-4D5F-91DD-9995F71F6E82}" destId="{8702B22D-8927-43C4-BA6E-75795FFEB34F}" srcOrd="1" destOrd="0" parTransId="{E1F7ABE9-C629-4F55-803A-59C5AEADEAB3}" sibTransId="{2AE7F6EC-B579-46BF-A3D1-7CED785B0CE8}"/>
    <dgm:cxn modelId="{63EF624D-F1EC-4D02-B897-A32F91EA4D30}" type="presOf" srcId="{4B25D4D3-E531-4D5F-91DD-9995F71F6E82}" destId="{A6258B6F-F54E-43DE-A2D1-4ED177261A59}" srcOrd="0" destOrd="0" presId="urn:microsoft.com/office/officeart/2005/8/layout/vList5"/>
    <dgm:cxn modelId="{FC0E1665-7D09-4E73-BE38-9B2C1C992446}" srcId="{4B25D4D3-E531-4D5F-91DD-9995F71F6E82}" destId="{93CF3678-3188-4B77-9698-11ED024B7645}" srcOrd="0" destOrd="0" parTransId="{C87D7F19-03C4-4AF6-9B15-E45011172792}" sibTransId="{F25EB172-2EDB-4A80-AA6C-D98BFCD8BBB1}"/>
    <dgm:cxn modelId="{7A33F679-2DC6-4D80-A4B3-0FEE02D9BED8}" type="presOf" srcId="{F037F894-24F7-43DE-8E8F-6EC2694C86F3}" destId="{953B2D33-CD40-4808-9F34-903F8BC979A8}" srcOrd="0" destOrd="0" presId="urn:microsoft.com/office/officeart/2005/8/layout/vList5"/>
    <dgm:cxn modelId="{5A369364-8506-4331-A415-7CC1894D81D2}" type="presOf" srcId="{0C2033C6-A97E-4404-BF2A-ED0C827FC767}" destId="{178E2AF2-B108-4413-8BBD-92DF246999F2}" srcOrd="0" destOrd="0" presId="urn:microsoft.com/office/officeart/2005/8/layout/vList5"/>
    <dgm:cxn modelId="{D2DFACEE-2B28-4A87-8073-EDD6790BC57F}" type="presOf" srcId="{8702B22D-8927-43C4-BA6E-75795FFEB34F}" destId="{568D85DD-B402-4D33-ABC2-02CC49DE1F1E}" srcOrd="0" destOrd="0" presId="urn:microsoft.com/office/officeart/2005/8/layout/vList5"/>
    <dgm:cxn modelId="{7C398D04-BFB0-40F8-8FE4-2FC7A18490A0}" type="presOf" srcId="{94A18025-9EF5-4003-8FBF-6CC29671FA02}" destId="{DA91B77F-FACD-468C-A225-E0BCD2582B85}" srcOrd="0" destOrd="0" presId="urn:microsoft.com/office/officeart/2005/8/layout/vList5"/>
    <dgm:cxn modelId="{AB9C4434-665E-47A0-9976-DDF1B5DA5C0F}" srcId="{0C2033C6-A97E-4404-BF2A-ED0C827FC767}" destId="{94A18025-9EF5-4003-8FBF-6CC29671FA02}" srcOrd="0" destOrd="0" parTransId="{EBDA8D67-0E9E-482B-AF3D-95DC5AF1166C}" sibTransId="{2E92B54D-8380-4120-A0B2-C553A813125B}"/>
    <dgm:cxn modelId="{5AFC298E-C570-4E89-906A-77F634171BB7}" type="presOf" srcId="{93CF3678-3188-4B77-9698-11ED024B7645}" destId="{297B3436-B069-4EBB-B0AD-D35F4DDAF8D8}" srcOrd="0" destOrd="0" presId="urn:microsoft.com/office/officeart/2005/8/layout/vList5"/>
    <dgm:cxn modelId="{A8F9077E-62A9-4EDE-821A-235710DE1204}" srcId="{8702B22D-8927-43C4-BA6E-75795FFEB34F}" destId="{F037F894-24F7-43DE-8E8F-6EC2694C86F3}" srcOrd="0" destOrd="0" parTransId="{6C2CC074-107C-4124-9B74-8A9EC2F7283B}" sibTransId="{60B6674F-ECB5-42D7-8D90-6265E9140424}"/>
    <dgm:cxn modelId="{760D9267-796D-4BDB-83A5-F9C9CE2A46EC}" type="presOf" srcId="{A8A3A079-8B65-4969-AA72-7CE63EE49E81}" destId="{02D7F938-C680-4455-961B-BC5723ED3FD3}" srcOrd="0" destOrd="0" presId="urn:microsoft.com/office/officeart/2005/8/layout/vList5"/>
    <dgm:cxn modelId="{00120532-1541-44C3-B02E-0687939FE22A}" type="presParOf" srcId="{A6258B6F-F54E-43DE-A2D1-4ED177261A59}" destId="{8A501692-B87F-4058-85B7-47771397DEF1}" srcOrd="0" destOrd="0" presId="urn:microsoft.com/office/officeart/2005/8/layout/vList5"/>
    <dgm:cxn modelId="{26490859-2976-4586-B678-75E71D11AA3A}" type="presParOf" srcId="{8A501692-B87F-4058-85B7-47771397DEF1}" destId="{297B3436-B069-4EBB-B0AD-D35F4DDAF8D8}" srcOrd="0" destOrd="0" presId="urn:microsoft.com/office/officeart/2005/8/layout/vList5"/>
    <dgm:cxn modelId="{C2D03E25-27FD-40C4-99ED-BB447FDAD9A6}" type="presParOf" srcId="{8A501692-B87F-4058-85B7-47771397DEF1}" destId="{02D7F938-C680-4455-961B-BC5723ED3FD3}" srcOrd="1" destOrd="0" presId="urn:microsoft.com/office/officeart/2005/8/layout/vList5"/>
    <dgm:cxn modelId="{9188FA13-A033-4ACE-B81B-E36A16EF31FE}" type="presParOf" srcId="{A6258B6F-F54E-43DE-A2D1-4ED177261A59}" destId="{46B195C3-FB66-4CC1-A3F9-6829A0C0BEF2}" srcOrd="1" destOrd="0" presId="urn:microsoft.com/office/officeart/2005/8/layout/vList5"/>
    <dgm:cxn modelId="{E0CA2FB8-AAED-458D-B207-ACDECE0B3B5C}" type="presParOf" srcId="{A6258B6F-F54E-43DE-A2D1-4ED177261A59}" destId="{3A70A0A3-8409-49CE-908C-9F48287EFB19}" srcOrd="2" destOrd="0" presId="urn:microsoft.com/office/officeart/2005/8/layout/vList5"/>
    <dgm:cxn modelId="{E1593A79-7514-4988-9FDA-9B4C904DED73}" type="presParOf" srcId="{3A70A0A3-8409-49CE-908C-9F48287EFB19}" destId="{568D85DD-B402-4D33-ABC2-02CC49DE1F1E}" srcOrd="0" destOrd="0" presId="urn:microsoft.com/office/officeart/2005/8/layout/vList5"/>
    <dgm:cxn modelId="{D21D4047-54E1-411B-A834-714580FE3EC9}" type="presParOf" srcId="{3A70A0A3-8409-49CE-908C-9F48287EFB19}" destId="{953B2D33-CD40-4808-9F34-903F8BC979A8}" srcOrd="1" destOrd="0" presId="urn:microsoft.com/office/officeart/2005/8/layout/vList5"/>
    <dgm:cxn modelId="{1B38BC33-D421-4B6C-8153-0CB9164597CD}" type="presParOf" srcId="{A6258B6F-F54E-43DE-A2D1-4ED177261A59}" destId="{8BDBC566-10A6-4613-9764-45B6E3F51CAC}" srcOrd="3" destOrd="0" presId="urn:microsoft.com/office/officeart/2005/8/layout/vList5"/>
    <dgm:cxn modelId="{42256ED3-143F-4B11-96EF-14E71F4DF322}" type="presParOf" srcId="{A6258B6F-F54E-43DE-A2D1-4ED177261A59}" destId="{B52E57DE-332C-4F61-9F26-EF8BDCE9C715}" srcOrd="4" destOrd="0" presId="urn:microsoft.com/office/officeart/2005/8/layout/vList5"/>
    <dgm:cxn modelId="{968D9EE2-82E1-4A1D-8278-ACB2D58E7EFB}" type="presParOf" srcId="{B52E57DE-332C-4F61-9F26-EF8BDCE9C715}" destId="{178E2AF2-B108-4413-8BBD-92DF246999F2}" srcOrd="0" destOrd="0" presId="urn:microsoft.com/office/officeart/2005/8/layout/vList5"/>
    <dgm:cxn modelId="{8C64E34A-909A-4A41-998E-61D34B0BD91C}" type="presParOf" srcId="{B52E57DE-332C-4F61-9F26-EF8BDCE9C715}" destId="{DA91B77F-FACD-468C-A225-E0BCD2582B85}"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AF626A-6A89-4521-A574-5262D689713C}"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F37A658A-F86B-4911-9B32-31002F1CD771}">
      <dgm:prSet phldrT="[Text]"/>
      <dgm:spPr/>
      <dgm:t>
        <a:bodyPr/>
        <a:lstStyle/>
        <a:p>
          <a:r>
            <a:rPr lang="en-US" b="1" dirty="0" smtClean="0"/>
            <a:t>Relative Drought Duration</a:t>
          </a:r>
          <a:endParaRPr lang="en-US" b="1" dirty="0"/>
        </a:p>
      </dgm:t>
    </dgm:pt>
    <dgm:pt modelId="{2A8D5427-F6D1-4E8C-B857-95EA9F779805}" type="parTrans" cxnId="{8A2EB9F1-88F0-4B24-B3EA-BA3F70C25C06}">
      <dgm:prSet/>
      <dgm:spPr/>
      <dgm:t>
        <a:bodyPr/>
        <a:lstStyle/>
        <a:p>
          <a:endParaRPr lang="en-US"/>
        </a:p>
      </dgm:t>
    </dgm:pt>
    <dgm:pt modelId="{F3A2D0BD-D70C-4656-A4BA-38A26CB3F37B}" type="sibTrans" cxnId="{8A2EB9F1-88F0-4B24-B3EA-BA3F70C25C06}">
      <dgm:prSet/>
      <dgm:spPr/>
      <dgm:t>
        <a:bodyPr/>
        <a:lstStyle/>
        <a:p>
          <a:endParaRPr lang="en-US"/>
        </a:p>
      </dgm:t>
    </dgm:pt>
    <dgm:pt modelId="{5A24FF41-276A-4C92-94D2-76C03C978A87}">
      <dgm:prSet phldrT="[Text]"/>
      <dgm:spPr/>
      <dgm:t>
        <a:bodyPr/>
        <a:lstStyle/>
        <a:p>
          <a:r>
            <a:rPr lang="en-US" dirty="0" smtClean="0"/>
            <a:t>For a single drought event,</a:t>
          </a:r>
          <a:endParaRPr lang="en-US" dirty="0"/>
        </a:p>
      </dgm:t>
    </dgm:pt>
    <dgm:pt modelId="{6B631C6B-3320-4BD6-AB29-FBD9E7E28908}" type="parTrans" cxnId="{301CAFB6-35AB-49AC-9BC9-5307C1FDF82D}">
      <dgm:prSet/>
      <dgm:spPr/>
      <dgm:t>
        <a:bodyPr/>
        <a:lstStyle/>
        <a:p>
          <a:endParaRPr lang="en-US"/>
        </a:p>
      </dgm:t>
    </dgm:pt>
    <dgm:pt modelId="{C9BCBE93-DA40-409E-BD5F-D4E04CEB1D86}" type="sibTrans" cxnId="{301CAFB6-35AB-49AC-9BC9-5307C1FDF82D}">
      <dgm:prSet/>
      <dgm:spPr/>
      <dgm:t>
        <a:bodyPr/>
        <a:lstStyle/>
        <a:p>
          <a:endParaRPr lang="en-US"/>
        </a:p>
      </dgm:t>
    </dgm:pt>
    <dgm:pt modelId="{854EF3CF-E937-45D1-8018-D7DA69D0869C}">
      <dgm:prSet phldrT="[Text]"/>
      <dgm:spPr/>
      <dgm:t>
        <a:bodyPr/>
        <a:lstStyle/>
        <a:p>
          <a:r>
            <a:rPr lang="en-US" b="1" dirty="0" smtClean="0"/>
            <a:t>Average Relative Drought Duration (ARDD)</a:t>
          </a:r>
          <a:endParaRPr lang="en-US" b="1" dirty="0"/>
        </a:p>
      </dgm:t>
    </dgm:pt>
    <dgm:pt modelId="{10154F9E-5F5C-4743-BD2D-175F6568358B}" type="sibTrans" cxnId="{205A19E5-AF1F-4DA0-96D1-8B49EB0062C3}">
      <dgm:prSet/>
      <dgm:spPr/>
      <dgm:t>
        <a:bodyPr/>
        <a:lstStyle/>
        <a:p>
          <a:endParaRPr lang="en-US"/>
        </a:p>
      </dgm:t>
    </dgm:pt>
    <dgm:pt modelId="{A8F4BE6A-66F0-4D75-8F94-1AB587FC9FB5}" type="parTrans" cxnId="{205A19E5-AF1F-4DA0-96D1-8B49EB0062C3}">
      <dgm:prSet/>
      <dgm:spPr/>
      <dgm:t>
        <a:bodyPr/>
        <a:lstStyle/>
        <a:p>
          <a:endParaRPr lang="en-US"/>
        </a:p>
      </dgm:t>
    </dgm:pt>
    <dgm:pt modelId="{26FEF2DF-6EB8-4DB8-983E-DF124A474E04}">
      <dgm:prSet phldrT="[Text]"/>
      <dgm:spPr/>
      <dgm:t>
        <a:bodyPr/>
        <a:lstStyle/>
        <a:p>
          <a:r>
            <a:rPr lang="en-US" dirty="0" smtClean="0"/>
            <a:t>The average of the RDs for all events</a:t>
          </a:r>
          <a:endParaRPr lang="en-US" dirty="0"/>
        </a:p>
      </dgm:t>
    </dgm:pt>
    <dgm:pt modelId="{62FC7C77-B5E4-4EB0-9517-8EF6C114C06B}" type="sibTrans" cxnId="{AE9BD811-D458-4A2A-BEFE-15C1EDAF4B6B}">
      <dgm:prSet/>
      <dgm:spPr/>
      <dgm:t>
        <a:bodyPr/>
        <a:lstStyle/>
        <a:p>
          <a:endParaRPr lang="en-US"/>
        </a:p>
      </dgm:t>
    </dgm:pt>
    <dgm:pt modelId="{E7068EE6-7AF6-4FA3-AD0F-692B4E47E5E2}" type="parTrans" cxnId="{AE9BD811-D458-4A2A-BEFE-15C1EDAF4B6B}">
      <dgm:prSet/>
      <dgm:spPr/>
      <dgm:t>
        <a:bodyPr/>
        <a:lstStyle/>
        <a:p>
          <a:endParaRPr lang="en-US"/>
        </a:p>
      </dgm:t>
    </dgm:pt>
    <mc:AlternateContent xmlns:mc="http://schemas.openxmlformats.org/markup-compatibility/2006" xmlns:a14="http://schemas.microsoft.com/office/drawing/2010/main">
      <mc:Choice Requires="a14">
        <dgm:pt modelId="{5BDD482A-8F57-4870-8F05-C64611E69BF6}">
          <dgm:prSet phldrT="[Text]"/>
          <dgm:spPr/>
          <dgm: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𝑅𝐷𝐷</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𝑑𝑎𝑦𝑠</m:t>
                        </m:r>
                        <m:r>
                          <a:rPr lang="en-US" b="0" i="1" smtClean="0">
                            <a:latin typeface="Cambria Math" panose="02040503050406030204" pitchFamily="18" charset="0"/>
                          </a:rPr>
                          <m:t> </m:t>
                        </m:r>
                        <m:r>
                          <a:rPr lang="en-US" b="0" i="1" smtClean="0">
                            <a:latin typeface="Cambria Math" panose="02040503050406030204" pitchFamily="18" charset="0"/>
                          </a:rPr>
                          <m:t>𝑠𝑝𝑒𝑛𝑡</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𝑑𝑟𝑜𝑢𝑔h𝑡</m:t>
                        </m:r>
                      </m:num>
                      <m:den>
                        <m:r>
                          <a:rPr lang="en-US" b="0" i="1" smtClean="0">
                            <a:latin typeface="Cambria Math" panose="02040503050406030204" pitchFamily="18" charset="0"/>
                          </a:rPr>
                          <m:t>𝑡𝑜𝑡𝑎𝑙</m:t>
                        </m:r>
                        <m:r>
                          <a:rPr lang="en-US" b="0" i="1" smtClean="0">
                            <a:latin typeface="Cambria Math" panose="02040503050406030204" pitchFamily="18" charset="0"/>
                          </a:rPr>
                          <m:t> </m:t>
                        </m:r>
                        <m:r>
                          <a:rPr lang="en-US" b="0" i="1" smtClean="0">
                            <a:latin typeface="Cambria Math" panose="02040503050406030204" pitchFamily="18" charset="0"/>
                          </a:rPr>
                          <m:t>𝑙𝑒𝑛𝑔𝑡h</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𝑑𝑟𝑜𝑢𝑔h𝑡</m:t>
                        </m:r>
                      </m:den>
                    </m:f>
                  </m:oMath>
                </m:oMathPara>
              </a14:m>
              <a:endParaRPr lang="en-US" dirty="0"/>
            </a:p>
          </dgm:t>
        </dgm:pt>
      </mc:Choice>
      <mc:Fallback xmlns="">
        <dgm:pt modelId="{5BDD482A-8F57-4870-8F05-C64611E69BF6}">
          <dgm:prSet phldrT="[Text]"/>
          <dgm:spPr/>
          <dgm:t>
            <a:bodyPr/>
            <a:lstStyle/>
            <a:p>
              <a:r>
                <a:rPr lang="en-US" b="0" i="0" smtClean="0">
                  <a:latin typeface="Cambria Math" panose="02040503050406030204" pitchFamily="18" charset="0"/>
                </a:rPr>
                <a:t>𝑅𝐷𝐷=  (𝑑𝑎𝑦𝑠 𝑠𝑝𝑒𝑛𝑡 𝑖𝑛 𝑑𝑟𝑜𝑢𝑔ℎ𝑡)/(𝑡𝑜𝑡𝑎𝑙 𝑙𝑒𝑛𝑔𝑡ℎ 𝑜𝑓 𝑑𝑟𝑜𝑢𝑔ℎ𝑡)</a:t>
              </a:r>
              <a:endParaRPr lang="en-US" dirty="0"/>
            </a:p>
          </dgm:t>
        </dgm:pt>
      </mc:Fallback>
    </mc:AlternateContent>
    <dgm:pt modelId="{AB266572-EF39-4DF4-875E-A051228A6427}" type="parTrans" cxnId="{FBE8C25E-5596-42A2-927D-E6C8A4C51EB6}">
      <dgm:prSet/>
      <dgm:spPr/>
      <dgm:t>
        <a:bodyPr/>
        <a:lstStyle/>
        <a:p>
          <a:endParaRPr lang="en-US"/>
        </a:p>
      </dgm:t>
    </dgm:pt>
    <dgm:pt modelId="{902DEC55-E809-4E44-88F3-A35692EB8003}" type="sibTrans" cxnId="{FBE8C25E-5596-42A2-927D-E6C8A4C51EB6}">
      <dgm:prSet/>
      <dgm:spPr/>
      <dgm:t>
        <a:bodyPr/>
        <a:lstStyle/>
        <a:p>
          <a:endParaRPr lang="en-US"/>
        </a:p>
      </dgm:t>
    </dgm:pt>
    <mc:AlternateContent xmlns:mc="http://schemas.openxmlformats.org/markup-compatibility/2006" xmlns:a14="http://schemas.microsoft.com/office/drawing/2010/main">
      <mc:Choice Requires="a14">
        <dgm:pt modelId="{2FC91394-6AEC-429F-9C9F-8275EC1A7E0F}">
          <dgm:prSet phldrT="[Text]"/>
          <dgm:spPr/>
          <dgm: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𝐴𝑅𝐷𝐷</m:t>
                        </m:r>
                      </m:e>
                      <m:sub>
                        <m:r>
                          <a:rPr lang="en-US" i="1">
                            <a:latin typeface="Cambria Math" panose="02040503050406030204" pitchFamily="18" charset="0"/>
                          </a:rPr>
                          <m:t>𝑖</m:t>
                        </m:r>
                      </m:sub>
                    </m:sSub>
                    <m:r>
                      <a:rPr lang="en-US">
                        <a:latin typeface="Cambria Math" panose="02040503050406030204" pitchFamily="18" charset="0"/>
                      </a:rPr>
                      <m:t>= </m:t>
                    </m:r>
                    <m:f>
                      <m:fPr>
                        <m:ctrlPr>
                          <a:rPr lang="en-US" i="1">
                            <a:latin typeface="Cambria Math" panose="02040503050406030204" pitchFamily="18" charset="0"/>
                          </a:rPr>
                        </m:ctrlPr>
                      </m:fPr>
                      <m:num>
                        <m:nary>
                          <m:naryPr>
                            <m:chr m:val="∑"/>
                            <m:limLoc m:val="subSup"/>
                            <m:ctrlPr>
                              <a:rPr lang="en-US" i="1">
                                <a:latin typeface="Cambria Math" panose="02040503050406030204" pitchFamily="18" charset="0"/>
                              </a:rPr>
                            </m:ctrlPr>
                          </m:naryPr>
                          <m:sub>
                            <m:r>
                              <a:rPr lang="en-US">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𝑅𝐷𝐷</m:t>
                                </m:r>
                              </m:e>
                              <m:sub>
                                <m:r>
                                  <a:rPr lang="en-US" i="1">
                                    <a:latin typeface="Cambria Math" panose="02040503050406030204" pitchFamily="18" charset="0"/>
                                  </a:rPr>
                                  <m:t>𝑖</m:t>
                                </m:r>
                              </m:sub>
                            </m:sSub>
                          </m:e>
                        </m:nary>
                      </m:num>
                      <m:den>
                        <m:r>
                          <a:rPr lang="en-US" i="1">
                            <a:latin typeface="Cambria Math" panose="02040503050406030204" pitchFamily="18" charset="0"/>
                          </a:rPr>
                          <m:t>𝑛</m:t>
                        </m:r>
                      </m:den>
                    </m:f>
                  </m:oMath>
                </m:oMathPara>
              </a14:m>
              <a:endParaRPr lang="en-US" dirty="0"/>
            </a:p>
          </dgm:t>
        </dgm:pt>
      </mc:Choice>
      <mc:Fallback xmlns="">
        <dgm:pt modelId="{2FC91394-6AEC-429F-9C9F-8275EC1A7E0F}">
          <dgm:prSet phldrT="[Text]"/>
          <dgm:spPr/>
          <dgm:t>
            <a:bodyPr/>
            <a:lstStyle/>
            <a:p>
              <a:r>
                <a:rPr lang="en-US" i="0" smtClean="0"/>
                <a:t>〖</a:t>
              </a:r>
              <a:r>
                <a:rPr lang="en-US" i="0"/>
                <a:t>𝐴𝑅𝐷𝐷</a:t>
              </a:r>
              <a:r>
                <a:rPr lang="en-US" i="0" smtClean="0"/>
                <a:t>〗_</a:t>
              </a:r>
              <a:r>
                <a:rPr lang="en-US" i="0"/>
                <a:t>𝑖=  (∑2_1^𝑛▒〖𝑅𝐷𝐷〗_𝑖 )/𝑛</a:t>
              </a:r>
              <a:endParaRPr lang="en-US" dirty="0"/>
            </a:p>
          </dgm:t>
        </dgm:pt>
      </mc:Fallback>
    </mc:AlternateContent>
    <dgm:pt modelId="{1BEECEB0-3BBC-4726-BB8C-10643216E478}" type="parTrans" cxnId="{28B58E1B-8146-4449-B113-93EBE83B8A53}">
      <dgm:prSet/>
      <dgm:spPr/>
      <dgm:t>
        <a:bodyPr/>
        <a:lstStyle/>
        <a:p>
          <a:endParaRPr lang="en-US"/>
        </a:p>
      </dgm:t>
    </dgm:pt>
    <dgm:pt modelId="{E49E8675-1266-415B-A3FA-6A1BB684785A}" type="sibTrans" cxnId="{28B58E1B-8146-4449-B113-93EBE83B8A53}">
      <dgm:prSet/>
      <dgm:spPr/>
      <dgm:t>
        <a:bodyPr/>
        <a:lstStyle/>
        <a:p>
          <a:endParaRPr lang="en-US"/>
        </a:p>
      </dgm:t>
    </dgm:pt>
    <dgm:pt modelId="{22A754DF-4C28-4714-8C31-A30F6676C341}">
      <dgm:prSet phldrT="[Text]"/>
      <dgm:spPr/>
      <dgm:t>
        <a:bodyPr/>
        <a:lstStyle/>
        <a:p>
          <a:r>
            <a:rPr lang="en-US" dirty="0" smtClean="0"/>
            <a:t>Describes persistence or prominence in drought events</a:t>
          </a:r>
          <a:endParaRPr lang="en-US" dirty="0"/>
        </a:p>
      </dgm:t>
    </dgm:pt>
    <dgm:pt modelId="{55A6CF1F-4C54-4EEC-A9A1-4F310BAD9E70}" type="parTrans" cxnId="{37789DE1-FC73-41FE-AA86-6010BC1553F1}">
      <dgm:prSet/>
      <dgm:spPr/>
      <dgm:t>
        <a:bodyPr/>
        <a:lstStyle/>
        <a:p>
          <a:endParaRPr lang="en-US"/>
        </a:p>
      </dgm:t>
    </dgm:pt>
    <dgm:pt modelId="{E21BC165-C7B5-407D-A680-5BF2273C1F03}" type="sibTrans" cxnId="{37789DE1-FC73-41FE-AA86-6010BC1553F1}">
      <dgm:prSet/>
      <dgm:spPr/>
      <dgm:t>
        <a:bodyPr/>
        <a:lstStyle/>
        <a:p>
          <a:endParaRPr lang="en-US"/>
        </a:p>
      </dgm:t>
    </dgm:pt>
    <dgm:pt modelId="{6AE4EFF4-924B-422F-88BD-DAE05EA43370}" type="pres">
      <dgm:prSet presAssocID="{FCAF626A-6A89-4521-A574-5262D689713C}" presName="outerComposite" presStyleCnt="0">
        <dgm:presLayoutVars>
          <dgm:chMax val="5"/>
          <dgm:dir/>
          <dgm:resizeHandles val="exact"/>
        </dgm:presLayoutVars>
      </dgm:prSet>
      <dgm:spPr/>
      <dgm:t>
        <a:bodyPr/>
        <a:lstStyle/>
        <a:p>
          <a:endParaRPr lang="en-US"/>
        </a:p>
      </dgm:t>
    </dgm:pt>
    <dgm:pt modelId="{D976B7FA-57E5-43EF-ACFB-FB9714FC59B7}" type="pres">
      <dgm:prSet presAssocID="{FCAF626A-6A89-4521-A574-5262D689713C}" presName="dummyMaxCanvas" presStyleCnt="0">
        <dgm:presLayoutVars/>
      </dgm:prSet>
      <dgm:spPr/>
    </dgm:pt>
    <dgm:pt modelId="{28B2E605-855B-4A8F-BBAF-44FB42C37DE7}" type="pres">
      <dgm:prSet presAssocID="{FCAF626A-6A89-4521-A574-5262D689713C}" presName="TwoNodes_1" presStyleLbl="node1" presStyleIdx="0" presStyleCnt="2">
        <dgm:presLayoutVars>
          <dgm:bulletEnabled val="1"/>
        </dgm:presLayoutVars>
      </dgm:prSet>
      <dgm:spPr/>
      <dgm:t>
        <a:bodyPr/>
        <a:lstStyle/>
        <a:p>
          <a:endParaRPr lang="en-US"/>
        </a:p>
      </dgm:t>
    </dgm:pt>
    <dgm:pt modelId="{56D4CDC6-265C-4FD3-A1B3-D9A3DB83A1F9}" type="pres">
      <dgm:prSet presAssocID="{FCAF626A-6A89-4521-A574-5262D689713C}" presName="TwoNodes_2" presStyleLbl="node1" presStyleIdx="1" presStyleCnt="2">
        <dgm:presLayoutVars>
          <dgm:bulletEnabled val="1"/>
        </dgm:presLayoutVars>
      </dgm:prSet>
      <dgm:spPr/>
      <dgm:t>
        <a:bodyPr/>
        <a:lstStyle/>
        <a:p>
          <a:endParaRPr lang="en-US"/>
        </a:p>
      </dgm:t>
    </dgm:pt>
    <dgm:pt modelId="{DFD0702C-DD91-4586-BFD6-0F299FC8C028}" type="pres">
      <dgm:prSet presAssocID="{FCAF626A-6A89-4521-A574-5262D689713C}" presName="TwoConn_1-2" presStyleLbl="fgAccFollowNode1" presStyleIdx="0" presStyleCnt="1">
        <dgm:presLayoutVars>
          <dgm:bulletEnabled val="1"/>
        </dgm:presLayoutVars>
      </dgm:prSet>
      <dgm:spPr/>
      <dgm:t>
        <a:bodyPr/>
        <a:lstStyle/>
        <a:p>
          <a:endParaRPr lang="en-US"/>
        </a:p>
      </dgm:t>
    </dgm:pt>
    <dgm:pt modelId="{CD93D45D-FCC9-4E68-A4B9-652473BCFA7B}" type="pres">
      <dgm:prSet presAssocID="{FCAF626A-6A89-4521-A574-5262D689713C}" presName="TwoNodes_1_text" presStyleLbl="node1" presStyleIdx="1" presStyleCnt="2">
        <dgm:presLayoutVars>
          <dgm:bulletEnabled val="1"/>
        </dgm:presLayoutVars>
      </dgm:prSet>
      <dgm:spPr/>
      <dgm:t>
        <a:bodyPr/>
        <a:lstStyle/>
        <a:p>
          <a:endParaRPr lang="en-US"/>
        </a:p>
      </dgm:t>
    </dgm:pt>
    <dgm:pt modelId="{0D7D15A5-1297-4653-BF83-320DBBE9C1BD}" type="pres">
      <dgm:prSet presAssocID="{FCAF626A-6A89-4521-A574-5262D689713C}" presName="TwoNodes_2_text" presStyleLbl="node1" presStyleIdx="1" presStyleCnt="2">
        <dgm:presLayoutVars>
          <dgm:bulletEnabled val="1"/>
        </dgm:presLayoutVars>
      </dgm:prSet>
      <dgm:spPr/>
      <dgm:t>
        <a:bodyPr/>
        <a:lstStyle/>
        <a:p>
          <a:endParaRPr lang="en-US"/>
        </a:p>
      </dgm:t>
    </dgm:pt>
  </dgm:ptLst>
  <dgm:cxnLst>
    <dgm:cxn modelId="{FBE8C25E-5596-42A2-927D-E6C8A4C51EB6}" srcId="{5A24FF41-276A-4C92-94D2-76C03C978A87}" destId="{5BDD482A-8F57-4870-8F05-C64611E69BF6}" srcOrd="0" destOrd="0" parTransId="{AB266572-EF39-4DF4-875E-A051228A6427}" sibTransId="{902DEC55-E809-4E44-88F3-A35692EB8003}"/>
    <dgm:cxn modelId="{8600CA11-50A8-4C66-ACBE-189D757AE666}" type="presOf" srcId="{2FC91394-6AEC-429F-9C9F-8275EC1A7E0F}" destId="{0D7D15A5-1297-4653-BF83-320DBBE9C1BD}" srcOrd="1" destOrd="2" presId="urn:microsoft.com/office/officeart/2005/8/layout/vProcess5"/>
    <dgm:cxn modelId="{C4299F88-F322-48B1-A388-F70D0F303B5F}" type="presOf" srcId="{854EF3CF-E937-45D1-8018-D7DA69D0869C}" destId="{0D7D15A5-1297-4653-BF83-320DBBE9C1BD}" srcOrd="1" destOrd="0" presId="urn:microsoft.com/office/officeart/2005/8/layout/vProcess5"/>
    <dgm:cxn modelId="{F978D432-A460-4915-B5FA-F3784437F7FD}" type="presOf" srcId="{2FC91394-6AEC-429F-9C9F-8275EC1A7E0F}" destId="{56D4CDC6-265C-4FD3-A1B3-D9A3DB83A1F9}" srcOrd="0" destOrd="2" presId="urn:microsoft.com/office/officeart/2005/8/layout/vProcess5"/>
    <dgm:cxn modelId="{161E7AB3-EFF2-42BB-9F61-CA9EE95DBBA2}" type="presOf" srcId="{5A24FF41-276A-4C92-94D2-76C03C978A87}" destId="{CD93D45D-FCC9-4E68-A4B9-652473BCFA7B}" srcOrd="1" destOrd="1" presId="urn:microsoft.com/office/officeart/2005/8/layout/vProcess5"/>
    <dgm:cxn modelId="{0886053E-7741-4C9A-B61C-6F76C4A8043A}" type="presOf" srcId="{FCAF626A-6A89-4521-A574-5262D689713C}" destId="{6AE4EFF4-924B-422F-88BD-DAE05EA43370}" srcOrd="0" destOrd="0" presId="urn:microsoft.com/office/officeart/2005/8/layout/vProcess5"/>
    <dgm:cxn modelId="{B4FB9512-DCC1-4B79-8E31-78B654FC9B64}" type="presOf" srcId="{26FEF2DF-6EB8-4DB8-983E-DF124A474E04}" destId="{0D7D15A5-1297-4653-BF83-320DBBE9C1BD}" srcOrd="1" destOrd="1" presId="urn:microsoft.com/office/officeart/2005/8/layout/vProcess5"/>
    <dgm:cxn modelId="{10DB911F-87F9-45F4-8954-365FCD62088F}" type="presOf" srcId="{854EF3CF-E937-45D1-8018-D7DA69D0869C}" destId="{56D4CDC6-265C-4FD3-A1B3-D9A3DB83A1F9}" srcOrd="0" destOrd="0" presId="urn:microsoft.com/office/officeart/2005/8/layout/vProcess5"/>
    <dgm:cxn modelId="{0A8299B7-1DE6-4DCB-9F04-40CEF90D9C08}" type="presOf" srcId="{F3A2D0BD-D70C-4656-A4BA-38A26CB3F37B}" destId="{DFD0702C-DD91-4586-BFD6-0F299FC8C028}" srcOrd="0" destOrd="0" presId="urn:microsoft.com/office/officeart/2005/8/layout/vProcess5"/>
    <dgm:cxn modelId="{AE9BD811-D458-4A2A-BEFE-15C1EDAF4B6B}" srcId="{854EF3CF-E937-45D1-8018-D7DA69D0869C}" destId="{26FEF2DF-6EB8-4DB8-983E-DF124A474E04}" srcOrd="0" destOrd="0" parTransId="{E7068EE6-7AF6-4FA3-AD0F-692B4E47E5E2}" sibTransId="{62FC7C77-B5E4-4EB0-9517-8EF6C114C06B}"/>
    <dgm:cxn modelId="{6A952B37-FA51-445F-84AF-BEAEBDFA8816}" type="presOf" srcId="{22A754DF-4C28-4714-8C31-A30F6676C341}" destId="{56D4CDC6-265C-4FD3-A1B3-D9A3DB83A1F9}" srcOrd="0" destOrd="3" presId="urn:microsoft.com/office/officeart/2005/8/layout/vProcess5"/>
    <dgm:cxn modelId="{4D973282-3328-4433-9C3C-6A6797A6D395}" type="presOf" srcId="{26FEF2DF-6EB8-4DB8-983E-DF124A474E04}" destId="{56D4CDC6-265C-4FD3-A1B3-D9A3DB83A1F9}" srcOrd="0" destOrd="1" presId="urn:microsoft.com/office/officeart/2005/8/layout/vProcess5"/>
    <dgm:cxn modelId="{28B58E1B-8146-4449-B113-93EBE83B8A53}" srcId="{26FEF2DF-6EB8-4DB8-983E-DF124A474E04}" destId="{2FC91394-6AEC-429F-9C9F-8275EC1A7E0F}" srcOrd="0" destOrd="0" parTransId="{1BEECEB0-3BBC-4726-BB8C-10643216E478}" sibTransId="{E49E8675-1266-415B-A3FA-6A1BB684785A}"/>
    <dgm:cxn modelId="{205A19E5-AF1F-4DA0-96D1-8B49EB0062C3}" srcId="{FCAF626A-6A89-4521-A574-5262D689713C}" destId="{854EF3CF-E937-45D1-8018-D7DA69D0869C}" srcOrd="1" destOrd="0" parTransId="{A8F4BE6A-66F0-4D75-8F94-1AB587FC9FB5}" sibTransId="{10154F9E-5F5C-4743-BD2D-175F6568358B}"/>
    <dgm:cxn modelId="{8A2EB9F1-88F0-4B24-B3EA-BA3F70C25C06}" srcId="{FCAF626A-6A89-4521-A574-5262D689713C}" destId="{F37A658A-F86B-4911-9B32-31002F1CD771}" srcOrd="0" destOrd="0" parTransId="{2A8D5427-F6D1-4E8C-B857-95EA9F779805}" sibTransId="{F3A2D0BD-D70C-4656-A4BA-38A26CB3F37B}"/>
    <dgm:cxn modelId="{301CAFB6-35AB-49AC-9BC9-5307C1FDF82D}" srcId="{F37A658A-F86B-4911-9B32-31002F1CD771}" destId="{5A24FF41-276A-4C92-94D2-76C03C978A87}" srcOrd="0" destOrd="0" parTransId="{6B631C6B-3320-4BD6-AB29-FBD9E7E28908}" sibTransId="{C9BCBE93-DA40-409E-BD5F-D4E04CEB1D86}"/>
    <dgm:cxn modelId="{BD6A0ECD-85A0-49E3-A649-BA7E77AFD3CE}" type="presOf" srcId="{5BDD482A-8F57-4870-8F05-C64611E69BF6}" destId="{28B2E605-855B-4A8F-BBAF-44FB42C37DE7}" srcOrd="0" destOrd="2" presId="urn:microsoft.com/office/officeart/2005/8/layout/vProcess5"/>
    <dgm:cxn modelId="{BA972E41-9DC2-427A-A6A2-15EE328EFBD3}" type="presOf" srcId="{5BDD482A-8F57-4870-8F05-C64611E69BF6}" destId="{CD93D45D-FCC9-4E68-A4B9-652473BCFA7B}" srcOrd="1" destOrd="2" presId="urn:microsoft.com/office/officeart/2005/8/layout/vProcess5"/>
    <dgm:cxn modelId="{AA59A651-64D6-4050-83C0-820523ABEB6C}" type="presOf" srcId="{22A754DF-4C28-4714-8C31-A30F6676C341}" destId="{0D7D15A5-1297-4653-BF83-320DBBE9C1BD}" srcOrd="1" destOrd="3" presId="urn:microsoft.com/office/officeart/2005/8/layout/vProcess5"/>
    <dgm:cxn modelId="{71A49211-02CD-414A-B20F-63071E2DEC24}" type="presOf" srcId="{F37A658A-F86B-4911-9B32-31002F1CD771}" destId="{CD93D45D-FCC9-4E68-A4B9-652473BCFA7B}" srcOrd="1" destOrd="0" presId="urn:microsoft.com/office/officeart/2005/8/layout/vProcess5"/>
    <dgm:cxn modelId="{302E68E6-E254-4FD2-ACC4-13D2FB4EBD92}" type="presOf" srcId="{F37A658A-F86B-4911-9B32-31002F1CD771}" destId="{28B2E605-855B-4A8F-BBAF-44FB42C37DE7}" srcOrd="0" destOrd="0" presId="urn:microsoft.com/office/officeart/2005/8/layout/vProcess5"/>
    <dgm:cxn modelId="{37789DE1-FC73-41FE-AA86-6010BC1553F1}" srcId="{854EF3CF-E937-45D1-8018-D7DA69D0869C}" destId="{22A754DF-4C28-4714-8C31-A30F6676C341}" srcOrd="1" destOrd="0" parTransId="{55A6CF1F-4C54-4EEC-A9A1-4F310BAD9E70}" sibTransId="{E21BC165-C7B5-407D-A680-5BF2273C1F03}"/>
    <dgm:cxn modelId="{8EB0AB2A-7A74-4D9A-9F2C-64D245FFCC45}" type="presOf" srcId="{5A24FF41-276A-4C92-94D2-76C03C978A87}" destId="{28B2E605-855B-4A8F-BBAF-44FB42C37DE7}" srcOrd="0" destOrd="1" presId="urn:microsoft.com/office/officeart/2005/8/layout/vProcess5"/>
    <dgm:cxn modelId="{D2887D47-834C-47EF-AA81-10EA062E5E0B}" type="presParOf" srcId="{6AE4EFF4-924B-422F-88BD-DAE05EA43370}" destId="{D976B7FA-57E5-43EF-ACFB-FB9714FC59B7}" srcOrd="0" destOrd="0" presId="urn:microsoft.com/office/officeart/2005/8/layout/vProcess5"/>
    <dgm:cxn modelId="{C05ED21E-7971-47A8-9C9D-56DF38741FB2}" type="presParOf" srcId="{6AE4EFF4-924B-422F-88BD-DAE05EA43370}" destId="{28B2E605-855B-4A8F-BBAF-44FB42C37DE7}" srcOrd="1" destOrd="0" presId="urn:microsoft.com/office/officeart/2005/8/layout/vProcess5"/>
    <dgm:cxn modelId="{67A0C118-EBF2-431B-8EDB-4CD8B5E1F0F9}" type="presParOf" srcId="{6AE4EFF4-924B-422F-88BD-DAE05EA43370}" destId="{56D4CDC6-265C-4FD3-A1B3-D9A3DB83A1F9}" srcOrd="2" destOrd="0" presId="urn:microsoft.com/office/officeart/2005/8/layout/vProcess5"/>
    <dgm:cxn modelId="{F9EB6314-16FF-44D7-899F-A1231E632027}" type="presParOf" srcId="{6AE4EFF4-924B-422F-88BD-DAE05EA43370}" destId="{DFD0702C-DD91-4586-BFD6-0F299FC8C028}" srcOrd="3" destOrd="0" presId="urn:microsoft.com/office/officeart/2005/8/layout/vProcess5"/>
    <dgm:cxn modelId="{5F471ECC-3EBE-42A3-A4C1-1B83A6E96018}" type="presParOf" srcId="{6AE4EFF4-924B-422F-88BD-DAE05EA43370}" destId="{CD93D45D-FCC9-4E68-A4B9-652473BCFA7B}" srcOrd="4" destOrd="0" presId="urn:microsoft.com/office/officeart/2005/8/layout/vProcess5"/>
    <dgm:cxn modelId="{DADA6CC0-C290-47FA-B85C-BE9F1CDD0A56}" type="presParOf" srcId="{6AE4EFF4-924B-422F-88BD-DAE05EA43370}" destId="{0D7D15A5-1297-4653-BF83-320DBBE9C1BD}"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AF626A-6A89-4521-A574-5262D689713C}"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F37A658A-F86B-4911-9B32-31002F1CD771}">
      <dgm:prSet phldrT="[Text]"/>
      <dgm:spPr>
        <a:blipFill>
          <a:blip xmlns:r="http://schemas.openxmlformats.org/officeDocument/2006/relationships" r:embed="rId1"/>
          <a:stretch>
            <a:fillRect l="-102"/>
          </a:stretch>
        </a:blipFill>
      </dgm:spPr>
      <dgm:t>
        <a:bodyPr/>
        <a:lstStyle/>
        <a:p>
          <a:r>
            <a:rPr lang="en-US">
              <a:noFill/>
            </a:rPr>
            <a:t> </a:t>
          </a:r>
        </a:p>
      </dgm:t>
    </dgm:pt>
    <dgm:pt modelId="{2A8D5427-F6D1-4E8C-B857-95EA9F779805}" type="parTrans" cxnId="{8A2EB9F1-88F0-4B24-B3EA-BA3F70C25C06}">
      <dgm:prSet/>
      <dgm:spPr/>
      <dgm:t>
        <a:bodyPr/>
        <a:lstStyle/>
        <a:p>
          <a:endParaRPr lang="en-US"/>
        </a:p>
      </dgm:t>
    </dgm:pt>
    <dgm:pt modelId="{F3A2D0BD-D70C-4656-A4BA-38A26CB3F37B}" type="sibTrans" cxnId="{8A2EB9F1-88F0-4B24-B3EA-BA3F70C25C06}">
      <dgm:prSet/>
      <dgm:spPr/>
      <dgm:t>
        <a:bodyPr/>
        <a:lstStyle/>
        <a:p>
          <a:endParaRPr lang="en-US"/>
        </a:p>
      </dgm:t>
    </dgm:pt>
    <dgm:pt modelId="{5A24FF41-276A-4C92-94D2-76C03C978A87}">
      <dgm:prSet phldrT="[Text]"/>
      <dgm:spPr/>
      <dgm:t>
        <a:bodyPr/>
        <a:lstStyle/>
        <a:p>
          <a:r>
            <a:rPr lang="en-US">
              <a:noFill/>
            </a:rPr>
            <a:t> </a:t>
          </a:r>
        </a:p>
      </dgm:t>
    </dgm:pt>
    <dgm:pt modelId="{6B631C6B-3320-4BD6-AB29-FBD9E7E28908}" type="parTrans" cxnId="{301CAFB6-35AB-49AC-9BC9-5307C1FDF82D}">
      <dgm:prSet/>
      <dgm:spPr/>
      <dgm:t>
        <a:bodyPr/>
        <a:lstStyle/>
        <a:p>
          <a:endParaRPr lang="en-US"/>
        </a:p>
      </dgm:t>
    </dgm:pt>
    <dgm:pt modelId="{C9BCBE93-DA40-409E-BD5F-D4E04CEB1D86}" type="sibTrans" cxnId="{301CAFB6-35AB-49AC-9BC9-5307C1FDF82D}">
      <dgm:prSet/>
      <dgm:spPr/>
      <dgm:t>
        <a:bodyPr/>
        <a:lstStyle/>
        <a:p>
          <a:endParaRPr lang="en-US"/>
        </a:p>
      </dgm:t>
    </dgm:pt>
    <dgm:pt modelId="{854EF3CF-E937-45D1-8018-D7DA69D0869C}">
      <dgm:prSet phldrT="[Text]"/>
      <dgm:spPr>
        <a:blipFill>
          <a:blip xmlns:r="http://schemas.openxmlformats.org/officeDocument/2006/relationships" r:embed="rId2"/>
          <a:stretch>
            <a:fillRect l="-102"/>
          </a:stretch>
        </a:blipFill>
      </dgm:spPr>
      <dgm:t>
        <a:bodyPr/>
        <a:lstStyle/>
        <a:p>
          <a:r>
            <a:rPr lang="en-US">
              <a:noFill/>
            </a:rPr>
            <a:t> </a:t>
          </a:r>
        </a:p>
      </dgm:t>
    </dgm:pt>
    <dgm:pt modelId="{10154F9E-5F5C-4743-BD2D-175F6568358B}" type="sibTrans" cxnId="{205A19E5-AF1F-4DA0-96D1-8B49EB0062C3}">
      <dgm:prSet/>
      <dgm:spPr/>
      <dgm:t>
        <a:bodyPr/>
        <a:lstStyle/>
        <a:p>
          <a:endParaRPr lang="en-US"/>
        </a:p>
      </dgm:t>
    </dgm:pt>
    <dgm:pt modelId="{A8F4BE6A-66F0-4D75-8F94-1AB587FC9FB5}" type="parTrans" cxnId="{205A19E5-AF1F-4DA0-96D1-8B49EB0062C3}">
      <dgm:prSet/>
      <dgm:spPr/>
      <dgm:t>
        <a:bodyPr/>
        <a:lstStyle/>
        <a:p>
          <a:endParaRPr lang="en-US"/>
        </a:p>
      </dgm:t>
    </dgm:pt>
    <dgm:pt modelId="{26FEF2DF-6EB8-4DB8-983E-DF124A474E04}">
      <dgm:prSet phldrT="[Text]"/>
      <dgm:spPr/>
      <dgm:t>
        <a:bodyPr/>
        <a:lstStyle/>
        <a:p>
          <a:r>
            <a:rPr lang="en-US">
              <a:noFill/>
            </a:rPr>
            <a:t> </a:t>
          </a:r>
        </a:p>
      </dgm:t>
    </dgm:pt>
    <dgm:pt modelId="{62FC7C77-B5E4-4EB0-9517-8EF6C114C06B}" type="sibTrans" cxnId="{AE9BD811-D458-4A2A-BEFE-15C1EDAF4B6B}">
      <dgm:prSet/>
      <dgm:spPr/>
      <dgm:t>
        <a:bodyPr/>
        <a:lstStyle/>
        <a:p>
          <a:endParaRPr lang="en-US"/>
        </a:p>
      </dgm:t>
    </dgm:pt>
    <dgm:pt modelId="{E7068EE6-7AF6-4FA3-AD0F-692B4E47E5E2}" type="parTrans" cxnId="{AE9BD811-D458-4A2A-BEFE-15C1EDAF4B6B}">
      <dgm:prSet/>
      <dgm:spPr/>
      <dgm:t>
        <a:bodyPr/>
        <a:lstStyle/>
        <a:p>
          <a:endParaRPr lang="en-US"/>
        </a:p>
      </dgm:t>
    </dgm:pt>
    <dgm:pt modelId="{5BDD482A-8F57-4870-8F05-C64611E69BF6}">
      <dgm:prSet phldrT="[Text]"/>
      <dgm:spPr/>
      <dgm:t>
        <a:bodyPr/>
        <a:lstStyle/>
        <a:p>
          <a:r>
            <a:rPr lang="en-US">
              <a:noFill/>
            </a:rPr>
            <a:t> </a:t>
          </a:r>
        </a:p>
      </dgm:t>
    </dgm:pt>
    <dgm:pt modelId="{AB266572-EF39-4DF4-875E-A051228A6427}" type="parTrans" cxnId="{FBE8C25E-5596-42A2-927D-E6C8A4C51EB6}">
      <dgm:prSet/>
      <dgm:spPr/>
      <dgm:t>
        <a:bodyPr/>
        <a:lstStyle/>
        <a:p>
          <a:endParaRPr lang="en-US"/>
        </a:p>
      </dgm:t>
    </dgm:pt>
    <dgm:pt modelId="{902DEC55-E809-4E44-88F3-A35692EB8003}" type="sibTrans" cxnId="{FBE8C25E-5596-42A2-927D-E6C8A4C51EB6}">
      <dgm:prSet/>
      <dgm:spPr/>
      <dgm:t>
        <a:bodyPr/>
        <a:lstStyle/>
        <a:p>
          <a:endParaRPr lang="en-US"/>
        </a:p>
      </dgm:t>
    </dgm:pt>
    <dgm:pt modelId="{2FC91394-6AEC-429F-9C9F-8275EC1A7E0F}">
      <dgm:prSet phldrT="[Text]"/>
      <dgm:spPr/>
      <dgm:t>
        <a:bodyPr/>
        <a:lstStyle/>
        <a:p>
          <a:r>
            <a:rPr lang="en-US">
              <a:noFill/>
            </a:rPr>
            <a:t> </a:t>
          </a:r>
        </a:p>
      </dgm:t>
    </dgm:pt>
    <dgm:pt modelId="{1BEECEB0-3BBC-4726-BB8C-10643216E478}" type="parTrans" cxnId="{28B58E1B-8146-4449-B113-93EBE83B8A53}">
      <dgm:prSet/>
      <dgm:spPr/>
      <dgm:t>
        <a:bodyPr/>
        <a:lstStyle/>
        <a:p>
          <a:endParaRPr lang="en-US"/>
        </a:p>
      </dgm:t>
    </dgm:pt>
    <dgm:pt modelId="{E49E8675-1266-415B-A3FA-6A1BB684785A}" type="sibTrans" cxnId="{28B58E1B-8146-4449-B113-93EBE83B8A53}">
      <dgm:prSet/>
      <dgm:spPr/>
      <dgm:t>
        <a:bodyPr/>
        <a:lstStyle/>
        <a:p>
          <a:endParaRPr lang="en-US"/>
        </a:p>
      </dgm:t>
    </dgm:pt>
    <dgm:pt modelId="{22A754DF-4C28-4714-8C31-A30F6676C341}">
      <dgm:prSet phldrT="[Text]"/>
      <dgm:spPr/>
      <dgm:t>
        <a:bodyPr/>
        <a:lstStyle/>
        <a:p>
          <a:r>
            <a:rPr lang="en-US">
              <a:noFill/>
            </a:rPr>
            <a:t> </a:t>
          </a:r>
        </a:p>
      </dgm:t>
    </dgm:pt>
    <dgm:pt modelId="{55A6CF1F-4C54-4EEC-A9A1-4F310BAD9E70}" type="parTrans" cxnId="{37789DE1-FC73-41FE-AA86-6010BC1553F1}">
      <dgm:prSet/>
      <dgm:spPr/>
      <dgm:t>
        <a:bodyPr/>
        <a:lstStyle/>
        <a:p>
          <a:endParaRPr lang="en-US"/>
        </a:p>
      </dgm:t>
    </dgm:pt>
    <dgm:pt modelId="{E21BC165-C7B5-407D-A680-5BF2273C1F03}" type="sibTrans" cxnId="{37789DE1-FC73-41FE-AA86-6010BC1553F1}">
      <dgm:prSet/>
      <dgm:spPr/>
      <dgm:t>
        <a:bodyPr/>
        <a:lstStyle/>
        <a:p>
          <a:endParaRPr lang="en-US"/>
        </a:p>
      </dgm:t>
    </dgm:pt>
    <dgm:pt modelId="{6AE4EFF4-924B-422F-88BD-DAE05EA43370}" type="pres">
      <dgm:prSet presAssocID="{FCAF626A-6A89-4521-A574-5262D689713C}" presName="outerComposite" presStyleCnt="0">
        <dgm:presLayoutVars>
          <dgm:chMax val="5"/>
          <dgm:dir/>
          <dgm:resizeHandles val="exact"/>
        </dgm:presLayoutVars>
      </dgm:prSet>
      <dgm:spPr/>
    </dgm:pt>
    <dgm:pt modelId="{D976B7FA-57E5-43EF-ACFB-FB9714FC59B7}" type="pres">
      <dgm:prSet presAssocID="{FCAF626A-6A89-4521-A574-5262D689713C}" presName="dummyMaxCanvas" presStyleCnt="0">
        <dgm:presLayoutVars/>
      </dgm:prSet>
      <dgm:spPr/>
    </dgm:pt>
    <dgm:pt modelId="{28B2E605-855B-4A8F-BBAF-44FB42C37DE7}" type="pres">
      <dgm:prSet presAssocID="{FCAF626A-6A89-4521-A574-5262D689713C}" presName="TwoNodes_1" presStyleLbl="node1" presStyleIdx="0" presStyleCnt="2">
        <dgm:presLayoutVars>
          <dgm:bulletEnabled val="1"/>
        </dgm:presLayoutVars>
      </dgm:prSet>
      <dgm:spPr/>
      <dgm:t>
        <a:bodyPr/>
        <a:lstStyle/>
        <a:p>
          <a:endParaRPr lang="en-US"/>
        </a:p>
      </dgm:t>
    </dgm:pt>
    <dgm:pt modelId="{56D4CDC6-265C-4FD3-A1B3-D9A3DB83A1F9}" type="pres">
      <dgm:prSet presAssocID="{FCAF626A-6A89-4521-A574-5262D689713C}" presName="TwoNodes_2" presStyleLbl="node1" presStyleIdx="1" presStyleCnt="2">
        <dgm:presLayoutVars>
          <dgm:bulletEnabled val="1"/>
        </dgm:presLayoutVars>
      </dgm:prSet>
      <dgm:spPr/>
      <dgm:t>
        <a:bodyPr/>
        <a:lstStyle/>
        <a:p>
          <a:endParaRPr lang="en-US"/>
        </a:p>
      </dgm:t>
    </dgm:pt>
    <dgm:pt modelId="{DFD0702C-DD91-4586-BFD6-0F299FC8C028}" type="pres">
      <dgm:prSet presAssocID="{FCAF626A-6A89-4521-A574-5262D689713C}" presName="TwoConn_1-2" presStyleLbl="fgAccFollowNode1" presStyleIdx="0" presStyleCnt="1">
        <dgm:presLayoutVars>
          <dgm:bulletEnabled val="1"/>
        </dgm:presLayoutVars>
      </dgm:prSet>
      <dgm:spPr/>
    </dgm:pt>
    <dgm:pt modelId="{CD93D45D-FCC9-4E68-A4B9-652473BCFA7B}" type="pres">
      <dgm:prSet presAssocID="{FCAF626A-6A89-4521-A574-5262D689713C}" presName="TwoNodes_1_text" presStyleLbl="node1" presStyleIdx="1" presStyleCnt="2">
        <dgm:presLayoutVars>
          <dgm:bulletEnabled val="1"/>
        </dgm:presLayoutVars>
      </dgm:prSet>
      <dgm:spPr/>
      <dgm:t>
        <a:bodyPr/>
        <a:lstStyle/>
        <a:p>
          <a:endParaRPr lang="en-US"/>
        </a:p>
      </dgm:t>
    </dgm:pt>
    <dgm:pt modelId="{0D7D15A5-1297-4653-BF83-320DBBE9C1BD}" type="pres">
      <dgm:prSet presAssocID="{FCAF626A-6A89-4521-A574-5262D689713C}" presName="TwoNodes_2_text" presStyleLbl="node1" presStyleIdx="1" presStyleCnt="2">
        <dgm:presLayoutVars>
          <dgm:bulletEnabled val="1"/>
        </dgm:presLayoutVars>
      </dgm:prSet>
      <dgm:spPr/>
      <dgm:t>
        <a:bodyPr/>
        <a:lstStyle/>
        <a:p>
          <a:endParaRPr lang="en-US"/>
        </a:p>
      </dgm:t>
    </dgm:pt>
  </dgm:ptLst>
  <dgm:cxnLst>
    <dgm:cxn modelId="{302E68E6-E254-4FD2-ACC4-13D2FB4EBD92}" type="presOf" srcId="{F37A658A-F86B-4911-9B32-31002F1CD771}" destId="{28B2E605-855B-4A8F-BBAF-44FB42C37DE7}" srcOrd="0" destOrd="0" presId="urn:microsoft.com/office/officeart/2005/8/layout/vProcess5"/>
    <dgm:cxn modelId="{0886053E-7741-4C9A-B61C-6F76C4A8043A}" type="presOf" srcId="{FCAF626A-6A89-4521-A574-5262D689713C}" destId="{6AE4EFF4-924B-422F-88BD-DAE05EA43370}" srcOrd="0" destOrd="0" presId="urn:microsoft.com/office/officeart/2005/8/layout/vProcess5"/>
    <dgm:cxn modelId="{AE9BD811-D458-4A2A-BEFE-15C1EDAF4B6B}" srcId="{854EF3CF-E937-45D1-8018-D7DA69D0869C}" destId="{26FEF2DF-6EB8-4DB8-983E-DF124A474E04}" srcOrd="0" destOrd="0" parTransId="{E7068EE6-7AF6-4FA3-AD0F-692B4E47E5E2}" sibTransId="{62FC7C77-B5E4-4EB0-9517-8EF6C114C06B}"/>
    <dgm:cxn modelId="{71A49211-02CD-414A-B20F-63071E2DEC24}" type="presOf" srcId="{F37A658A-F86B-4911-9B32-31002F1CD771}" destId="{CD93D45D-FCC9-4E68-A4B9-652473BCFA7B}" srcOrd="1" destOrd="0" presId="urn:microsoft.com/office/officeart/2005/8/layout/vProcess5"/>
    <dgm:cxn modelId="{8EB0AB2A-7A74-4D9A-9F2C-64D245FFCC45}" type="presOf" srcId="{5A24FF41-276A-4C92-94D2-76C03C978A87}" destId="{28B2E605-855B-4A8F-BBAF-44FB42C37DE7}" srcOrd="0" destOrd="1" presId="urn:microsoft.com/office/officeart/2005/8/layout/vProcess5"/>
    <dgm:cxn modelId="{B4FB9512-DCC1-4B79-8E31-78B654FC9B64}" type="presOf" srcId="{26FEF2DF-6EB8-4DB8-983E-DF124A474E04}" destId="{0D7D15A5-1297-4653-BF83-320DBBE9C1BD}" srcOrd="1" destOrd="1" presId="urn:microsoft.com/office/officeart/2005/8/layout/vProcess5"/>
    <dgm:cxn modelId="{205A19E5-AF1F-4DA0-96D1-8B49EB0062C3}" srcId="{FCAF626A-6A89-4521-A574-5262D689713C}" destId="{854EF3CF-E937-45D1-8018-D7DA69D0869C}" srcOrd="1" destOrd="0" parTransId="{A8F4BE6A-66F0-4D75-8F94-1AB587FC9FB5}" sibTransId="{10154F9E-5F5C-4743-BD2D-175F6568358B}"/>
    <dgm:cxn modelId="{6A952B37-FA51-445F-84AF-BEAEBDFA8816}" type="presOf" srcId="{22A754DF-4C28-4714-8C31-A30F6676C341}" destId="{56D4CDC6-265C-4FD3-A1B3-D9A3DB83A1F9}" srcOrd="0" destOrd="3" presId="urn:microsoft.com/office/officeart/2005/8/layout/vProcess5"/>
    <dgm:cxn modelId="{C4299F88-F322-48B1-A388-F70D0F303B5F}" type="presOf" srcId="{854EF3CF-E937-45D1-8018-D7DA69D0869C}" destId="{0D7D15A5-1297-4653-BF83-320DBBE9C1BD}" srcOrd="1" destOrd="0" presId="urn:microsoft.com/office/officeart/2005/8/layout/vProcess5"/>
    <dgm:cxn modelId="{161E7AB3-EFF2-42BB-9F61-CA9EE95DBBA2}" type="presOf" srcId="{5A24FF41-276A-4C92-94D2-76C03C978A87}" destId="{CD93D45D-FCC9-4E68-A4B9-652473BCFA7B}" srcOrd="1" destOrd="1" presId="urn:microsoft.com/office/officeart/2005/8/layout/vProcess5"/>
    <dgm:cxn modelId="{4D973282-3328-4433-9C3C-6A6797A6D395}" type="presOf" srcId="{26FEF2DF-6EB8-4DB8-983E-DF124A474E04}" destId="{56D4CDC6-265C-4FD3-A1B3-D9A3DB83A1F9}" srcOrd="0" destOrd="1" presId="urn:microsoft.com/office/officeart/2005/8/layout/vProcess5"/>
    <dgm:cxn modelId="{F978D432-A460-4915-B5FA-F3784437F7FD}" type="presOf" srcId="{2FC91394-6AEC-429F-9C9F-8275EC1A7E0F}" destId="{56D4CDC6-265C-4FD3-A1B3-D9A3DB83A1F9}" srcOrd="0" destOrd="2" presId="urn:microsoft.com/office/officeart/2005/8/layout/vProcess5"/>
    <dgm:cxn modelId="{301CAFB6-35AB-49AC-9BC9-5307C1FDF82D}" srcId="{F37A658A-F86B-4911-9B32-31002F1CD771}" destId="{5A24FF41-276A-4C92-94D2-76C03C978A87}" srcOrd="0" destOrd="0" parTransId="{6B631C6B-3320-4BD6-AB29-FBD9E7E28908}" sibTransId="{C9BCBE93-DA40-409E-BD5F-D4E04CEB1D86}"/>
    <dgm:cxn modelId="{BD6A0ECD-85A0-49E3-A649-BA7E77AFD3CE}" type="presOf" srcId="{5BDD482A-8F57-4870-8F05-C64611E69BF6}" destId="{28B2E605-855B-4A8F-BBAF-44FB42C37DE7}" srcOrd="0" destOrd="2" presId="urn:microsoft.com/office/officeart/2005/8/layout/vProcess5"/>
    <dgm:cxn modelId="{FBE8C25E-5596-42A2-927D-E6C8A4C51EB6}" srcId="{5A24FF41-276A-4C92-94D2-76C03C978A87}" destId="{5BDD482A-8F57-4870-8F05-C64611E69BF6}" srcOrd="0" destOrd="0" parTransId="{AB266572-EF39-4DF4-875E-A051228A6427}" sibTransId="{902DEC55-E809-4E44-88F3-A35692EB8003}"/>
    <dgm:cxn modelId="{BA972E41-9DC2-427A-A6A2-15EE328EFBD3}" type="presOf" srcId="{5BDD482A-8F57-4870-8F05-C64611E69BF6}" destId="{CD93D45D-FCC9-4E68-A4B9-652473BCFA7B}" srcOrd="1" destOrd="2" presId="urn:microsoft.com/office/officeart/2005/8/layout/vProcess5"/>
    <dgm:cxn modelId="{8A2EB9F1-88F0-4B24-B3EA-BA3F70C25C06}" srcId="{FCAF626A-6A89-4521-A574-5262D689713C}" destId="{F37A658A-F86B-4911-9B32-31002F1CD771}" srcOrd="0" destOrd="0" parTransId="{2A8D5427-F6D1-4E8C-B857-95EA9F779805}" sibTransId="{F3A2D0BD-D70C-4656-A4BA-38A26CB3F37B}"/>
    <dgm:cxn modelId="{10DB911F-87F9-45F4-8954-365FCD62088F}" type="presOf" srcId="{854EF3CF-E937-45D1-8018-D7DA69D0869C}" destId="{56D4CDC6-265C-4FD3-A1B3-D9A3DB83A1F9}" srcOrd="0" destOrd="0" presId="urn:microsoft.com/office/officeart/2005/8/layout/vProcess5"/>
    <dgm:cxn modelId="{8600CA11-50A8-4C66-ACBE-189D757AE666}" type="presOf" srcId="{2FC91394-6AEC-429F-9C9F-8275EC1A7E0F}" destId="{0D7D15A5-1297-4653-BF83-320DBBE9C1BD}" srcOrd="1" destOrd="2" presId="urn:microsoft.com/office/officeart/2005/8/layout/vProcess5"/>
    <dgm:cxn modelId="{28B58E1B-8146-4449-B113-93EBE83B8A53}" srcId="{26FEF2DF-6EB8-4DB8-983E-DF124A474E04}" destId="{2FC91394-6AEC-429F-9C9F-8275EC1A7E0F}" srcOrd="0" destOrd="0" parTransId="{1BEECEB0-3BBC-4726-BB8C-10643216E478}" sibTransId="{E49E8675-1266-415B-A3FA-6A1BB684785A}"/>
    <dgm:cxn modelId="{37789DE1-FC73-41FE-AA86-6010BC1553F1}" srcId="{854EF3CF-E937-45D1-8018-D7DA69D0869C}" destId="{22A754DF-4C28-4714-8C31-A30F6676C341}" srcOrd="1" destOrd="0" parTransId="{55A6CF1F-4C54-4EEC-A9A1-4F310BAD9E70}" sibTransId="{E21BC165-C7B5-407D-A680-5BF2273C1F03}"/>
    <dgm:cxn modelId="{AA59A651-64D6-4050-83C0-820523ABEB6C}" type="presOf" srcId="{22A754DF-4C28-4714-8C31-A30F6676C341}" destId="{0D7D15A5-1297-4653-BF83-320DBBE9C1BD}" srcOrd="1" destOrd="3" presId="urn:microsoft.com/office/officeart/2005/8/layout/vProcess5"/>
    <dgm:cxn modelId="{0A8299B7-1DE6-4DCB-9F04-40CEF90D9C08}" type="presOf" srcId="{F3A2D0BD-D70C-4656-A4BA-38A26CB3F37B}" destId="{DFD0702C-DD91-4586-BFD6-0F299FC8C028}" srcOrd="0" destOrd="0" presId="urn:microsoft.com/office/officeart/2005/8/layout/vProcess5"/>
    <dgm:cxn modelId="{D2887D47-834C-47EF-AA81-10EA062E5E0B}" type="presParOf" srcId="{6AE4EFF4-924B-422F-88BD-DAE05EA43370}" destId="{D976B7FA-57E5-43EF-ACFB-FB9714FC59B7}" srcOrd="0" destOrd="0" presId="urn:microsoft.com/office/officeart/2005/8/layout/vProcess5"/>
    <dgm:cxn modelId="{C05ED21E-7971-47A8-9C9D-56DF38741FB2}" type="presParOf" srcId="{6AE4EFF4-924B-422F-88BD-DAE05EA43370}" destId="{28B2E605-855B-4A8F-BBAF-44FB42C37DE7}" srcOrd="1" destOrd="0" presId="urn:microsoft.com/office/officeart/2005/8/layout/vProcess5"/>
    <dgm:cxn modelId="{67A0C118-EBF2-431B-8EDB-4CD8B5E1F0F9}" type="presParOf" srcId="{6AE4EFF4-924B-422F-88BD-DAE05EA43370}" destId="{56D4CDC6-265C-4FD3-A1B3-D9A3DB83A1F9}" srcOrd="2" destOrd="0" presId="urn:microsoft.com/office/officeart/2005/8/layout/vProcess5"/>
    <dgm:cxn modelId="{F9EB6314-16FF-44D7-899F-A1231E632027}" type="presParOf" srcId="{6AE4EFF4-924B-422F-88BD-DAE05EA43370}" destId="{DFD0702C-DD91-4586-BFD6-0F299FC8C028}" srcOrd="3" destOrd="0" presId="urn:microsoft.com/office/officeart/2005/8/layout/vProcess5"/>
    <dgm:cxn modelId="{5F471ECC-3EBE-42A3-A4C1-1B83A6E96018}" type="presParOf" srcId="{6AE4EFF4-924B-422F-88BD-DAE05EA43370}" destId="{CD93D45D-FCC9-4E68-A4B9-652473BCFA7B}" srcOrd="4" destOrd="0" presId="urn:microsoft.com/office/officeart/2005/8/layout/vProcess5"/>
    <dgm:cxn modelId="{DADA6CC0-C290-47FA-B85C-BE9F1CDD0A56}" type="presParOf" srcId="{6AE4EFF4-924B-422F-88BD-DAE05EA43370}" destId="{0D7D15A5-1297-4653-BF83-320DBBE9C1BD}"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CAF626A-6A89-4521-A574-5262D689713C}"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4DA27CA9-84B2-4307-B79D-068F73AD9663}">
      <dgm:prSet phldrT="[Text]"/>
      <dgm:spPr/>
      <dgm:t>
        <a:bodyPr/>
        <a:lstStyle/>
        <a:p>
          <a:r>
            <a:rPr lang="en-US" b="1" dirty="0" smtClean="0"/>
            <a:t>Calculate Aridity</a:t>
          </a:r>
          <a:endParaRPr lang="en-US" b="1" dirty="0"/>
        </a:p>
      </dgm:t>
    </dgm:pt>
    <dgm:pt modelId="{101FFC8A-5316-4426-9DC9-070BDB860A09}" type="parTrans" cxnId="{6E5C971E-7698-4904-8704-6179A88305E4}">
      <dgm:prSet/>
      <dgm:spPr/>
      <dgm:t>
        <a:bodyPr/>
        <a:lstStyle/>
        <a:p>
          <a:endParaRPr lang="en-US"/>
        </a:p>
      </dgm:t>
    </dgm:pt>
    <dgm:pt modelId="{613F7950-71F4-4D6C-BD20-E1E4A3B0FD4B}" type="sibTrans" cxnId="{6E5C971E-7698-4904-8704-6179A88305E4}">
      <dgm:prSet/>
      <dgm:spPr/>
      <dgm:t>
        <a:bodyPr/>
        <a:lstStyle/>
        <a:p>
          <a:endParaRPr lang="en-US"/>
        </a:p>
      </dgm:t>
    </dgm:pt>
    <dgm:pt modelId="{F37A658A-F86B-4911-9B32-31002F1CD771}">
      <dgm:prSet phldrT="[Text]"/>
      <dgm:spPr/>
      <dgm:t>
        <a:bodyPr/>
        <a:lstStyle/>
        <a:p>
          <a:r>
            <a:rPr lang="en-US" b="1" dirty="0" smtClean="0"/>
            <a:t>Calculate Actual Evapotranspiration</a:t>
          </a:r>
          <a:endParaRPr lang="en-US" b="1" dirty="0"/>
        </a:p>
      </dgm:t>
    </dgm:pt>
    <dgm:pt modelId="{2A8D5427-F6D1-4E8C-B857-95EA9F779805}" type="parTrans" cxnId="{8A2EB9F1-88F0-4B24-B3EA-BA3F70C25C06}">
      <dgm:prSet/>
      <dgm:spPr/>
      <dgm:t>
        <a:bodyPr/>
        <a:lstStyle/>
        <a:p>
          <a:endParaRPr lang="en-US"/>
        </a:p>
      </dgm:t>
    </dgm:pt>
    <dgm:pt modelId="{F3A2D0BD-D70C-4656-A4BA-38A26CB3F37B}" type="sibTrans" cxnId="{8A2EB9F1-88F0-4B24-B3EA-BA3F70C25C06}">
      <dgm:prSet/>
      <dgm:spPr/>
      <dgm:t>
        <a:bodyPr/>
        <a:lstStyle/>
        <a:p>
          <a:endParaRPr lang="en-US"/>
        </a:p>
      </dgm:t>
    </dgm:pt>
    <dgm:pt modelId="{5A24FF41-276A-4C92-94D2-76C03C978A87}">
      <dgm:prSet phldrT="[Text]"/>
      <dgm:spPr/>
      <dgm:t>
        <a:bodyPr/>
        <a:lstStyle/>
        <a:p>
          <a:r>
            <a:rPr lang="en-US" dirty="0" smtClean="0"/>
            <a:t>Using the FAO-56 Penman-</a:t>
          </a:r>
          <a:r>
            <a:rPr lang="en-US" dirty="0" err="1" smtClean="0"/>
            <a:t>Monteith</a:t>
          </a:r>
          <a:r>
            <a:rPr lang="en-US" dirty="0" smtClean="0"/>
            <a:t> equation</a:t>
          </a:r>
          <a:endParaRPr lang="en-US" dirty="0"/>
        </a:p>
      </dgm:t>
    </dgm:pt>
    <dgm:pt modelId="{6B631C6B-3320-4BD6-AB29-FBD9E7E28908}" type="parTrans" cxnId="{301CAFB6-35AB-49AC-9BC9-5307C1FDF82D}">
      <dgm:prSet/>
      <dgm:spPr/>
      <dgm:t>
        <a:bodyPr/>
        <a:lstStyle/>
        <a:p>
          <a:endParaRPr lang="en-US"/>
        </a:p>
      </dgm:t>
    </dgm:pt>
    <dgm:pt modelId="{C9BCBE93-DA40-409E-BD5F-D4E04CEB1D86}" type="sibTrans" cxnId="{301CAFB6-35AB-49AC-9BC9-5307C1FDF82D}">
      <dgm:prSet/>
      <dgm:spPr/>
      <dgm:t>
        <a:bodyPr/>
        <a:lstStyle/>
        <a:p>
          <a:endParaRPr lang="en-US"/>
        </a:p>
      </dgm:t>
    </dgm:pt>
    <mc:AlternateContent xmlns:mc="http://schemas.openxmlformats.org/markup-compatibility/2006" xmlns:a14="http://schemas.microsoft.com/office/drawing/2010/main">
      <mc:Choice Requires="a14">
        <dgm:pt modelId="{5DECDAAD-0CF3-4F7F-834A-0594FCF7835A}">
          <dgm:prSet phldrT="[Text]"/>
          <dgm:spPr/>
          <dgm: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𝐴𝑟𝑖𝑑𝑖𝑡𝑦</m:t>
                    </m:r>
                    <m:r>
                      <a:rPr lang="en-US">
                        <a:latin typeface="Cambria Math" panose="02040503050406030204" pitchFamily="18" charset="0"/>
                      </a:rPr>
                      <m:t>= </m:t>
                    </m:r>
                    <m:f>
                      <m:fPr>
                        <m:ctrlPr>
                          <a:rPr lang="en-US" i="1">
                            <a:latin typeface="Cambria Math" panose="02040503050406030204" pitchFamily="18" charset="0"/>
                          </a:rPr>
                        </m:ctrlPr>
                      </m:fPr>
                      <m:num>
                        <m:nary>
                          <m:naryPr>
                            <m:chr m:val="∑"/>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𝑃𝑟𝑒𝑐𝑖𝑝𝑖𝑡𝑎𝑡𝑖𝑜𝑛</m:t>
                            </m:r>
                          </m:e>
                        </m:nary>
                      </m:num>
                      <m:den>
                        <m:nary>
                          <m:naryPr>
                            <m:chr m:val="∑"/>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𝑃𝑜𝑡𝑒𝑛𝑡𝑖𝑎𝑙</m:t>
                            </m:r>
                            <m:r>
                              <a:rPr lang="en-US">
                                <a:latin typeface="Cambria Math" panose="02040503050406030204" pitchFamily="18" charset="0"/>
                              </a:rPr>
                              <m:t> </m:t>
                            </m:r>
                            <m:r>
                              <a:rPr lang="en-US" i="1">
                                <a:latin typeface="Cambria Math" panose="02040503050406030204" pitchFamily="18" charset="0"/>
                              </a:rPr>
                              <m:t>𝐸𝑇</m:t>
                            </m:r>
                          </m:e>
                        </m:nary>
                      </m:den>
                    </m:f>
                  </m:oMath>
                </m:oMathPara>
              </a14:m>
              <a:endParaRPr lang="en-US" b="1" dirty="0"/>
            </a:p>
          </dgm:t>
        </dgm:pt>
      </mc:Choice>
      <mc:Fallback xmlns="">
        <dgm:pt modelId="{5DECDAAD-0CF3-4F7F-834A-0594FCF7835A}">
          <dgm:prSet phldrT="[Text]"/>
          <dgm:spPr/>
          <dgm:t>
            <a:bodyPr/>
            <a:lstStyle/>
            <a:p>
              <a:r>
                <a:rPr lang="en-US" i="0" smtClean="0"/>
                <a:t>𝐴𝑟𝑖𝑑𝑖𝑡𝑦</a:t>
              </a:r>
              <a:r>
                <a:rPr lang="en-US" i="0"/>
                <a:t>=  (∑1▒𝑃𝑟𝑒𝑐𝑖𝑝𝑖𝑡𝑎𝑡𝑖𝑜𝑛)/(∑1▒〖𝑃𝑜𝑡𝑒𝑛𝑡𝑖𝑎𝑙 𝐸𝑇〗)</a:t>
              </a:r>
              <a:endParaRPr lang="en-US" b="1" dirty="0"/>
            </a:p>
          </dgm:t>
        </dgm:pt>
      </mc:Fallback>
    </mc:AlternateContent>
    <dgm:pt modelId="{DFBA58DD-40EA-4223-BBE9-5F0765C5BFA8}" type="parTrans" cxnId="{CAC368CF-E346-4EC5-8CC2-1E22D4049B2C}">
      <dgm:prSet/>
      <dgm:spPr/>
      <dgm:t>
        <a:bodyPr/>
        <a:lstStyle/>
        <a:p>
          <a:endParaRPr lang="en-US"/>
        </a:p>
      </dgm:t>
    </dgm:pt>
    <dgm:pt modelId="{2E0820FF-C4CE-4B66-B147-EB88C8D60422}" type="sibTrans" cxnId="{CAC368CF-E346-4EC5-8CC2-1E22D4049B2C}">
      <dgm:prSet/>
      <dgm:spPr/>
      <dgm:t>
        <a:bodyPr/>
        <a:lstStyle/>
        <a:p>
          <a:endParaRPr lang="en-US"/>
        </a:p>
      </dgm:t>
    </dgm:pt>
    <dgm:pt modelId="{3F46E3B3-9243-4B2D-8FBD-6152B504AB8F}">
      <dgm:prSet phldrT="[Text]"/>
      <dgm:spPr/>
      <dgm:t>
        <a:bodyPr/>
        <a:lstStyle/>
        <a:p>
          <a:r>
            <a:rPr lang="en-US" b="0" dirty="0" smtClean="0"/>
            <a:t>Lower aridity = drier</a:t>
          </a:r>
          <a:endParaRPr lang="en-US" b="0" dirty="0"/>
        </a:p>
      </dgm:t>
    </dgm:pt>
    <dgm:pt modelId="{4F8E6B78-46EB-4711-B10A-423E2818CE21}" type="parTrans" cxnId="{36CE90CB-04DD-4F77-A7B8-1F2C8323D454}">
      <dgm:prSet/>
      <dgm:spPr/>
      <dgm:t>
        <a:bodyPr/>
        <a:lstStyle/>
        <a:p>
          <a:endParaRPr lang="en-US"/>
        </a:p>
      </dgm:t>
    </dgm:pt>
    <dgm:pt modelId="{BB69A765-FE0A-455B-BAD4-02F3DB097E40}" type="sibTrans" cxnId="{36CE90CB-04DD-4F77-A7B8-1F2C8323D454}">
      <dgm:prSet/>
      <dgm:spPr/>
      <dgm:t>
        <a:bodyPr/>
        <a:lstStyle/>
        <a:p>
          <a:endParaRPr lang="en-US"/>
        </a:p>
      </dgm:t>
    </dgm:pt>
    <dgm:pt modelId="{6AE4EFF4-924B-422F-88BD-DAE05EA43370}" type="pres">
      <dgm:prSet presAssocID="{FCAF626A-6A89-4521-A574-5262D689713C}" presName="outerComposite" presStyleCnt="0">
        <dgm:presLayoutVars>
          <dgm:chMax val="5"/>
          <dgm:dir/>
          <dgm:resizeHandles val="exact"/>
        </dgm:presLayoutVars>
      </dgm:prSet>
      <dgm:spPr/>
      <dgm:t>
        <a:bodyPr/>
        <a:lstStyle/>
        <a:p>
          <a:endParaRPr lang="en-US"/>
        </a:p>
      </dgm:t>
    </dgm:pt>
    <dgm:pt modelId="{D976B7FA-57E5-43EF-ACFB-FB9714FC59B7}" type="pres">
      <dgm:prSet presAssocID="{FCAF626A-6A89-4521-A574-5262D689713C}" presName="dummyMaxCanvas" presStyleCnt="0">
        <dgm:presLayoutVars/>
      </dgm:prSet>
      <dgm:spPr/>
    </dgm:pt>
    <dgm:pt modelId="{F8B13E68-9789-417B-A973-6634906CCCA4}" type="pres">
      <dgm:prSet presAssocID="{FCAF626A-6A89-4521-A574-5262D689713C}" presName="TwoNodes_1" presStyleLbl="node1" presStyleIdx="0" presStyleCnt="2">
        <dgm:presLayoutVars>
          <dgm:bulletEnabled val="1"/>
        </dgm:presLayoutVars>
      </dgm:prSet>
      <dgm:spPr/>
      <dgm:t>
        <a:bodyPr/>
        <a:lstStyle/>
        <a:p>
          <a:endParaRPr lang="en-US"/>
        </a:p>
      </dgm:t>
    </dgm:pt>
    <dgm:pt modelId="{CE78291C-B5AB-4388-AD4D-48F7FA1561E7}" type="pres">
      <dgm:prSet presAssocID="{FCAF626A-6A89-4521-A574-5262D689713C}" presName="TwoNodes_2" presStyleLbl="node1" presStyleIdx="1" presStyleCnt="2">
        <dgm:presLayoutVars>
          <dgm:bulletEnabled val="1"/>
        </dgm:presLayoutVars>
      </dgm:prSet>
      <dgm:spPr/>
      <dgm:t>
        <a:bodyPr/>
        <a:lstStyle/>
        <a:p>
          <a:endParaRPr lang="en-US"/>
        </a:p>
      </dgm:t>
    </dgm:pt>
    <dgm:pt modelId="{E1C531F2-D52D-423C-94A0-5EE9FC4C88D2}" type="pres">
      <dgm:prSet presAssocID="{FCAF626A-6A89-4521-A574-5262D689713C}" presName="TwoConn_1-2" presStyleLbl="fgAccFollowNode1" presStyleIdx="0" presStyleCnt="1">
        <dgm:presLayoutVars>
          <dgm:bulletEnabled val="1"/>
        </dgm:presLayoutVars>
      </dgm:prSet>
      <dgm:spPr/>
      <dgm:t>
        <a:bodyPr/>
        <a:lstStyle/>
        <a:p>
          <a:endParaRPr lang="en-US"/>
        </a:p>
      </dgm:t>
    </dgm:pt>
    <dgm:pt modelId="{F72A4247-3391-4127-93B9-327DCE9800F4}" type="pres">
      <dgm:prSet presAssocID="{FCAF626A-6A89-4521-A574-5262D689713C}" presName="TwoNodes_1_text" presStyleLbl="node1" presStyleIdx="1" presStyleCnt="2">
        <dgm:presLayoutVars>
          <dgm:bulletEnabled val="1"/>
        </dgm:presLayoutVars>
      </dgm:prSet>
      <dgm:spPr/>
      <dgm:t>
        <a:bodyPr/>
        <a:lstStyle/>
        <a:p>
          <a:endParaRPr lang="en-US"/>
        </a:p>
      </dgm:t>
    </dgm:pt>
    <dgm:pt modelId="{65FE2BCF-B8E4-4FF1-89D4-9ED5D535AD8B}" type="pres">
      <dgm:prSet presAssocID="{FCAF626A-6A89-4521-A574-5262D689713C}" presName="TwoNodes_2_text" presStyleLbl="node1" presStyleIdx="1" presStyleCnt="2">
        <dgm:presLayoutVars>
          <dgm:bulletEnabled val="1"/>
        </dgm:presLayoutVars>
      </dgm:prSet>
      <dgm:spPr/>
      <dgm:t>
        <a:bodyPr/>
        <a:lstStyle/>
        <a:p>
          <a:endParaRPr lang="en-US"/>
        </a:p>
      </dgm:t>
    </dgm:pt>
  </dgm:ptLst>
  <dgm:cxnLst>
    <dgm:cxn modelId="{36CE90CB-04DD-4F77-A7B8-1F2C8323D454}" srcId="{4DA27CA9-84B2-4307-B79D-068F73AD9663}" destId="{3F46E3B3-9243-4B2D-8FBD-6152B504AB8F}" srcOrd="1" destOrd="0" parTransId="{4F8E6B78-46EB-4711-B10A-423E2818CE21}" sibTransId="{BB69A765-FE0A-455B-BAD4-02F3DB097E40}"/>
    <dgm:cxn modelId="{6E5C971E-7698-4904-8704-6179A88305E4}" srcId="{FCAF626A-6A89-4521-A574-5262D689713C}" destId="{4DA27CA9-84B2-4307-B79D-068F73AD9663}" srcOrd="1" destOrd="0" parTransId="{101FFC8A-5316-4426-9DC9-070BDB860A09}" sibTransId="{613F7950-71F4-4D6C-BD20-E1E4A3B0FD4B}"/>
    <dgm:cxn modelId="{8A2EB9F1-88F0-4B24-B3EA-BA3F70C25C06}" srcId="{FCAF626A-6A89-4521-A574-5262D689713C}" destId="{F37A658A-F86B-4911-9B32-31002F1CD771}" srcOrd="0" destOrd="0" parTransId="{2A8D5427-F6D1-4E8C-B857-95EA9F779805}" sibTransId="{F3A2D0BD-D70C-4656-A4BA-38A26CB3F37B}"/>
    <dgm:cxn modelId="{0886053E-7741-4C9A-B61C-6F76C4A8043A}" type="presOf" srcId="{FCAF626A-6A89-4521-A574-5262D689713C}" destId="{6AE4EFF4-924B-422F-88BD-DAE05EA43370}" srcOrd="0" destOrd="0" presId="urn:microsoft.com/office/officeart/2005/8/layout/vProcess5"/>
    <dgm:cxn modelId="{47EC4D5C-8406-4687-AF87-D24CE436F3CF}" type="presOf" srcId="{5A24FF41-276A-4C92-94D2-76C03C978A87}" destId="{F8B13E68-9789-417B-A973-6634906CCCA4}" srcOrd="0" destOrd="1" presId="urn:microsoft.com/office/officeart/2005/8/layout/vProcess5"/>
    <dgm:cxn modelId="{301CAFB6-35AB-49AC-9BC9-5307C1FDF82D}" srcId="{F37A658A-F86B-4911-9B32-31002F1CD771}" destId="{5A24FF41-276A-4C92-94D2-76C03C978A87}" srcOrd="0" destOrd="0" parTransId="{6B631C6B-3320-4BD6-AB29-FBD9E7E28908}" sibTransId="{C9BCBE93-DA40-409E-BD5F-D4E04CEB1D86}"/>
    <dgm:cxn modelId="{60780FD5-6B78-4885-8B12-224FC2FD4CE7}" type="presOf" srcId="{5A24FF41-276A-4C92-94D2-76C03C978A87}" destId="{F72A4247-3391-4127-93B9-327DCE9800F4}" srcOrd="1" destOrd="1" presId="urn:microsoft.com/office/officeart/2005/8/layout/vProcess5"/>
    <dgm:cxn modelId="{6BE0CCFC-F47B-43EF-ABA6-D22362984B34}" type="presOf" srcId="{F37A658A-F86B-4911-9B32-31002F1CD771}" destId="{F8B13E68-9789-417B-A973-6634906CCCA4}" srcOrd="0" destOrd="0" presId="urn:microsoft.com/office/officeart/2005/8/layout/vProcess5"/>
    <dgm:cxn modelId="{C61B87AA-ED3A-432C-A5AE-7BE64627F9EC}" type="presOf" srcId="{F37A658A-F86B-4911-9B32-31002F1CD771}" destId="{F72A4247-3391-4127-93B9-327DCE9800F4}" srcOrd="1" destOrd="0" presId="urn:microsoft.com/office/officeart/2005/8/layout/vProcess5"/>
    <dgm:cxn modelId="{2FD9C079-10C7-4AAC-8F4D-4D43065FD778}" type="presOf" srcId="{4DA27CA9-84B2-4307-B79D-068F73AD9663}" destId="{CE78291C-B5AB-4388-AD4D-48F7FA1561E7}" srcOrd="0" destOrd="0" presId="urn:microsoft.com/office/officeart/2005/8/layout/vProcess5"/>
    <dgm:cxn modelId="{CC563A34-4CA9-4221-80F6-7E570EF3DE88}" type="presOf" srcId="{5DECDAAD-0CF3-4F7F-834A-0594FCF7835A}" destId="{CE78291C-B5AB-4388-AD4D-48F7FA1561E7}" srcOrd="0" destOrd="1" presId="urn:microsoft.com/office/officeart/2005/8/layout/vProcess5"/>
    <dgm:cxn modelId="{CAC368CF-E346-4EC5-8CC2-1E22D4049B2C}" srcId="{4DA27CA9-84B2-4307-B79D-068F73AD9663}" destId="{5DECDAAD-0CF3-4F7F-834A-0594FCF7835A}" srcOrd="0" destOrd="0" parTransId="{DFBA58DD-40EA-4223-BBE9-5F0765C5BFA8}" sibTransId="{2E0820FF-C4CE-4B66-B147-EB88C8D60422}"/>
    <dgm:cxn modelId="{F338D1C6-28CC-4D0D-A12F-DB5CC93387F4}" type="presOf" srcId="{4DA27CA9-84B2-4307-B79D-068F73AD9663}" destId="{65FE2BCF-B8E4-4FF1-89D4-9ED5D535AD8B}" srcOrd="1" destOrd="0" presId="urn:microsoft.com/office/officeart/2005/8/layout/vProcess5"/>
    <dgm:cxn modelId="{ADD017AF-8DD5-4FEF-ACA0-8FF241DDFBC6}" type="presOf" srcId="{5DECDAAD-0CF3-4F7F-834A-0594FCF7835A}" destId="{65FE2BCF-B8E4-4FF1-89D4-9ED5D535AD8B}" srcOrd="1" destOrd="1" presId="urn:microsoft.com/office/officeart/2005/8/layout/vProcess5"/>
    <dgm:cxn modelId="{8777CD2D-1682-47E7-9F6F-73BEBB34C153}" type="presOf" srcId="{F3A2D0BD-D70C-4656-A4BA-38A26CB3F37B}" destId="{E1C531F2-D52D-423C-94A0-5EE9FC4C88D2}" srcOrd="0" destOrd="0" presId="urn:microsoft.com/office/officeart/2005/8/layout/vProcess5"/>
    <dgm:cxn modelId="{DCEA2B54-CA5E-4A14-BDF1-1CAA77BAFC4B}" type="presOf" srcId="{3F46E3B3-9243-4B2D-8FBD-6152B504AB8F}" destId="{CE78291C-B5AB-4388-AD4D-48F7FA1561E7}" srcOrd="0" destOrd="2" presId="urn:microsoft.com/office/officeart/2005/8/layout/vProcess5"/>
    <dgm:cxn modelId="{1E3E21BD-087D-49AD-BEC6-417C31C3D023}" type="presOf" srcId="{3F46E3B3-9243-4B2D-8FBD-6152B504AB8F}" destId="{65FE2BCF-B8E4-4FF1-89D4-9ED5D535AD8B}" srcOrd="1" destOrd="2" presId="urn:microsoft.com/office/officeart/2005/8/layout/vProcess5"/>
    <dgm:cxn modelId="{D2887D47-834C-47EF-AA81-10EA062E5E0B}" type="presParOf" srcId="{6AE4EFF4-924B-422F-88BD-DAE05EA43370}" destId="{D976B7FA-57E5-43EF-ACFB-FB9714FC59B7}" srcOrd="0" destOrd="0" presId="urn:microsoft.com/office/officeart/2005/8/layout/vProcess5"/>
    <dgm:cxn modelId="{AB6D432C-1630-480D-8E3B-A880D76B103B}" type="presParOf" srcId="{6AE4EFF4-924B-422F-88BD-DAE05EA43370}" destId="{F8B13E68-9789-417B-A973-6634906CCCA4}" srcOrd="1" destOrd="0" presId="urn:microsoft.com/office/officeart/2005/8/layout/vProcess5"/>
    <dgm:cxn modelId="{8DAF710B-8777-4663-90CF-F2F2668FB21F}" type="presParOf" srcId="{6AE4EFF4-924B-422F-88BD-DAE05EA43370}" destId="{CE78291C-B5AB-4388-AD4D-48F7FA1561E7}" srcOrd="2" destOrd="0" presId="urn:microsoft.com/office/officeart/2005/8/layout/vProcess5"/>
    <dgm:cxn modelId="{789BCA89-F6F9-4D67-9AD2-5B965EBA71F3}" type="presParOf" srcId="{6AE4EFF4-924B-422F-88BD-DAE05EA43370}" destId="{E1C531F2-D52D-423C-94A0-5EE9FC4C88D2}" srcOrd="3" destOrd="0" presId="urn:microsoft.com/office/officeart/2005/8/layout/vProcess5"/>
    <dgm:cxn modelId="{1D2012A3-47C1-46D7-B26B-2EE6C30DFF3D}" type="presParOf" srcId="{6AE4EFF4-924B-422F-88BD-DAE05EA43370}" destId="{F72A4247-3391-4127-93B9-327DCE9800F4}" srcOrd="4" destOrd="0" presId="urn:microsoft.com/office/officeart/2005/8/layout/vProcess5"/>
    <dgm:cxn modelId="{7D783176-4627-42B4-B2E2-3FA2E96EFE34}" type="presParOf" srcId="{6AE4EFF4-924B-422F-88BD-DAE05EA43370}" destId="{65FE2BCF-B8E4-4FF1-89D4-9ED5D535AD8B}"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CAF626A-6A89-4521-A574-5262D689713C}"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4DA27CA9-84B2-4307-B79D-068F73AD9663}">
      <dgm:prSet phldrT="[Text]"/>
      <dgm:spPr>
        <a:blipFill>
          <a:blip xmlns:r="http://schemas.openxmlformats.org/officeDocument/2006/relationships" r:embed="rId1"/>
          <a:stretch>
            <a:fillRect l="-631"/>
          </a:stretch>
        </a:blipFill>
      </dgm:spPr>
      <dgm:t>
        <a:bodyPr/>
        <a:lstStyle/>
        <a:p>
          <a:r>
            <a:rPr lang="en-US">
              <a:noFill/>
            </a:rPr>
            <a:t> </a:t>
          </a:r>
        </a:p>
      </dgm:t>
    </dgm:pt>
    <dgm:pt modelId="{101FFC8A-5316-4426-9DC9-070BDB860A09}" type="parTrans" cxnId="{6E5C971E-7698-4904-8704-6179A88305E4}">
      <dgm:prSet/>
      <dgm:spPr/>
      <dgm:t>
        <a:bodyPr/>
        <a:lstStyle/>
        <a:p>
          <a:endParaRPr lang="en-US"/>
        </a:p>
      </dgm:t>
    </dgm:pt>
    <dgm:pt modelId="{613F7950-71F4-4D6C-BD20-E1E4A3B0FD4B}" type="sibTrans" cxnId="{6E5C971E-7698-4904-8704-6179A88305E4}">
      <dgm:prSet/>
      <dgm:spPr/>
      <dgm:t>
        <a:bodyPr/>
        <a:lstStyle/>
        <a:p>
          <a:endParaRPr lang="en-US"/>
        </a:p>
      </dgm:t>
    </dgm:pt>
    <dgm:pt modelId="{F37A658A-F86B-4911-9B32-31002F1CD771}">
      <dgm:prSet phldrT="[Text]"/>
      <dgm:spPr/>
      <dgm:t>
        <a:bodyPr/>
        <a:lstStyle/>
        <a:p>
          <a:r>
            <a:rPr lang="en-US" b="1" dirty="0" smtClean="0"/>
            <a:t>Calculate Actual Evapotranspiration</a:t>
          </a:r>
          <a:endParaRPr lang="en-US" b="1" dirty="0"/>
        </a:p>
      </dgm:t>
    </dgm:pt>
    <dgm:pt modelId="{2A8D5427-F6D1-4E8C-B857-95EA9F779805}" type="parTrans" cxnId="{8A2EB9F1-88F0-4B24-B3EA-BA3F70C25C06}">
      <dgm:prSet/>
      <dgm:spPr/>
      <dgm:t>
        <a:bodyPr/>
        <a:lstStyle/>
        <a:p>
          <a:endParaRPr lang="en-US"/>
        </a:p>
      </dgm:t>
    </dgm:pt>
    <dgm:pt modelId="{F3A2D0BD-D70C-4656-A4BA-38A26CB3F37B}" type="sibTrans" cxnId="{8A2EB9F1-88F0-4B24-B3EA-BA3F70C25C06}">
      <dgm:prSet/>
      <dgm:spPr/>
      <dgm:t>
        <a:bodyPr/>
        <a:lstStyle/>
        <a:p>
          <a:endParaRPr lang="en-US"/>
        </a:p>
      </dgm:t>
    </dgm:pt>
    <dgm:pt modelId="{5A24FF41-276A-4C92-94D2-76C03C978A87}">
      <dgm:prSet phldrT="[Text]"/>
      <dgm:spPr/>
      <dgm:t>
        <a:bodyPr/>
        <a:lstStyle/>
        <a:p>
          <a:r>
            <a:rPr lang="en-US">
              <a:noFill/>
            </a:rPr>
            <a:t> </a:t>
          </a:r>
        </a:p>
      </dgm:t>
    </dgm:pt>
    <dgm:pt modelId="{6B631C6B-3320-4BD6-AB29-FBD9E7E28908}" type="parTrans" cxnId="{301CAFB6-35AB-49AC-9BC9-5307C1FDF82D}">
      <dgm:prSet/>
      <dgm:spPr/>
      <dgm:t>
        <a:bodyPr/>
        <a:lstStyle/>
        <a:p>
          <a:endParaRPr lang="en-US"/>
        </a:p>
      </dgm:t>
    </dgm:pt>
    <dgm:pt modelId="{C9BCBE93-DA40-409E-BD5F-D4E04CEB1D86}" type="sibTrans" cxnId="{301CAFB6-35AB-49AC-9BC9-5307C1FDF82D}">
      <dgm:prSet/>
      <dgm:spPr/>
      <dgm:t>
        <a:bodyPr/>
        <a:lstStyle/>
        <a:p>
          <a:endParaRPr lang="en-US"/>
        </a:p>
      </dgm:t>
    </dgm:pt>
    <dgm:pt modelId="{5DECDAAD-0CF3-4F7F-834A-0594FCF7835A}">
      <dgm:prSet phldrT="[Text]"/>
      <dgm:spPr/>
      <dgm:t>
        <a:bodyPr/>
        <a:lstStyle/>
        <a:p>
          <a:r>
            <a:rPr lang="en-US">
              <a:noFill/>
            </a:rPr>
            <a:t> </a:t>
          </a:r>
        </a:p>
      </dgm:t>
    </dgm:pt>
    <dgm:pt modelId="{DFBA58DD-40EA-4223-BBE9-5F0765C5BFA8}" type="parTrans" cxnId="{CAC368CF-E346-4EC5-8CC2-1E22D4049B2C}">
      <dgm:prSet/>
      <dgm:spPr/>
      <dgm:t>
        <a:bodyPr/>
        <a:lstStyle/>
        <a:p>
          <a:endParaRPr lang="en-US"/>
        </a:p>
      </dgm:t>
    </dgm:pt>
    <dgm:pt modelId="{2E0820FF-C4CE-4B66-B147-EB88C8D60422}" type="sibTrans" cxnId="{CAC368CF-E346-4EC5-8CC2-1E22D4049B2C}">
      <dgm:prSet/>
      <dgm:spPr/>
      <dgm:t>
        <a:bodyPr/>
        <a:lstStyle/>
        <a:p>
          <a:endParaRPr lang="en-US"/>
        </a:p>
      </dgm:t>
    </dgm:pt>
    <dgm:pt modelId="{3F46E3B3-9243-4B2D-8FBD-6152B504AB8F}">
      <dgm:prSet phldrT="[Text]"/>
      <dgm:spPr/>
      <dgm:t>
        <a:bodyPr/>
        <a:lstStyle/>
        <a:p>
          <a:r>
            <a:rPr lang="en-US">
              <a:noFill/>
            </a:rPr>
            <a:t> </a:t>
          </a:r>
        </a:p>
      </dgm:t>
    </dgm:pt>
    <dgm:pt modelId="{4F8E6B78-46EB-4711-B10A-423E2818CE21}" type="parTrans" cxnId="{36CE90CB-04DD-4F77-A7B8-1F2C8323D454}">
      <dgm:prSet/>
      <dgm:spPr/>
      <dgm:t>
        <a:bodyPr/>
        <a:lstStyle/>
        <a:p>
          <a:endParaRPr lang="en-US"/>
        </a:p>
      </dgm:t>
    </dgm:pt>
    <dgm:pt modelId="{BB69A765-FE0A-455B-BAD4-02F3DB097E40}" type="sibTrans" cxnId="{36CE90CB-04DD-4F77-A7B8-1F2C8323D454}">
      <dgm:prSet/>
      <dgm:spPr/>
      <dgm:t>
        <a:bodyPr/>
        <a:lstStyle/>
        <a:p>
          <a:endParaRPr lang="en-US"/>
        </a:p>
      </dgm:t>
    </dgm:pt>
    <dgm:pt modelId="{6AE4EFF4-924B-422F-88BD-DAE05EA43370}" type="pres">
      <dgm:prSet presAssocID="{FCAF626A-6A89-4521-A574-5262D689713C}" presName="outerComposite" presStyleCnt="0">
        <dgm:presLayoutVars>
          <dgm:chMax val="5"/>
          <dgm:dir/>
          <dgm:resizeHandles val="exact"/>
        </dgm:presLayoutVars>
      </dgm:prSet>
      <dgm:spPr/>
    </dgm:pt>
    <dgm:pt modelId="{D976B7FA-57E5-43EF-ACFB-FB9714FC59B7}" type="pres">
      <dgm:prSet presAssocID="{FCAF626A-6A89-4521-A574-5262D689713C}" presName="dummyMaxCanvas" presStyleCnt="0">
        <dgm:presLayoutVars/>
      </dgm:prSet>
      <dgm:spPr/>
    </dgm:pt>
    <dgm:pt modelId="{F8B13E68-9789-417B-A973-6634906CCCA4}" type="pres">
      <dgm:prSet presAssocID="{FCAF626A-6A89-4521-A574-5262D689713C}" presName="TwoNodes_1" presStyleLbl="node1" presStyleIdx="0" presStyleCnt="2">
        <dgm:presLayoutVars>
          <dgm:bulletEnabled val="1"/>
        </dgm:presLayoutVars>
      </dgm:prSet>
      <dgm:spPr/>
    </dgm:pt>
    <dgm:pt modelId="{CE78291C-B5AB-4388-AD4D-48F7FA1561E7}" type="pres">
      <dgm:prSet presAssocID="{FCAF626A-6A89-4521-A574-5262D689713C}" presName="TwoNodes_2" presStyleLbl="node1" presStyleIdx="1" presStyleCnt="2">
        <dgm:presLayoutVars>
          <dgm:bulletEnabled val="1"/>
        </dgm:presLayoutVars>
      </dgm:prSet>
      <dgm:spPr/>
      <dgm:t>
        <a:bodyPr/>
        <a:lstStyle/>
        <a:p>
          <a:endParaRPr lang="en-US"/>
        </a:p>
      </dgm:t>
    </dgm:pt>
    <dgm:pt modelId="{E1C531F2-D52D-423C-94A0-5EE9FC4C88D2}" type="pres">
      <dgm:prSet presAssocID="{FCAF626A-6A89-4521-A574-5262D689713C}" presName="TwoConn_1-2" presStyleLbl="fgAccFollowNode1" presStyleIdx="0" presStyleCnt="1">
        <dgm:presLayoutVars>
          <dgm:bulletEnabled val="1"/>
        </dgm:presLayoutVars>
      </dgm:prSet>
      <dgm:spPr/>
    </dgm:pt>
    <dgm:pt modelId="{F72A4247-3391-4127-93B9-327DCE9800F4}" type="pres">
      <dgm:prSet presAssocID="{FCAF626A-6A89-4521-A574-5262D689713C}" presName="TwoNodes_1_text" presStyleLbl="node1" presStyleIdx="1" presStyleCnt="2">
        <dgm:presLayoutVars>
          <dgm:bulletEnabled val="1"/>
        </dgm:presLayoutVars>
      </dgm:prSet>
      <dgm:spPr/>
    </dgm:pt>
    <dgm:pt modelId="{65FE2BCF-B8E4-4FF1-89D4-9ED5D535AD8B}" type="pres">
      <dgm:prSet presAssocID="{FCAF626A-6A89-4521-A574-5262D689713C}" presName="TwoNodes_2_text" presStyleLbl="node1" presStyleIdx="1" presStyleCnt="2">
        <dgm:presLayoutVars>
          <dgm:bulletEnabled val="1"/>
        </dgm:presLayoutVars>
      </dgm:prSet>
      <dgm:spPr/>
      <dgm:t>
        <a:bodyPr/>
        <a:lstStyle/>
        <a:p>
          <a:endParaRPr lang="en-US"/>
        </a:p>
      </dgm:t>
    </dgm:pt>
  </dgm:ptLst>
  <dgm:cxnLst>
    <dgm:cxn modelId="{1E3E21BD-087D-49AD-BEC6-417C31C3D023}" type="presOf" srcId="{3F46E3B3-9243-4B2D-8FBD-6152B504AB8F}" destId="{65FE2BCF-B8E4-4FF1-89D4-9ED5D535AD8B}" srcOrd="1" destOrd="2" presId="urn:microsoft.com/office/officeart/2005/8/layout/vProcess5"/>
    <dgm:cxn modelId="{36CE90CB-04DD-4F77-A7B8-1F2C8323D454}" srcId="{4DA27CA9-84B2-4307-B79D-068F73AD9663}" destId="{3F46E3B3-9243-4B2D-8FBD-6152B504AB8F}" srcOrd="1" destOrd="0" parTransId="{4F8E6B78-46EB-4711-B10A-423E2818CE21}" sibTransId="{BB69A765-FE0A-455B-BAD4-02F3DB097E40}"/>
    <dgm:cxn modelId="{ADD017AF-8DD5-4FEF-ACA0-8FF241DDFBC6}" type="presOf" srcId="{5DECDAAD-0CF3-4F7F-834A-0594FCF7835A}" destId="{65FE2BCF-B8E4-4FF1-89D4-9ED5D535AD8B}" srcOrd="1" destOrd="1" presId="urn:microsoft.com/office/officeart/2005/8/layout/vProcess5"/>
    <dgm:cxn modelId="{0886053E-7741-4C9A-B61C-6F76C4A8043A}" type="presOf" srcId="{FCAF626A-6A89-4521-A574-5262D689713C}" destId="{6AE4EFF4-924B-422F-88BD-DAE05EA43370}" srcOrd="0" destOrd="0" presId="urn:microsoft.com/office/officeart/2005/8/layout/vProcess5"/>
    <dgm:cxn modelId="{6BE0CCFC-F47B-43EF-ABA6-D22362984B34}" type="presOf" srcId="{F37A658A-F86B-4911-9B32-31002F1CD771}" destId="{F8B13E68-9789-417B-A973-6634906CCCA4}" srcOrd="0" destOrd="0" presId="urn:microsoft.com/office/officeart/2005/8/layout/vProcess5"/>
    <dgm:cxn modelId="{47EC4D5C-8406-4687-AF87-D24CE436F3CF}" type="presOf" srcId="{5A24FF41-276A-4C92-94D2-76C03C978A87}" destId="{F8B13E68-9789-417B-A973-6634906CCCA4}" srcOrd="0" destOrd="1" presId="urn:microsoft.com/office/officeart/2005/8/layout/vProcess5"/>
    <dgm:cxn modelId="{2FD9C079-10C7-4AAC-8F4D-4D43065FD778}" type="presOf" srcId="{4DA27CA9-84B2-4307-B79D-068F73AD9663}" destId="{CE78291C-B5AB-4388-AD4D-48F7FA1561E7}" srcOrd="0" destOrd="0" presId="urn:microsoft.com/office/officeart/2005/8/layout/vProcess5"/>
    <dgm:cxn modelId="{C61B87AA-ED3A-432C-A5AE-7BE64627F9EC}" type="presOf" srcId="{F37A658A-F86B-4911-9B32-31002F1CD771}" destId="{F72A4247-3391-4127-93B9-327DCE9800F4}" srcOrd="1" destOrd="0" presId="urn:microsoft.com/office/officeart/2005/8/layout/vProcess5"/>
    <dgm:cxn modelId="{8777CD2D-1682-47E7-9F6F-73BEBB34C153}" type="presOf" srcId="{F3A2D0BD-D70C-4656-A4BA-38A26CB3F37B}" destId="{E1C531F2-D52D-423C-94A0-5EE9FC4C88D2}" srcOrd="0" destOrd="0" presId="urn:microsoft.com/office/officeart/2005/8/layout/vProcess5"/>
    <dgm:cxn modelId="{CAC368CF-E346-4EC5-8CC2-1E22D4049B2C}" srcId="{4DA27CA9-84B2-4307-B79D-068F73AD9663}" destId="{5DECDAAD-0CF3-4F7F-834A-0594FCF7835A}" srcOrd="0" destOrd="0" parTransId="{DFBA58DD-40EA-4223-BBE9-5F0765C5BFA8}" sibTransId="{2E0820FF-C4CE-4B66-B147-EB88C8D60422}"/>
    <dgm:cxn modelId="{CC563A34-4CA9-4221-80F6-7E570EF3DE88}" type="presOf" srcId="{5DECDAAD-0CF3-4F7F-834A-0594FCF7835A}" destId="{CE78291C-B5AB-4388-AD4D-48F7FA1561E7}" srcOrd="0" destOrd="1" presId="urn:microsoft.com/office/officeart/2005/8/layout/vProcess5"/>
    <dgm:cxn modelId="{60780FD5-6B78-4885-8B12-224FC2FD4CE7}" type="presOf" srcId="{5A24FF41-276A-4C92-94D2-76C03C978A87}" destId="{F72A4247-3391-4127-93B9-327DCE9800F4}" srcOrd="1" destOrd="1" presId="urn:microsoft.com/office/officeart/2005/8/layout/vProcess5"/>
    <dgm:cxn modelId="{8A2EB9F1-88F0-4B24-B3EA-BA3F70C25C06}" srcId="{FCAF626A-6A89-4521-A574-5262D689713C}" destId="{F37A658A-F86B-4911-9B32-31002F1CD771}" srcOrd="0" destOrd="0" parTransId="{2A8D5427-F6D1-4E8C-B857-95EA9F779805}" sibTransId="{F3A2D0BD-D70C-4656-A4BA-38A26CB3F37B}"/>
    <dgm:cxn modelId="{301CAFB6-35AB-49AC-9BC9-5307C1FDF82D}" srcId="{F37A658A-F86B-4911-9B32-31002F1CD771}" destId="{5A24FF41-276A-4C92-94D2-76C03C978A87}" srcOrd="0" destOrd="0" parTransId="{6B631C6B-3320-4BD6-AB29-FBD9E7E28908}" sibTransId="{C9BCBE93-DA40-409E-BD5F-D4E04CEB1D86}"/>
    <dgm:cxn modelId="{6E5C971E-7698-4904-8704-6179A88305E4}" srcId="{FCAF626A-6A89-4521-A574-5262D689713C}" destId="{4DA27CA9-84B2-4307-B79D-068F73AD9663}" srcOrd="1" destOrd="0" parTransId="{101FFC8A-5316-4426-9DC9-070BDB860A09}" sibTransId="{613F7950-71F4-4D6C-BD20-E1E4A3B0FD4B}"/>
    <dgm:cxn modelId="{DCEA2B54-CA5E-4A14-BDF1-1CAA77BAFC4B}" type="presOf" srcId="{3F46E3B3-9243-4B2D-8FBD-6152B504AB8F}" destId="{CE78291C-B5AB-4388-AD4D-48F7FA1561E7}" srcOrd="0" destOrd="2" presId="urn:microsoft.com/office/officeart/2005/8/layout/vProcess5"/>
    <dgm:cxn modelId="{F338D1C6-28CC-4D0D-A12F-DB5CC93387F4}" type="presOf" srcId="{4DA27CA9-84B2-4307-B79D-068F73AD9663}" destId="{65FE2BCF-B8E4-4FF1-89D4-9ED5D535AD8B}" srcOrd="1" destOrd="0" presId="urn:microsoft.com/office/officeart/2005/8/layout/vProcess5"/>
    <dgm:cxn modelId="{D2887D47-834C-47EF-AA81-10EA062E5E0B}" type="presParOf" srcId="{6AE4EFF4-924B-422F-88BD-DAE05EA43370}" destId="{D976B7FA-57E5-43EF-ACFB-FB9714FC59B7}" srcOrd="0" destOrd="0" presId="urn:microsoft.com/office/officeart/2005/8/layout/vProcess5"/>
    <dgm:cxn modelId="{AB6D432C-1630-480D-8E3B-A880D76B103B}" type="presParOf" srcId="{6AE4EFF4-924B-422F-88BD-DAE05EA43370}" destId="{F8B13E68-9789-417B-A973-6634906CCCA4}" srcOrd="1" destOrd="0" presId="urn:microsoft.com/office/officeart/2005/8/layout/vProcess5"/>
    <dgm:cxn modelId="{8DAF710B-8777-4663-90CF-F2F2668FB21F}" type="presParOf" srcId="{6AE4EFF4-924B-422F-88BD-DAE05EA43370}" destId="{CE78291C-B5AB-4388-AD4D-48F7FA1561E7}" srcOrd="2" destOrd="0" presId="urn:microsoft.com/office/officeart/2005/8/layout/vProcess5"/>
    <dgm:cxn modelId="{789BCA89-F6F9-4D67-9AD2-5B965EBA71F3}" type="presParOf" srcId="{6AE4EFF4-924B-422F-88BD-DAE05EA43370}" destId="{E1C531F2-D52D-423C-94A0-5EE9FC4C88D2}" srcOrd="3" destOrd="0" presId="urn:microsoft.com/office/officeart/2005/8/layout/vProcess5"/>
    <dgm:cxn modelId="{1D2012A3-47C1-46D7-B26B-2EE6C30DFF3D}" type="presParOf" srcId="{6AE4EFF4-924B-422F-88BD-DAE05EA43370}" destId="{F72A4247-3391-4127-93B9-327DCE9800F4}" srcOrd="4" destOrd="0" presId="urn:microsoft.com/office/officeart/2005/8/layout/vProcess5"/>
    <dgm:cxn modelId="{7D783176-4627-42B4-B2E2-3FA2E96EFE34}" type="presParOf" srcId="{6AE4EFF4-924B-422F-88BD-DAE05EA43370}" destId="{65FE2BCF-B8E4-4FF1-89D4-9ED5D535AD8B}"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B25D4D3-E531-4D5F-91DD-9995F71F6E82}" type="doc">
      <dgm:prSet loTypeId="urn:microsoft.com/office/officeart/2005/8/layout/vList5" loCatId="list" qsTypeId="urn:microsoft.com/office/officeart/2005/8/quickstyle/simple1" qsCatId="simple" csTypeId="urn:microsoft.com/office/officeart/2005/8/colors/accent3_2" csCatId="accent3" phldr="1"/>
      <dgm:spPr/>
    </dgm:pt>
    <dgm:pt modelId="{A8A3A079-8B65-4969-AA72-7CE63EE49E81}">
      <dgm:prSet phldrT="[Text]"/>
      <dgm:spPr/>
      <dgm:t>
        <a:bodyPr/>
        <a:lstStyle/>
        <a:p>
          <a:r>
            <a:rPr lang="en-US" dirty="0" smtClean="0"/>
            <a:t>Longer drought duration and type result in </a:t>
          </a:r>
          <a:r>
            <a:rPr lang="en-US" dirty="0" smtClean="0">
              <a:solidFill>
                <a:srgbClr val="00B050"/>
              </a:solidFill>
            </a:rPr>
            <a:t>more spatially homogeneous </a:t>
          </a:r>
          <a:r>
            <a:rPr lang="en-US" dirty="0" smtClean="0"/>
            <a:t>drought </a:t>
          </a:r>
          <a:r>
            <a:rPr lang="en-US" dirty="0" err="1" smtClean="0"/>
            <a:t>characteristics</a:t>
          </a:r>
          <a:r>
            <a:rPr lang="en-US" dirty="0" err="1" smtClean="0">
              <a:solidFill>
                <a:srgbClr val="FF0000"/>
              </a:solidFill>
            </a:rPr>
            <a:t>.</a:t>
          </a:r>
          <a:r>
            <a:rPr lang="en-US" strike="sngStrike" dirty="0" err="1" smtClean="0">
              <a:solidFill>
                <a:srgbClr val="FF0000"/>
              </a:solidFill>
            </a:rPr>
            <a:t>and</a:t>
          </a:r>
          <a:r>
            <a:rPr lang="en-US" strike="sngStrike" dirty="0" smtClean="0">
              <a:solidFill>
                <a:srgbClr val="FF0000"/>
              </a:solidFill>
            </a:rPr>
            <a:t> more negative impacts on vegetation.</a:t>
          </a:r>
          <a:endParaRPr lang="en-US" strike="sngStrike" dirty="0">
            <a:solidFill>
              <a:srgbClr val="FF0000"/>
            </a:solidFill>
          </a:endParaRPr>
        </a:p>
      </dgm:t>
    </dgm:pt>
    <dgm:pt modelId="{F29F5159-A5BA-47C0-93BC-AC88E938E574}" type="parTrans" cxnId="{3AACC727-B3CC-4B3E-823D-5A260558EE5B}">
      <dgm:prSet/>
      <dgm:spPr/>
      <dgm:t>
        <a:bodyPr/>
        <a:lstStyle/>
        <a:p>
          <a:endParaRPr lang="en-US"/>
        </a:p>
      </dgm:t>
    </dgm:pt>
    <dgm:pt modelId="{73FD98C4-FBEA-47FE-8D70-360D3AE29B62}" type="sibTrans" cxnId="{3AACC727-B3CC-4B3E-823D-5A260558EE5B}">
      <dgm:prSet/>
      <dgm:spPr/>
      <dgm:t>
        <a:bodyPr/>
        <a:lstStyle/>
        <a:p>
          <a:endParaRPr lang="en-US"/>
        </a:p>
      </dgm:t>
    </dgm:pt>
    <dgm:pt modelId="{93CF3678-3188-4B77-9698-11ED024B7645}">
      <dgm:prSet phldrT="[Text]" custT="1"/>
      <dgm:spPr/>
      <dgm:t>
        <a:bodyPr/>
        <a:lstStyle/>
        <a:p>
          <a:pPr algn="ctr"/>
          <a:r>
            <a:rPr lang="en-US" sz="1800" dirty="0" smtClean="0"/>
            <a:t>Hypothesis 1 - Duration</a:t>
          </a:r>
          <a:endParaRPr lang="en-US" sz="1800" dirty="0"/>
        </a:p>
      </dgm:t>
    </dgm:pt>
    <dgm:pt modelId="{F25EB172-2EDB-4A80-AA6C-D98BFCD8BBB1}" type="sibTrans" cxnId="{FC0E1665-7D09-4E73-BE38-9B2C1C992446}">
      <dgm:prSet/>
      <dgm:spPr/>
      <dgm:t>
        <a:bodyPr/>
        <a:lstStyle/>
        <a:p>
          <a:endParaRPr lang="en-US"/>
        </a:p>
      </dgm:t>
    </dgm:pt>
    <dgm:pt modelId="{C87D7F19-03C4-4AF6-9B15-E45011172792}" type="parTrans" cxnId="{FC0E1665-7D09-4E73-BE38-9B2C1C992446}">
      <dgm:prSet/>
      <dgm:spPr/>
      <dgm:t>
        <a:bodyPr/>
        <a:lstStyle/>
        <a:p>
          <a:endParaRPr lang="en-US"/>
        </a:p>
      </dgm:t>
    </dgm:pt>
    <dgm:pt modelId="{35E5B756-F122-4599-A15E-8210CD634497}">
      <dgm:prSet phldrT="[Text]"/>
      <dgm:spPr/>
      <dgm:t>
        <a:bodyPr/>
        <a:lstStyle/>
        <a:p>
          <a:r>
            <a:rPr lang="en-US" strike="noStrike" dirty="0" smtClean="0">
              <a:solidFill>
                <a:srgbClr val="FF0000"/>
              </a:solidFill>
            </a:rPr>
            <a:t>While longer normal drought does indeed have more negative impacts on vegetation, longer duration within a type does not necessarily indicate a more negative response.</a:t>
          </a:r>
          <a:endParaRPr lang="en-US" strike="sngStrike" dirty="0">
            <a:solidFill>
              <a:srgbClr val="FF0000"/>
            </a:solidFill>
          </a:endParaRPr>
        </a:p>
      </dgm:t>
    </dgm:pt>
    <dgm:pt modelId="{7597ED9E-DB13-4312-AE89-6A2A113FD0ED}" type="sibTrans" cxnId="{78398AD3-87AA-46A0-81AB-27F89D582818}">
      <dgm:prSet/>
      <dgm:spPr/>
      <dgm:t>
        <a:bodyPr/>
        <a:lstStyle/>
        <a:p>
          <a:endParaRPr lang="en-US"/>
        </a:p>
      </dgm:t>
    </dgm:pt>
    <dgm:pt modelId="{E7CC39AC-46B8-4AF8-9959-23E4678CE892}" type="parTrans" cxnId="{78398AD3-87AA-46A0-81AB-27F89D582818}">
      <dgm:prSet/>
      <dgm:spPr/>
      <dgm:t>
        <a:bodyPr/>
        <a:lstStyle/>
        <a:p>
          <a:endParaRPr lang="en-US"/>
        </a:p>
      </dgm:t>
    </dgm:pt>
    <dgm:pt modelId="{A6258B6F-F54E-43DE-A2D1-4ED177261A59}" type="pres">
      <dgm:prSet presAssocID="{4B25D4D3-E531-4D5F-91DD-9995F71F6E82}" presName="Name0" presStyleCnt="0">
        <dgm:presLayoutVars>
          <dgm:dir/>
          <dgm:animLvl val="lvl"/>
          <dgm:resizeHandles val="exact"/>
        </dgm:presLayoutVars>
      </dgm:prSet>
      <dgm:spPr/>
    </dgm:pt>
    <dgm:pt modelId="{8A501692-B87F-4058-85B7-47771397DEF1}" type="pres">
      <dgm:prSet presAssocID="{93CF3678-3188-4B77-9698-11ED024B7645}" presName="linNode" presStyleCnt="0"/>
      <dgm:spPr/>
    </dgm:pt>
    <dgm:pt modelId="{297B3436-B069-4EBB-B0AD-D35F4DDAF8D8}" type="pres">
      <dgm:prSet presAssocID="{93CF3678-3188-4B77-9698-11ED024B7645}" presName="parentText" presStyleLbl="node1" presStyleIdx="0" presStyleCnt="1" custScaleX="59537" custLinFactNeighborX="-2343">
        <dgm:presLayoutVars>
          <dgm:chMax val="1"/>
          <dgm:bulletEnabled val="1"/>
        </dgm:presLayoutVars>
      </dgm:prSet>
      <dgm:spPr/>
      <dgm:t>
        <a:bodyPr/>
        <a:lstStyle/>
        <a:p>
          <a:endParaRPr lang="en-US"/>
        </a:p>
      </dgm:t>
    </dgm:pt>
    <dgm:pt modelId="{02D7F938-C680-4455-961B-BC5723ED3FD3}" type="pres">
      <dgm:prSet presAssocID="{93CF3678-3188-4B77-9698-11ED024B7645}" presName="descendantText" presStyleLbl="alignAccFollowNode1" presStyleIdx="0" presStyleCnt="1">
        <dgm:presLayoutVars>
          <dgm:bulletEnabled val="1"/>
        </dgm:presLayoutVars>
      </dgm:prSet>
      <dgm:spPr/>
      <dgm:t>
        <a:bodyPr/>
        <a:lstStyle/>
        <a:p>
          <a:endParaRPr lang="en-US"/>
        </a:p>
      </dgm:t>
    </dgm:pt>
  </dgm:ptLst>
  <dgm:cxnLst>
    <dgm:cxn modelId="{FC0E1665-7D09-4E73-BE38-9B2C1C992446}" srcId="{4B25D4D3-E531-4D5F-91DD-9995F71F6E82}" destId="{93CF3678-3188-4B77-9698-11ED024B7645}" srcOrd="0" destOrd="0" parTransId="{C87D7F19-03C4-4AF6-9B15-E45011172792}" sibTransId="{F25EB172-2EDB-4A80-AA6C-D98BFCD8BBB1}"/>
    <dgm:cxn modelId="{5F0B4E15-167A-455B-A375-2ED0233F42EA}" type="presOf" srcId="{35E5B756-F122-4599-A15E-8210CD634497}" destId="{02D7F938-C680-4455-961B-BC5723ED3FD3}" srcOrd="0" destOrd="1" presId="urn:microsoft.com/office/officeart/2005/8/layout/vList5"/>
    <dgm:cxn modelId="{78398AD3-87AA-46A0-81AB-27F89D582818}" srcId="{93CF3678-3188-4B77-9698-11ED024B7645}" destId="{35E5B756-F122-4599-A15E-8210CD634497}" srcOrd="1" destOrd="0" parTransId="{E7CC39AC-46B8-4AF8-9959-23E4678CE892}" sibTransId="{7597ED9E-DB13-4312-AE89-6A2A113FD0ED}"/>
    <dgm:cxn modelId="{63EF624D-F1EC-4D02-B897-A32F91EA4D30}" type="presOf" srcId="{4B25D4D3-E531-4D5F-91DD-9995F71F6E82}" destId="{A6258B6F-F54E-43DE-A2D1-4ED177261A59}" srcOrd="0" destOrd="0" presId="urn:microsoft.com/office/officeart/2005/8/layout/vList5"/>
    <dgm:cxn modelId="{5AFC298E-C570-4E89-906A-77F634171BB7}" type="presOf" srcId="{93CF3678-3188-4B77-9698-11ED024B7645}" destId="{297B3436-B069-4EBB-B0AD-D35F4DDAF8D8}" srcOrd="0" destOrd="0" presId="urn:microsoft.com/office/officeart/2005/8/layout/vList5"/>
    <dgm:cxn modelId="{760D9267-796D-4BDB-83A5-F9C9CE2A46EC}" type="presOf" srcId="{A8A3A079-8B65-4969-AA72-7CE63EE49E81}" destId="{02D7F938-C680-4455-961B-BC5723ED3FD3}" srcOrd="0" destOrd="0" presId="urn:microsoft.com/office/officeart/2005/8/layout/vList5"/>
    <dgm:cxn modelId="{3AACC727-B3CC-4B3E-823D-5A260558EE5B}" srcId="{93CF3678-3188-4B77-9698-11ED024B7645}" destId="{A8A3A079-8B65-4969-AA72-7CE63EE49E81}" srcOrd="0" destOrd="0" parTransId="{F29F5159-A5BA-47C0-93BC-AC88E938E574}" sibTransId="{73FD98C4-FBEA-47FE-8D70-360D3AE29B62}"/>
    <dgm:cxn modelId="{00120532-1541-44C3-B02E-0687939FE22A}" type="presParOf" srcId="{A6258B6F-F54E-43DE-A2D1-4ED177261A59}" destId="{8A501692-B87F-4058-85B7-47771397DEF1}" srcOrd="0" destOrd="0" presId="urn:microsoft.com/office/officeart/2005/8/layout/vList5"/>
    <dgm:cxn modelId="{26490859-2976-4586-B678-75E71D11AA3A}" type="presParOf" srcId="{8A501692-B87F-4058-85B7-47771397DEF1}" destId="{297B3436-B069-4EBB-B0AD-D35F4DDAF8D8}" srcOrd="0" destOrd="0" presId="urn:microsoft.com/office/officeart/2005/8/layout/vList5"/>
    <dgm:cxn modelId="{C2D03E25-27FD-40C4-99ED-BB447FDAD9A6}" type="presParOf" srcId="{8A501692-B87F-4058-85B7-47771397DEF1}" destId="{02D7F938-C680-4455-961B-BC5723ED3FD3}"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B25D4D3-E531-4D5F-91DD-9995F71F6E82}" type="doc">
      <dgm:prSet loTypeId="urn:microsoft.com/office/officeart/2005/8/layout/vList5" loCatId="list" qsTypeId="urn:microsoft.com/office/officeart/2005/8/quickstyle/simple1" qsCatId="simple" csTypeId="urn:microsoft.com/office/officeart/2005/8/colors/accent3_2" csCatId="accent3" phldr="1"/>
      <dgm:spPr/>
    </dgm:pt>
    <dgm:pt modelId="{A8A3A079-8B65-4969-AA72-7CE63EE49E81}">
      <dgm:prSet phldrT="[Text]"/>
      <dgm:spPr/>
      <dgm:t>
        <a:bodyPr/>
        <a:lstStyle/>
        <a:p>
          <a:r>
            <a:rPr lang="en-US" dirty="0" smtClean="0"/>
            <a:t>The </a:t>
          </a:r>
          <a:r>
            <a:rPr lang="en-US" dirty="0" smtClean="0">
              <a:solidFill>
                <a:srgbClr val="00B050"/>
              </a:solidFill>
            </a:rPr>
            <a:t>aridity of a region </a:t>
          </a:r>
          <a:r>
            <a:rPr lang="en-US" strike="sngStrike" dirty="0" smtClean="0">
              <a:solidFill>
                <a:srgbClr val="FF0000"/>
              </a:solidFill>
            </a:rPr>
            <a:t>strongly</a:t>
          </a:r>
          <a:r>
            <a:rPr lang="en-US" dirty="0" smtClean="0">
              <a:solidFill>
                <a:srgbClr val="00B050"/>
              </a:solidFill>
            </a:rPr>
            <a:t> impacts the agricultural vegetation </a:t>
          </a:r>
          <a:r>
            <a:rPr lang="en-US" dirty="0" smtClean="0"/>
            <a:t>response of a region to drought</a:t>
          </a:r>
          <a:r>
            <a:rPr lang="en-US" dirty="0" smtClean="0">
              <a:solidFill>
                <a:srgbClr val="FF0000"/>
              </a:solidFill>
            </a:rPr>
            <a:t>, but not as strongly as expected</a:t>
          </a:r>
          <a:r>
            <a:rPr lang="en-US" dirty="0" smtClean="0"/>
            <a:t>. </a:t>
          </a:r>
          <a:endParaRPr lang="en-US" strike="sngStrike" dirty="0">
            <a:solidFill>
              <a:srgbClr val="FF0000"/>
            </a:solidFill>
          </a:endParaRPr>
        </a:p>
      </dgm:t>
    </dgm:pt>
    <dgm:pt modelId="{F29F5159-A5BA-47C0-93BC-AC88E938E574}" type="parTrans" cxnId="{3AACC727-B3CC-4B3E-823D-5A260558EE5B}">
      <dgm:prSet/>
      <dgm:spPr/>
      <dgm:t>
        <a:bodyPr/>
        <a:lstStyle/>
        <a:p>
          <a:endParaRPr lang="en-US"/>
        </a:p>
      </dgm:t>
    </dgm:pt>
    <dgm:pt modelId="{73FD98C4-FBEA-47FE-8D70-360D3AE29B62}" type="sibTrans" cxnId="{3AACC727-B3CC-4B3E-823D-5A260558EE5B}">
      <dgm:prSet/>
      <dgm:spPr/>
      <dgm:t>
        <a:bodyPr/>
        <a:lstStyle/>
        <a:p>
          <a:endParaRPr lang="en-US"/>
        </a:p>
      </dgm:t>
    </dgm:pt>
    <dgm:pt modelId="{93CF3678-3188-4B77-9698-11ED024B7645}">
      <dgm:prSet phldrT="[Text]" custT="1"/>
      <dgm:spPr/>
      <dgm:t>
        <a:bodyPr/>
        <a:lstStyle/>
        <a:p>
          <a:pPr algn="ctr"/>
          <a:r>
            <a:rPr lang="en-US" sz="1800" dirty="0" smtClean="0"/>
            <a:t>Hypothesis 2 - Aridity</a:t>
          </a:r>
          <a:endParaRPr lang="en-US" sz="1800" dirty="0"/>
        </a:p>
      </dgm:t>
    </dgm:pt>
    <dgm:pt modelId="{F25EB172-2EDB-4A80-AA6C-D98BFCD8BBB1}" type="sibTrans" cxnId="{FC0E1665-7D09-4E73-BE38-9B2C1C992446}">
      <dgm:prSet/>
      <dgm:spPr/>
      <dgm:t>
        <a:bodyPr/>
        <a:lstStyle/>
        <a:p>
          <a:endParaRPr lang="en-US"/>
        </a:p>
      </dgm:t>
    </dgm:pt>
    <dgm:pt modelId="{C87D7F19-03C4-4AF6-9B15-E45011172792}" type="parTrans" cxnId="{FC0E1665-7D09-4E73-BE38-9B2C1C992446}">
      <dgm:prSet/>
      <dgm:spPr/>
      <dgm:t>
        <a:bodyPr/>
        <a:lstStyle/>
        <a:p>
          <a:endParaRPr lang="en-US"/>
        </a:p>
      </dgm:t>
    </dgm:pt>
    <dgm:pt modelId="{FEEC4412-BEF1-485B-B960-1D5ADDFD5B2E}">
      <dgm:prSet phldrT="[Text]"/>
      <dgm:spPr/>
      <dgm:t>
        <a:bodyPr/>
        <a:lstStyle/>
        <a:p>
          <a:r>
            <a:rPr lang="en-US" strike="noStrike" dirty="0" smtClean="0">
              <a:solidFill>
                <a:srgbClr val="00B050"/>
              </a:solidFill>
            </a:rPr>
            <a:t>Specifically, more humid regions tend to benefit short-term due to lack of actual plant water deficits.</a:t>
          </a:r>
          <a:endParaRPr lang="en-US" strike="noStrike" dirty="0">
            <a:solidFill>
              <a:srgbClr val="00B050"/>
            </a:solidFill>
          </a:endParaRPr>
        </a:p>
      </dgm:t>
    </dgm:pt>
    <dgm:pt modelId="{41F615E5-8DFA-49B7-903B-75DF94451F7C}" type="parTrans" cxnId="{33CA71D4-D7F6-4061-A193-733F454F5DDF}">
      <dgm:prSet/>
      <dgm:spPr/>
      <dgm:t>
        <a:bodyPr/>
        <a:lstStyle/>
        <a:p>
          <a:endParaRPr lang="en-US"/>
        </a:p>
      </dgm:t>
    </dgm:pt>
    <dgm:pt modelId="{EAC56D83-D9BD-4325-B473-F4BBA9D8EBE4}" type="sibTrans" cxnId="{33CA71D4-D7F6-4061-A193-733F454F5DDF}">
      <dgm:prSet/>
      <dgm:spPr/>
      <dgm:t>
        <a:bodyPr/>
        <a:lstStyle/>
        <a:p>
          <a:endParaRPr lang="en-US"/>
        </a:p>
      </dgm:t>
    </dgm:pt>
    <dgm:pt modelId="{A6258B6F-F54E-43DE-A2D1-4ED177261A59}" type="pres">
      <dgm:prSet presAssocID="{4B25D4D3-E531-4D5F-91DD-9995F71F6E82}" presName="Name0" presStyleCnt="0">
        <dgm:presLayoutVars>
          <dgm:dir/>
          <dgm:animLvl val="lvl"/>
          <dgm:resizeHandles val="exact"/>
        </dgm:presLayoutVars>
      </dgm:prSet>
      <dgm:spPr/>
    </dgm:pt>
    <dgm:pt modelId="{8A501692-B87F-4058-85B7-47771397DEF1}" type="pres">
      <dgm:prSet presAssocID="{93CF3678-3188-4B77-9698-11ED024B7645}" presName="linNode" presStyleCnt="0"/>
      <dgm:spPr/>
    </dgm:pt>
    <dgm:pt modelId="{297B3436-B069-4EBB-B0AD-D35F4DDAF8D8}" type="pres">
      <dgm:prSet presAssocID="{93CF3678-3188-4B77-9698-11ED024B7645}" presName="parentText" presStyleLbl="node1" presStyleIdx="0" presStyleCnt="1" custScaleX="59537" custLinFactNeighborX="-2343">
        <dgm:presLayoutVars>
          <dgm:chMax val="1"/>
          <dgm:bulletEnabled val="1"/>
        </dgm:presLayoutVars>
      </dgm:prSet>
      <dgm:spPr/>
      <dgm:t>
        <a:bodyPr/>
        <a:lstStyle/>
        <a:p>
          <a:endParaRPr lang="en-US"/>
        </a:p>
      </dgm:t>
    </dgm:pt>
    <dgm:pt modelId="{02D7F938-C680-4455-961B-BC5723ED3FD3}" type="pres">
      <dgm:prSet presAssocID="{93CF3678-3188-4B77-9698-11ED024B7645}" presName="descendantText" presStyleLbl="alignAccFollowNode1" presStyleIdx="0" presStyleCnt="1">
        <dgm:presLayoutVars>
          <dgm:bulletEnabled val="1"/>
        </dgm:presLayoutVars>
      </dgm:prSet>
      <dgm:spPr/>
      <dgm:t>
        <a:bodyPr/>
        <a:lstStyle/>
        <a:p>
          <a:endParaRPr lang="en-US"/>
        </a:p>
      </dgm:t>
    </dgm:pt>
  </dgm:ptLst>
  <dgm:cxnLst>
    <dgm:cxn modelId="{FC0E1665-7D09-4E73-BE38-9B2C1C992446}" srcId="{4B25D4D3-E531-4D5F-91DD-9995F71F6E82}" destId="{93CF3678-3188-4B77-9698-11ED024B7645}" srcOrd="0" destOrd="0" parTransId="{C87D7F19-03C4-4AF6-9B15-E45011172792}" sibTransId="{F25EB172-2EDB-4A80-AA6C-D98BFCD8BBB1}"/>
    <dgm:cxn modelId="{F3197939-F397-4643-9765-51A248ADB105}" type="presOf" srcId="{FEEC4412-BEF1-485B-B960-1D5ADDFD5B2E}" destId="{02D7F938-C680-4455-961B-BC5723ED3FD3}" srcOrd="0" destOrd="1" presId="urn:microsoft.com/office/officeart/2005/8/layout/vList5"/>
    <dgm:cxn modelId="{63EF624D-F1EC-4D02-B897-A32F91EA4D30}" type="presOf" srcId="{4B25D4D3-E531-4D5F-91DD-9995F71F6E82}" destId="{A6258B6F-F54E-43DE-A2D1-4ED177261A59}" srcOrd="0" destOrd="0" presId="urn:microsoft.com/office/officeart/2005/8/layout/vList5"/>
    <dgm:cxn modelId="{5AFC298E-C570-4E89-906A-77F634171BB7}" type="presOf" srcId="{93CF3678-3188-4B77-9698-11ED024B7645}" destId="{297B3436-B069-4EBB-B0AD-D35F4DDAF8D8}" srcOrd="0" destOrd="0" presId="urn:microsoft.com/office/officeart/2005/8/layout/vList5"/>
    <dgm:cxn modelId="{760D9267-796D-4BDB-83A5-F9C9CE2A46EC}" type="presOf" srcId="{A8A3A079-8B65-4969-AA72-7CE63EE49E81}" destId="{02D7F938-C680-4455-961B-BC5723ED3FD3}" srcOrd="0" destOrd="0" presId="urn:microsoft.com/office/officeart/2005/8/layout/vList5"/>
    <dgm:cxn modelId="{3AACC727-B3CC-4B3E-823D-5A260558EE5B}" srcId="{93CF3678-3188-4B77-9698-11ED024B7645}" destId="{A8A3A079-8B65-4969-AA72-7CE63EE49E81}" srcOrd="0" destOrd="0" parTransId="{F29F5159-A5BA-47C0-93BC-AC88E938E574}" sibTransId="{73FD98C4-FBEA-47FE-8D70-360D3AE29B62}"/>
    <dgm:cxn modelId="{33CA71D4-D7F6-4061-A193-733F454F5DDF}" srcId="{93CF3678-3188-4B77-9698-11ED024B7645}" destId="{FEEC4412-BEF1-485B-B960-1D5ADDFD5B2E}" srcOrd="1" destOrd="0" parTransId="{41F615E5-8DFA-49B7-903B-75DF94451F7C}" sibTransId="{EAC56D83-D9BD-4325-B473-F4BBA9D8EBE4}"/>
    <dgm:cxn modelId="{00120532-1541-44C3-B02E-0687939FE22A}" type="presParOf" srcId="{A6258B6F-F54E-43DE-A2D1-4ED177261A59}" destId="{8A501692-B87F-4058-85B7-47771397DEF1}" srcOrd="0" destOrd="0" presId="urn:microsoft.com/office/officeart/2005/8/layout/vList5"/>
    <dgm:cxn modelId="{26490859-2976-4586-B678-75E71D11AA3A}" type="presParOf" srcId="{8A501692-B87F-4058-85B7-47771397DEF1}" destId="{297B3436-B069-4EBB-B0AD-D35F4DDAF8D8}" srcOrd="0" destOrd="0" presId="urn:microsoft.com/office/officeart/2005/8/layout/vList5"/>
    <dgm:cxn modelId="{C2D03E25-27FD-40C4-99ED-BB447FDAD9A6}" type="presParOf" srcId="{8A501692-B87F-4058-85B7-47771397DEF1}" destId="{02D7F938-C680-4455-961B-BC5723ED3FD3}"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B25D4D3-E531-4D5F-91DD-9995F71F6E82}" type="doc">
      <dgm:prSet loTypeId="urn:microsoft.com/office/officeart/2005/8/layout/vList5" loCatId="list" qsTypeId="urn:microsoft.com/office/officeart/2005/8/quickstyle/simple1" qsCatId="simple" csTypeId="urn:microsoft.com/office/officeart/2005/8/colors/accent3_2" csCatId="accent3" phldr="1"/>
      <dgm:spPr/>
    </dgm:pt>
    <dgm:pt modelId="{A8A3A079-8B65-4969-AA72-7CE63EE49E81}">
      <dgm:prSet phldrT="[Text]"/>
      <dgm:spPr/>
      <dgm:t>
        <a:bodyPr/>
        <a:lstStyle/>
        <a:p>
          <a:r>
            <a:rPr lang="en-US" dirty="0" smtClean="0"/>
            <a:t>Irrigation </a:t>
          </a:r>
          <a:r>
            <a:rPr lang="en-US" dirty="0" smtClean="0">
              <a:solidFill>
                <a:srgbClr val="00B050"/>
              </a:solidFill>
            </a:rPr>
            <a:t>provides a tempering effect on adverse vegetation responses to both flash and normal drought</a:t>
          </a:r>
          <a:r>
            <a:rPr lang="en-US" dirty="0" smtClean="0"/>
            <a:t>, </a:t>
          </a:r>
          <a:r>
            <a:rPr lang="en-US" strike="sngStrike" dirty="0" smtClean="0">
              <a:solidFill>
                <a:srgbClr val="FF0000"/>
              </a:solidFill>
            </a:rPr>
            <a:t>independent of aridity.</a:t>
          </a:r>
          <a:r>
            <a:rPr lang="en-US" strike="noStrike" dirty="0" smtClean="0">
              <a:solidFill>
                <a:srgbClr val="FF0000"/>
              </a:solidFill>
            </a:rPr>
            <a:t> though the impacts seem to differ with aridity.</a:t>
          </a:r>
          <a:endParaRPr lang="en-US" strike="sngStrike" dirty="0">
            <a:solidFill>
              <a:srgbClr val="FF0000"/>
            </a:solidFill>
          </a:endParaRPr>
        </a:p>
      </dgm:t>
    </dgm:pt>
    <dgm:pt modelId="{F29F5159-A5BA-47C0-93BC-AC88E938E574}" type="parTrans" cxnId="{3AACC727-B3CC-4B3E-823D-5A260558EE5B}">
      <dgm:prSet/>
      <dgm:spPr/>
      <dgm:t>
        <a:bodyPr/>
        <a:lstStyle/>
        <a:p>
          <a:endParaRPr lang="en-US"/>
        </a:p>
      </dgm:t>
    </dgm:pt>
    <dgm:pt modelId="{73FD98C4-FBEA-47FE-8D70-360D3AE29B62}" type="sibTrans" cxnId="{3AACC727-B3CC-4B3E-823D-5A260558EE5B}">
      <dgm:prSet/>
      <dgm:spPr/>
      <dgm:t>
        <a:bodyPr/>
        <a:lstStyle/>
        <a:p>
          <a:endParaRPr lang="en-US"/>
        </a:p>
      </dgm:t>
    </dgm:pt>
    <dgm:pt modelId="{93CF3678-3188-4B77-9698-11ED024B7645}">
      <dgm:prSet phldrT="[Text]" custT="1"/>
      <dgm:spPr/>
      <dgm:t>
        <a:bodyPr/>
        <a:lstStyle/>
        <a:p>
          <a:pPr algn="ctr"/>
          <a:r>
            <a:rPr lang="en-US" sz="1800" dirty="0" smtClean="0"/>
            <a:t>Hypothesis 3 - Irrigation</a:t>
          </a:r>
          <a:endParaRPr lang="en-US" sz="1800" dirty="0"/>
        </a:p>
      </dgm:t>
    </dgm:pt>
    <dgm:pt modelId="{F25EB172-2EDB-4A80-AA6C-D98BFCD8BBB1}" type="sibTrans" cxnId="{FC0E1665-7D09-4E73-BE38-9B2C1C992446}">
      <dgm:prSet/>
      <dgm:spPr/>
      <dgm:t>
        <a:bodyPr/>
        <a:lstStyle/>
        <a:p>
          <a:endParaRPr lang="en-US"/>
        </a:p>
      </dgm:t>
    </dgm:pt>
    <dgm:pt modelId="{C87D7F19-03C4-4AF6-9B15-E45011172792}" type="parTrans" cxnId="{FC0E1665-7D09-4E73-BE38-9B2C1C992446}">
      <dgm:prSet/>
      <dgm:spPr/>
      <dgm:t>
        <a:bodyPr/>
        <a:lstStyle/>
        <a:p>
          <a:endParaRPr lang="en-US"/>
        </a:p>
      </dgm:t>
    </dgm:pt>
    <dgm:pt modelId="{A054451F-9357-464B-8C40-AE0BD9D46B8B}">
      <dgm:prSet phldrT="[Text]"/>
      <dgm:spPr/>
      <dgm:t>
        <a:bodyPr/>
        <a:lstStyle/>
        <a:p>
          <a:r>
            <a:rPr lang="en-US" strike="noStrike" dirty="0" smtClean="0">
              <a:solidFill>
                <a:srgbClr val="FF0000"/>
              </a:solidFill>
            </a:rPr>
            <a:t>While overall, irrigation does seem to reduce adverse vegetation response, the impact seems to vary with aridity.</a:t>
          </a:r>
          <a:endParaRPr lang="en-US" strike="noStrike" dirty="0">
            <a:solidFill>
              <a:srgbClr val="FF0000"/>
            </a:solidFill>
          </a:endParaRPr>
        </a:p>
      </dgm:t>
    </dgm:pt>
    <dgm:pt modelId="{2DD4E453-593B-4FB8-9EE3-14D4C26D1444}" type="parTrans" cxnId="{D5263F5F-9CAC-47E3-9373-8CB5D90B8301}">
      <dgm:prSet/>
      <dgm:spPr/>
      <dgm:t>
        <a:bodyPr/>
        <a:lstStyle/>
        <a:p>
          <a:endParaRPr lang="en-US"/>
        </a:p>
      </dgm:t>
    </dgm:pt>
    <dgm:pt modelId="{7206B036-86A0-4174-A566-1FC7F27CBADA}" type="sibTrans" cxnId="{D5263F5F-9CAC-47E3-9373-8CB5D90B8301}">
      <dgm:prSet/>
      <dgm:spPr/>
      <dgm:t>
        <a:bodyPr/>
        <a:lstStyle/>
        <a:p>
          <a:endParaRPr lang="en-US"/>
        </a:p>
      </dgm:t>
    </dgm:pt>
    <dgm:pt modelId="{A6258B6F-F54E-43DE-A2D1-4ED177261A59}" type="pres">
      <dgm:prSet presAssocID="{4B25D4D3-E531-4D5F-91DD-9995F71F6E82}" presName="Name0" presStyleCnt="0">
        <dgm:presLayoutVars>
          <dgm:dir/>
          <dgm:animLvl val="lvl"/>
          <dgm:resizeHandles val="exact"/>
        </dgm:presLayoutVars>
      </dgm:prSet>
      <dgm:spPr/>
    </dgm:pt>
    <dgm:pt modelId="{8A501692-B87F-4058-85B7-47771397DEF1}" type="pres">
      <dgm:prSet presAssocID="{93CF3678-3188-4B77-9698-11ED024B7645}" presName="linNode" presStyleCnt="0"/>
      <dgm:spPr/>
    </dgm:pt>
    <dgm:pt modelId="{297B3436-B069-4EBB-B0AD-D35F4DDAF8D8}" type="pres">
      <dgm:prSet presAssocID="{93CF3678-3188-4B77-9698-11ED024B7645}" presName="parentText" presStyleLbl="node1" presStyleIdx="0" presStyleCnt="1" custScaleX="59537" custLinFactNeighborX="-2343">
        <dgm:presLayoutVars>
          <dgm:chMax val="1"/>
          <dgm:bulletEnabled val="1"/>
        </dgm:presLayoutVars>
      </dgm:prSet>
      <dgm:spPr/>
      <dgm:t>
        <a:bodyPr/>
        <a:lstStyle/>
        <a:p>
          <a:endParaRPr lang="en-US"/>
        </a:p>
      </dgm:t>
    </dgm:pt>
    <dgm:pt modelId="{02D7F938-C680-4455-961B-BC5723ED3FD3}" type="pres">
      <dgm:prSet presAssocID="{93CF3678-3188-4B77-9698-11ED024B7645}" presName="descendantText" presStyleLbl="alignAccFollowNode1" presStyleIdx="0" presStyleCnt="1">
        <dgm:presLayoutVars>
          <dgm:bulletEnabled val="1"/>
        </dgm:presLayoutVars>
      </dgm:prSet>
      <dgm:spPr/>
      <dgm:t>
        <a:bodyPr/>
        <a:lstStyle/>
        <a:p>
          <a:endParaRPr lang="en-US"/>
        </a:p>
      </dgm:t>
    </dgm:pt>
  </dgm:ptLst>
  <dgm:cxnLst>
    <dgm:cxn modelId="{FC0E1665-7D09-4E73-BE38-9B2C1C992446}" srcId="{4B25D4D3-E531-4D5F-91DD-9995F71F6E82}" destId="{93CF3678-3188-4B77-9698-11ED024B7645}" srcOrd="0" destOrd="0" parTransId="{C87D7F19-03C4-4AF6-9B15-E45011172792}" sibTransId="{F25EB172-2EDB-4A80-AA6C-D98BFCD8BBB1}"/>
    <dgm:cxn modelId="{63EF624D-F1EC-4D02-B897-A32F91EA4D30}" type="presOf" srcId="{4B25D4D3-E531-4D5F-91DD-9995F71F6E82}" destId="{A6258B6F-F54E-43DE-A2D1-4ED177261A59}" srcOrd="0" destOrd="0" presId="urn:microsoft.com/office/officeart/2005/8/layout/vList5"/>
    <dgm:cxn modelId="{5AFC298E-C570-4E89-906A-77F634171BB7}" type="presOf" srcId="{93CF3678-3188-4B77-9698-11ED024B7645}" destId="{297B3436-B069-4EBB-B0AD-D35F4DDAF8D8}" srcOrd="0" destOrd="0" presId="urn:microsoft.com/office/officeart/2005/8/layout/vList5"/>
    <dgm:cxn modelId="{FEA8CD01-1DA4-4A2A-BC13-98F55474BAD3}" type="presOf" srcId="{A054451F-9357-464B-8C40-AE0BD9D46B8B}" destId="{02D7F938-C680-4455-961B-BC5723ED3FD3}" srcOrd="0" destOrd="1" presId="urn:microsoft.com/office/officeart/2005/8/layout/vList5"/>
    <dgm:cxn modelId="{760D9267-796D-4BDB-83A5-F9C9CE2A46EC}" type="presOf" srcId="{A8A3A079-8B65-4969-AA72-7CE63EE49E81}" destId="{02D7F938-C680-4455-961B-BC5723ED3FD3}" srcOrd="0" destOrd="0" presId="urn:microsoft.com/office/officeart/2005/8/layout/vList5"/>
    <dgm:cxn modelId="{3AACC727-B3CC-4B3E-823D-5A260558EE5B}" srcId="{93CF3678-3188-4B77-9698-11ED024B7645}" destId="{A8A3A079-8B65-4969-AA72-7CE63EE49E81}" srcOrd="0" destOrd="0" parTransId="{F29F5159-A5BA-47C0-93BC-AC88E938E574}" sibTransId="{73FD98C4-FBEA-47FE-8D70-360D3AE29B62}"/>
    <dgm:cxn modelId="{D5263F5F-9CAC-47E3-9373-8CB5D90B8301}" srcId="{93CF3678-3188-4B77-9698-11ED024B7645}" destId="{A054451F-9357-464B-8C40-AE0BD9D46B8B}" srcOrd="1" destOrd="0" parTransId="{2DD4E453-593B-4FB8-9EE3-14D4C26D1444}" sibTransId="{7206B036-86A0-4174-A566-1FC7F27CBADA}"/>
    <dgm:cxn modelId="{00120532-1541-44C3-B02E-0687939FE22A}" type="presParOf" srcId="{A6258B6F-F54E-43DE-A2D1-4ED177261A59}" destId="{8A501692-B87F-4058-85B7-47771397DEF1}" srcOrd="0" destOrd="0" presId="urn:microsoft.com/office/officeart/2005/8/layout/vList5"/>
    <dgm:cxn modelId="{26490859-2976-4586-B678-75E71D11AA3A}" type="presParOf" srcId="{8A501692-B87F-4058-85B7-47771397DEF1}" destId="{297B3436-B069-4EBB-B0AD-D35F4DDAF8D8}" srcOrd="0" destOrd="0" presId="urn:microsoft.com/office/officeart/2005/8/layout/vList5"/>
    <dgm:cxn modelId="{C2D03E25-27FD-40C4-99ED-BB447FDAD9A6}" type="presParOf" srcId="{8A501692-B87F-4058-85B7-47771397DEF1}" destId="{02D7F938-C680-4455-961B-BC5723ED3FD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B25D4D3-E531-4D5F-91DD-9995F71F6E82}" type="doc">
      <dgm:prSet loTypeId="urn:microsoft.com/office/officeart/2005/8/layout/vList5" loCatId="list" qsTypeId="urn:microsoft.com/office/officeart/2005/8/quickstyle/simple1" qsCatId="simple" csTypeId="urn:microsoft.com/office/officeart/2005/8/colors/accent3_2" csCatId="accent3" phldr="1"/>
      <dgm:spPr/>
    </dgm:pt>
    <dgm:pt modelId="{8702B22D-8927-43C4-BA6E-75795FFEB34F}">
      <dgm:prSet phldrT="[Text]" custT="1"/>
      <dgm:spPr/>
      <dgm:t>
        <a:bodyPr/>
        <a:lstStyle/>
        <a:p>
          <a:pPr algn="ctr"/>
          <a:r>
            <a:rPr lang="en-US" sz="1800" dirty="0" smtClean="0"/>
            <a:t>Hypothesis 2 - Aridity</a:t>
          </a:r>
          <a:endParaRPr lang="en-US" sz="1800" dirty="0"/>
        </a:p>
      </dgm:t>
    </dgm:pt>
    <dgm:pt modelId="{E1F7ABE9-C629-4F55-803A-59C5AEADEAB3}" type="parTrans" cxnId="{80AEF238-1947-4DB0-B246-C2AD38C59046}">
      <dgm:prSet/>
      <dgm:spPr/>
      <dgm:t>
        <a:bodyPr/>
        <a:lstStyle/>
        <a:p>
          <a:endParaRPr lang="en-US"/>
        </a:p>
      </dgm:t>
    </dgm:pt>
    <dgm:pt modelId="{2AE7F6EC-B579-46BF-A3D1-7CED785B0CE8}" type="sibTrans" cxnId="{80AEF238-1947-4DB0-B246-C2AD38C59046}">
      <dgm:prSet/>
      <dgm:spPr/>
      <dgm:t>
        <a:bodyPr/>
        <a:lstStyle/>
        <a:p>
          <a:endParaRPr lang="en-US"/>
        </a:p>
      </dgm:t>
    </dgm:pt>
    <dgm:pt modelId="{A8A3A079-8B65-4969-AA72-7CE63EE49E81}">
      <dgm:prSet phldrT="[Text]"/>
      <dgm:spPr/>
      <dgm:t>
        <a:bodyPr/>
        <a:lstStyle/>
        <a:p>
          <a:r>
            <a:rPr lang="en-US" dirty="0" smtClean="0"/>
            <a:t>Longer drought duration and type result in </a:t>
          </a:r>
          <a:r>
            <a:rPr lang="en-US" dirty="0" smtClean="0">
              <a:solidFill>
                <a:srgbClr val="00B050"/>
              </a:solidFill>
            </a:rPr>
            <a:t>more spatially homogeneous </a:t>
          </a:r>
          <a:r>
            <a:rPr lang="en-US" dirty="0" smtClean="0"/>
            <a:t>drought </a:t>
          </a:r>
          <a:r>
            <a:rPr lang="en-US" dirty="0" err="1" smtClean="0"/>
            <a:t>characteristics</a:t>
          </a:r>
          <a:r>
            <a:rPr lang="en-US" dirty="0" err="1" smtClean="0">
              <a:solidFill>
                <a:srgbClr val="FF0000"/>
              </a:solidFill>
            </a:rPr>
            <a:t>.</a:t>
          </a:r>
          <a:r>
            <a:rPr lang="en-US" strike="sngStrike" dirty="0" err="1" smtClean="0">
              <a:solidFill>
                <a:srgbClr val="FF0000"/>
              </a:solidFill>
            </a:rPr>
            <a:t>and</a:t>
          </a:r>
          <a:r>
            <a:rPr lang="en-US" strike="sngStrike" dirty="0" smtClean="0">
              <a:solidFill>
                <a:srgbClr val="FF0000"/>
              </a:solidFill>
            </a:rPr>
            <a:t> more negative impacts on vegetation.</a:t>
          </a:r>
          <a:endParaRPr lang="en-US" dirty="0"/>
        </a:p>
      </dgm:t>
    </dgm:pt>
    <dgm:pt modelId="{F29F5159-A5BA-47C0-93BC-AC88E938E574}" type="parTrans" cxnId="{3AACC727-B3CC-4B3E-823D-5A260558EE5B}">
      <dgm:prSet/>
      <dgm:spPr/>
      <dgm:t>
        <a:bodyPr/>
        <a:lstStyle/>
        <a:p>
          <a:endParaRPr lang="en-US"/>
        </a:p>
      </dgm:t>
    </dgm:pt>
    <dgm:pt modelId="{73FD98C4-FBEA-47FE-8D70-360D3AE29B62}" type="sibTrans" cxnId="{3AACC727-B3CC-4B3E-823D-5A260558EE5B}">
      <dgm:prSet/>
      <dgm:spPr/>
      <dgm:t>
        <a:bodyPr/>
        <a:lstStyle/>
        <a:p>
          <a:endParaRPr lang="en-US"/>
        </a:p>
      </dgm:t>
    </dgm:pt>
    <dgm:pt modelId="{0C2033C6-A97E-4404-BF2A-ED0C827FC767}">
      <dgm:prSet phldrT="[Text]" custT="1"/>
      <dgm:spPr/>
      <dgm:t>
        <a:bodyPr/>
        <a:lstStyle/>
        <a:p>
          <a:pPr algn="ctr"/>
          <a:r>
            <a:rPr lang="en-US" sz="1800" dirty="0" smtClean="0"/>
            <a:t>Hypothesis 3 - Irrigation</a:t>
          </a:r>
          <a:endParaRPr lang="en-US" sz="1800" dirty="0"/>
        </a:p>
      </dgm:t>
    </dgm:pt>
    <dgm:pt modelId="{54EED0B6-44FB-46F5-9E3D-B8ECE680D0EA}" type="parTrans" cxnId="{F6319BA5-6662-42A1-8693-48A0BC1A038B}">
      <dgm:prSet/>
      <dgm:spPr/>
      <dgm:t>
        <a:bodyPr/>
        <a:lstStyle/>
        <a:p>
          <a:endParaRPr lang="en-US"/>
        </a:p>
      </dgm:t>
    </dgm:pt>
    <dgm:pt modelId="{72FA63C7-D5E9-4001-B6AC-BE11FAFBAD05}" type="sibTrans" cxnId="{F6319BA5-6662-42A1-8693-48A0BC1A038B}">
      <dgm:prSet/>
      <dgm:spPr/>
      <dgm:t>
        <a:bodyPr/>
        <a:lstStyle/>
        <a:p>
          <a:endParaRPr lang="en-US"/>
        </a:p>
      </dgm:t>
    </dgm:pt>
    <dgm:pt modelId="{F037F894-24F7-43DE-8E8F-6EC2694C86F3}">
      <dgm:prSet phldrT="[Text]"/>
      <dgm:spPr/>
      <dgm:t>
        <a:bodyPr/>
        <a:lstStyle/>
        <a:p>
          <a:r>
            <a:rPr lang="en-US" dirty="0" smtClean="0"/>
            <a:t>The </a:t>
          </a:r>
          <a:r>
            <a:rPr lang="en-US" dirty="0" smtClean="0">
              <a:solidFill>
                <a:srgbClr val="00B050"/>
              </a:solidFill>
            </a:rPr>
            <a:t>aridity of a region </a:t>
          </a:r>
          <a:r>
            <a:rPr lang="en-US" strike="sngStrike" dirty="0" smtClean="0">
              <a:solidFill>
                <a:srgbClr val="FF0000"/>
              </a:solidFill>
            </a:rPr>
            <a:t>strongly</a:t>
          </a:r>
          <a:r>
            <a:rPr lang="en-US" dirty="0" smtClean="0">
              <a:solidFill>
                <a:srgbClr val="00B050"/>
              </a:solidFill>
            </a:rPr>
            <a:t> impacts the agricultural vegetation </a:t>
          </a:r>
          <a:r>
            <a:rPr lang="en-US" dirty="0" smtClean="0"/>
            <a:t>response of a region to drought</a:t>
          </a:r>
          <a:r>
            <a:rPr lang="en-US" dirty="0" smtClean="0">
              <a:solidFill>
                <a:srgbClr val="FF0000"/>
              </a:solidFill>
            </a:rPr>
            <a:t>, but not as strongly as expected</a:t>
          </a:r>
          <a:r>
            <a:rPr lang="en-US" dirty="0" smtClean="0"/>
            <a:t>. </a:t>
          </a:r>
          <a:endParaRPr lang="en-US" dirty="0"/>
        </a:p>
      </dgm:t>
    </dgm:pt>
    <dgm:pt modelId="{6C2CC074-107C-4124-9B74-8A9EC2F7283B}" type="parTrans" cxnId="{A8F9077E-62A9-4EDE-821A-235710DE1204}">
      <dgm:prSet/>
      <dgm:spPr/>
      <dgm:t>
        <a:bodyPr/>
        <a:lstStyle/>
        <a:p>
          <a:endParaRPr lang="en-US"/>
        </a:p>
      </dgm:t>
    </dgm:pt>
    <dgm:pt modelId="{60B6674F-ECB5-42D7-8D90-6265E9140424}" type="sibTrans" cxnId="{A8F9077E-62A9-4EDE-821A-235710DE1204}">
      <dgm:prSet/>
      <dgm:spPr/>
      <dgm:t>
        <a:bodyPr/>
        <a:lstStyle/>
        <a:p>
          <a:endParaRPr lang="en-US"/>
        </a:p>
      </dgm:t>
    </dgm:pt>
    <dgm:pt modelId="{94A18025-9EF5-4003-8FBF-6CC29671FA02}">
      <dgm:prSet phldrT="[Text]"/>
      <dgm:spPr/>
      <dgm:t>
        <a:bodyPr/>
        <a:lstStyle/>
        <a:p>
          <a:r>
            <a:rPr lang="en-US" dirty="0" smtClean="0"/>
            <a:t>Irrigation </a:t>
          </a:r>
          <a:r>
            <a:rPr lang="en-US" dirty="0" smtClean="0">
              <a:solidFill>
                <a:srgbClr val="00B050"/>
              </a:solidFill>
            </a:rPr>
            <a:t>provides a tempering effect on adverse vegetation responses to both flash and normal drought</a:t>
          </a:r>
          <a:r>
            <a:rPr lang="en-US" dirty="0" smtClean="0"/>
            <a:t>, </a:t>
          </a:r>
          <a:r>
            <a:rPr lang="en-US" strike="sngStrike" dirty="0" smtClean="0">
              <a:solidFill>
                <a:srgbClr val="FF0000"/>
              </a:solidFill>
            </a:rPr>
            <a:t>independent of aridity.</a:t>
          </a:r>
          <a:r>
            <a:rPr lang="en-US" strike="noStrike" dirty="0" smtClean="0">
              <a:solidFill>
                <a:srgbClr val="FF0000"/>
              </a:solidFill>
            </a:rPr>
            <a:t> though the impacts seem to differ with aridity.</a:t>
          </a:r>
          <a:endParaRPr lang="en-US" dirty="0"/>
        </a:p>
      </dgm:t>
    </dgm:pt>
    <dgm:pt modelId="{EBDA8D67-0E9E-482B-AF3D-95DC5AF1166C}" type="parTrans" cxnId="{AB9C4434-665E-47A0-9976-DDF1B5DA5C0F}">
      <dgm:prSet/>
      <dgm:spPr/>
      <dgm:t>
        <a:bodyPr/>
        <a:lstStyle/>
        <a:p>
          <a:endParaRPr lang="en-US"/>
        </a:p>
      </dgm:t>
    </dgm:pt>
    <dgm:pt modelId="{2E92B54D-8380-4120-A0B2-C553A813125B}" type="sibTrans" cxnId="{AB9C4434-665E-47A0-9976-DDF1B5DA5C0F}">
      <dgm:prSet/>
      <dgm:spPr/>
      <dgm:t>
        <a:bodyPr/>
        <a:lstStyle/>
        <a:p>
          <a:endParaRPr lang="en-US"/>
        </a:p>
      </dgm:t>
    </dgm:pt>
    <dgm:pt modelId="{93CF3678-3188-4B77-9698-11ED024B7645}">
      <dgm:prSet phldrT="[Text]" custT="1"/>
      <dgm:spPr/>
      <dgm:t>
        <a:bodyPr/>
        <a:lstStyle/>
        <a:p>
          <a:pPr algn="ctr"/>
          <a:r>
            <a:rPr lang="en-US" sz="1800" dirty="0" smtClean="0"/>
            <a:t>Hypothesis 1 - Duration</a:t>
          </a:r>
          <a:endParaRPr lang="en-US" sz="1800" dirty="0"/>
        </a:p>
      </dgm:t>
    </dgm:pt>
    <dgm:pt modelId="{F25EB172-2EDB-4A80-AA6C-D98BFCD8BBB1}" type="sibTrans" cxnId="{FC0E1665-7D09-4E73-BE38-9B2C1C992446}">
      <dgm:prSet/>
      <dgm:spPr/>
      <dgm:t>
        <a:bodyPr/>
        <a:lstStyle/>
        <a:p>
          <a:endParaRPr lang="en-US"/>
        </a:p>
      </dgm:t>
    </dgm:pt>
    <dgm:pt modelId="{C87D7F19-03C4-4AF6-9B15-E45011172792}" type="parTrans" cxnId="{FC0E1665-7D09-4E73-BE38-9B2C1C992446}">
      <dgm:prSet/>
      <dgm:spPr/>
      <dgm:t>
        <a:bodyPr/>
        <a:lstStyle/>
        <a:p>
          <a:endParaRPr lang="en-US"/>
        </a:p>
      </dgm:t>
    </dgm:pt>
    <dgm:pt modelId="{D8CF020F-FB0B-41F1-B5AB-534BA8AAAB46}">
      <dgm:prSet/>
      <dgm:spPr/>
      <dgm:t>
        <a:bodyPr/>
        <a:lstStyle/>
        <a:p>
          <a:r>
            <a:rPr lang="en-US" strike="noStrike" dirty="0" smtClean="0">
              <a:solidFill>
                <a:srgbClr val="FF0000"/>
              </a:solidFill>
            </a:rPr>
            <a:t>While longer normal drought does indeed have more negative impacts on vegetation, longer duration within a type does not necessarily indicate a more negative response.</a:t>
          </a:r>
          <a:endParaRPr lang="en-US" strike="sngStrike" dirty="0">
            <a:solidFill>
              <a:srgbClr val="FF0000"/>
            </a:solidFill>
          </a:endParaRPr>
        </a:p>
      </dgm:t>
    </dgm:pt>
    <dgm:pt modelId="{3BF0AE49-0DAF-4A29-BFAB-946AF17F83BD}" type="parTrans" cxnId="{D1708F69-78F2-41AD-AD8A-1B633E5EC7B3}">
      <dgm:prSet/>
      <dgm:spPr/>
      <dgm:t>
        <a:bodyPr/>
        <a:lstStyle/>
        <a:p>
          <a:endParaRPr lang="en-US"/>
        </a:p>
      </dgm:t>
    </dgm:pt>
    <dgm:pt modelId="{19F99235-80EA-4996-9D05-EAE4A23BC070}" type="sibTrans" cxnId="{D1708F69-78F2-41AD-AD8A-1B633E5EC7B3}">
      <dgm:prSet/>
      <dgm:spPr/>
      <dgm:t>
        <a:bodyPr/>
        <a:lstStyle/>
        <a:p>
          <a:endParaRPr lang="en-US"/>
        </a:p>
      </dgm:t>
    </dgm:pt>
    <dgm:pt modelId="{89568885-21D3-48B7-9461-0F9930FB60A4}">
      <dgm:prSet/>
      <dgm:spPr/>
      <dgm:t>
        <a:bodyPr/>
        <a:lstStyle/>
        <a:p>
          <a:r>
            <a:rPr lang="en-US" strike="noStrike" dirty="0" smtClean="0">
              <a:solidFill>
                <a:srgbClr val="00B050"/>
              </a:solidFill>
            </a:rPr>
            <a:t>Specifically, more humid regions tend to benefit short-term due to lack of actual plant water deficits.</a:t>
          </a:r>
          <a:endParaRPr lang="en-US" strike="noStrike" dirty="0">
            <a:solidFill>
              <a:srgbClr val="00B050"/>
            </a:solidFill>
          </a:endParaRPr>
        </a:p>
      </dgm:t>
    </dgm:pt>
    <dgm:pt modelId="{3B397C12-C3A0-407B-B4E8-BF1F1D0B2FA8}" type="parTrans" cxnId="{0123C44E-4872-45D5-AA33-BD0A8A0CDB9D}">
      <dgm:prSet/>
      <dgm:spPr/>
      <dgm:t>
        <a:bodyPr/>
        <a:lstStyle/>
        <a:p>
          <a:endParaRPr lang="en-US"/>
        </a:p>
      </dgm:t>
    </dgm:pt>
    <dgm:pt modelId="{E7D919EE-D40D-48C3-A490-D6C8374C9AFC}" type="sibTrans" cxnId="{0123C44E-4872-45D5-AA33-BD0A8A0CDB9D}">
      <dgm:prSet/>
      <dgm:spPr/>
      <dgm:t>
        <a:bodyPr/>
        <a:lstStyle/>
        <a:p>
          <a:endParaRPr lang="en-US"/>
        </a:p>
      </dgm:t>
    </dgm:pt>
    <dgm:pt modelId="{773495A6-FCB8-4BCD-9B0F-436196EF7152}">
      <dgm:prSet/>
      <dgm:spPr/>
      <dgm:t>
        <a:bodyPr/>
        <a:lstStyle/>
        <a:p>
          <a:r>
            <a:rPr lang="en-US" strike="noStrike" dirty="0" smtClean="0">
              <a:solidFill>
                <a:srgbClr val="FF0000"/>
              </a:solidFill>
            </a:rPr>
            <a:t>While overall, irrigation does seem to reduce adverse vegetation response, the impact seems to vary with aridity.</a:t>
          </a:r>
          <a:endParaRPr lang="en-US" strike="noStrike" dirty="0">
            <a:solidFill>
              <a:srgbClr val="FF0000"/>
            </a:solidFill>
          </a:endParaRPr>
        </a:p>
      </dgm:t>
    </dgm:pt>
    <dgm:pt modelId="{F3E4E5E5-C2BD-4A3B-88F8-2BDB6745CE8E}" type="parTrans" cxnId="{C0F86F15-B899-4DDB-A50F-9B0C4DA54947}">
      <dgm:prSet/>
      <dgm:spPr/>
      <dgm:t>
        <a:bodyPr/>
        <a:lstStyle/>
        <a:p>
          <a:endParaRPr lang="en-US"/>
        </a:p>
      </dgm:t>
    </dgm:pt>
    <dgm:pt modelId="{FD6E4B86-0201-4BE4-85BE-B145057EBB59}" type="sibTrans" cxnId="{C0F86F15-B899-4DDB-A50F-9B0C4DA54947}">
      <dgm:prSet/>
      <dgm:spPr/>
      <dgm:t>
        <a:bodyPr/>
        <a:lstStyle/>
        <a:p>
          <a:endParaRPr lang="en-US"/>
        </a:p>
      </dgm:t>
    </dgm:pt>
    <dgm:pt modelId="{A6258B6F-F54E-43DE-A2D1-4ED177261A59}" type="pres">
      <dgm:prSet presAssocID="{4B25D4D3-E531-4D5F-91DD-9995F71F6E82}" presName="Name0" presStyleCnt="0">
        <dgm:presLayoutVars>
          <dgm:dir/>
          <dgm:animLvl val="lvl"/>
          <dgm:resizeHandles val="exact"/>
        </dgm:presLayoutVars>
      </dgm:prSet>
      <dgm:spPr/>
    </dgm:pt>
    <dgm:pt modelId="{8A501692-B87F-4058-85B7-47771397DEF1}" type="pres">
      <dgm:prSet presAssocID="{93CF3678-3188-4B77-9698-11ED024B7645}" presName="linNode" presStyleCnt="0"/>
      <dgm:spPr/>
    </dgm:pt>
    <dgm:pt modelId="{297B3436-B069-4EBB-B0AD-D35F4DDAF8D8}" type="pres">
      <dgm:prSet presAssocID="{93CF3678-3188-4B77-9698-11ED024B7645}" presName="parentText" presStyleLbl="node1" presStyleIdx="0" presStyleCnt="3" custScaleX="66514" custLinFactNeighborX="-2343">
        <dgm:presLayoutVars>
          <dgm:chMax val="1"/>
          <dgm:bulletEnabled val="1"/>
        </dgm:presLayoutVars>
      </dgm:prSet>
      <dgm:spPr/>
      <dgm:t>
        <a:bodyPr/>
        <a:lstStyle/>
        <a:p>
          <a:endParaRPr lang="en-US"/>
        </a:p>
      </dgm:t>
    </dgm:pt>
    <dgm:pt modelId="{02D7F938-C680-4455-961B-BC5723ED3FD3}" type="pres">
      <dgm:prSet presAssocID="{93CF3678-3188-4B77-9698-11ED024B7645}" presName="descendantText" presStyleLbl="alignAccFollowNode1" presStyleIdx="0" presStyleCnt="3">
        <dgm:presLayoutVars>
          <dgm:bulletEnabled val="1"/>
        </dgm:presLayoutVars>
      </dgm:prSet>
      <dgm:spPr/>
      <dgm:t>
        <a:bodyPr/>
        <a:lstStyle/>
        <a:p>
          <a:endParaRPr lang="en-US"/>
        </a:p>
      </dgm:t>
    </dgm:pt>
    <dgm:pt modelId="{46B195C3-FB66-4CC1-A3F9-6829A0C0BEF2}" type="pres">
      <dgm:prSet presAssocID="{F25EB172-2EDB-4A80-AA6C-D98BFCD8BBB1}" presName="sp" presStyleCnt="0"/>
      <dgm:spPr/>
    </dgm:pt>
    <dgm:pt modelId="{3A70A0A3-8409-49CE-908C-9F48287EFB19}" type="pres">
      <dgm:prSet presAssocID="{8702B22D-8927-43C4-BA6E-75795FFEB34F}" presName="linNode" presStyleCnt="0"/>
      <dgm:spPr/>
    </dgm:pt>
    <dgm:pt modelId="{568D85DD-B402-4D33-ABC2-02CC49DE1F1E}" type="pres">
      <dgm:prSet presAssocID="{8702B22D-8927-43C4-BA6E-75795FFEB34F}" presName="parentText" presStyleLbl="node1" presStyleIdx="1" presStyleCnt="3" custScaleX="66514" custLinFactNeighborX="-2343">
        <dgm:presLayoutVars>
          <dgm:chMax val="1"/>
          <dgm:bulletEnabled val="1"/>
        </dgm:presLayoutVars>
      </dgm:prSet>
      <dgm:spPr/>
      <dgm:t>
        <a:bodyPr/>
        <a:lstStyle/>
        <a:p>
          <a:endParaRPr lang="en-US"/>
        </a:p>
      </dgm:t>
    </dgm:pt>
    <dgm:pt modelId="{953B2D33-CD40-4808-9F34-903F8BC979A8}" type="pres">
      <dgm:prSet presAssocID="{8702B22D-8927-43C4-BA6E-75795FFEB34F}" presName="descendantText" presStyleLbl="alignAccFollowNode1" presStyleIdx="1" presStyleCnt="3">
        <dgm:presLayoutVars>
          <dgm:bulletEnabled val="1"/>
        </dgm:presLayoutVars>
      </dgm:prSet>
      <dgm:spPr/>
      <dgm:t>
        <a:bodyPr/>
        <a:lstStyle/>
        <a:p>
          <a:endParaRPr lang="en-US"/>
        </a:p>
      </dgm:t>
    </dgm:pt>
    <dgm:pt modelId="{8BDBC566-10A6-4613-9764-45B6E3F51CAC}" type="pres">
      <dgm:prSet presAssocID="{2AE7F6EC-B579-46BF-A3D1-7CED785B0CE8}" presName="sp" presStyleCnt="0"/>
      <dgm:spPr/>
    </dgm:pt>
    <dgm:pt modelId="{B52E57DE-332C-4F61-9F26-EF8BDCE9C715}" type="pres">
      <dgm:prSet presAssocID="{0C2033C6-A97E-4404-BF2A-ED0C827FC767}" presName="linNode" presStyleCnt="0"/>
      <dgm:spPr/>
    </dgm:pt>
    <dgm:pt modelId="{178E2AF2-B108-4413-8BBD-92DF246999F2}" type="pres">
      <dgm:prSet presAssocID="{0C2033C6-A97E-4404-BF2A-ED0C827FC767}" presName="parentText" presStyleLbl="node1" presStyleIdx="2" presStyleCnt="3" custScaleX="66514" custLinFactNeighborX="-2343">
        <dgm:presLayoutVars>
          <dgm:chMax val="1"/>
          <dgm:bulletEnabled val="1"/>
        </dgm:presLayoutVars>
      </dgm:prSet>
      <dgm:spPr/>
      <dgm:t>
        <a:bodyPr/>
        <a:lstStyle/>
        <a:p>
          <a:endParaRPr lang="en-US"/>
        </a:p>
      </dgm:t>
    </dgm:pt>
    <dgm:pt modelId="{DA91B77F-FACD-468C-A225-E0BCD2582B85}" type="pres">
      <dgm:prSet presAssocID="{0C2033C6-A97E-4404-BF2A-ED0C827FC767}" presName="descendantText" presStyleLbl="alignAccFollowNode1" presStyleIdx="2" presStyleCnt="3">
        <dgm:presLayoutVars>
          <dgm:bulletEnabled val="1"/>
        </dgm:presLayoutVars>
      </dgm:prSet>
      <dgm:spPr/>
      <dgm:t>
        <a:bodyPr/>
        <a:lstStyle/>
        <a:p>
          <a:endParaRPr lang="en-US"/>
        </a:p>
      </dgm:t>
    </dgm:pt>
  </dgm:ptLst>
  <dgm:cxnLst>
    <dgm:cxn modelId="{F6319BA5-6662-42A1-8693-48A0BC1A038B}" srcId="{4B25D4D3-E531-4D5F-91DD-9995F71F6E82}" destId="{0C2033C6-A97E-4404-BF2A-ED0C827FC767}" srcOrd="2" destOrd="0" parTransId="{54EED0B6-44FB-46F5-9E3D-B8ECE680D0EA}" sibTransId="{72FA63C7-D5E9-4001-B6AC-BE11FAFBAD05}"/>
    <dgm:cxn modelId="{3AACC727-B3CC-4B3E-823D-5A260558EE5B}" srcId="{93CF3678-3188-4B77-9698-11ED024B7645}" destId="{A8A3A079-8B65-4969-AA72-7CE63EE49E81}" srcOrd="0" destOrd="0" parTransId="{F29F5159-A5BA-47C0-93BC-AC88E938E574}" sibTransId="{73FD98C4-FBEA-47FE-8D70-360D3AE29B62}"/>
    <dgm:cxn modelId="{D8682D29-0C03-438D-BF4E-3BF887600FA5}" type="presOf" srcId="{D8CF020F-FB0B-41F1-B5AB-534BA8AAAB46}" destId="{02D7F938-C680-4455-961B-BC5723ED3FD3}" srcOrd="0" destOrd="1" presId="urn:microsoft.com/office/officeart/2005/8/layout/vList5"/>
    <dgm:cxn modelId="{D1708F69-78F2-41AD-AD8A-1B633E5EC7B3}" srcId="{93CF3678-3188-4B77-9698-11ED024B7645}" destId="{D8CF020F-FB0B-41F1-B5AB-534BA8AAAB46}" srcOrd="1" destOrd="0" parTransId="{3BF0AE49-0DAF-4A29-BFAB-946AF17F83BD}" sibTransId="{19F99235-80EA-4996-9D05-EAE4A23BC070}"/>
    <dgm:cxn modelId="{D7289C2F-C742-4618-8987-A5B2BA77B0E9}" type="presOf" srcId="{773495A6-FCB8-4BCD-9B0F-436196EF7152}" destId="{DA91B77F-FACD-468C-A225-E0BCD2582B85}" srcOrd="0" destOrd="1" presId="urn:microsoft.com/office/officeart/2005/8/layout/vList5"/>
    <dgm:cxn modelId="{80AEF238-1947-4DB0-B246-C2AD38C59046}" srcId="{4B25D4D3-E531-4D5F-91DD-9995F71F6E82}" destId="{8702B22D-8927-43C4-BA6E-75795FFEB34F}" srcOrd="1" destOrd="0" parTransId="{E1F7ABE9-C629-4F55-803A-59C5AEADEAB3}" sibTransId="{2AE7F6EC-B579-46BF-A3D1-7CED785B0CE8}"/>
    <dgm:cxn modelId="{63EF624D-F1EC-4D02-B897-A32F91EA4D30}" type="presOf" srcId="{4B25D4D3-E531-4D5F-91DD-9995F71F6E82}" destId="{A6258B6F-F54E-43DE-A2D1-4ED177261A59}" srcOrd="0" destOrd="0" presId="urn:microsoft.com/office/officeart/2005/8/layout/vList5"/>
    <dgm:cxn modelId="{FC0E1665-7D09-4E73-BE38-9B2C1C992446}" srcId="{4B25D4D3-E531-4D5F-91DD-9995F71F6E82}" destId="{93CF3678-3188-4B77-9698-11ED024B7645}" srcOrd="0" destOrd="0" parTransId="{C87D7F19-03C4-4AF6-9B15-E45011172792}" sibTransId="{F25EB172-2EDB-4A80-AA6C-D98BFCD8BBB1}"/>
    <dgm:cxn modelId="{7A33F679-2DC6-4D80-A4B3-0FEE02D9BED8}" type="presOf" srcId="{F037F894-24F7-43DE-8E8F-6EC2694C86F3}" destId="{953B2D33-CD40-4808-9F34-903F8BC979A8}" srcOrd="0" destOrd="0" presId="urn:microsoft.com/office/officeart/2005/8/layout/vList5"/>
    <dgm:cxn modelId="{5A369364-8506-4331-A415-7CC1894D81D2}" type="presOf" srcId="{0C2033C6-A97E-4404-BF2A-ED0C827FC767}" destId="{178E2AF2-B108-4413-8BBD-92DF246999F2}" srcOrd="0" destOrd="0" presId="urn:microsoft.com/office/officeart/2005/8/layout/vList5"/>
    <dgm:cxn modelId="{D2DFACEE-2B28-4A87-8073-EDD6790BC57F}" type="presOf" srcId="{8702B22D-8927-43C4-BA6E-75795FFEB34F}" destId="{568D85DD-B402-4D33-ABC2-02CC49DE1F1E}" srcOrd="0" destOrd="0" presId="urn:microsoft.com/office/officeart/2005/8/layout/vList5"/>
    <dgm:cxn modelId="{7C398D04-BFB0-40F8-8FE4-2FC7A18490A0}" type="presOf" srcId="{94A18025-9EF5-4003-8FBF-6CC29671FA02}" destId="{DA91B77F-FACD-468C-A225-E0BCD2582B85}" srcOrd="0" destOrd="0" presId="urn:microsoft.com/office/officeart/2005/8/layout/vList5"/>
    <dgm:cxn modelId="{C0F86F15-B899-4DDB-A50F-9B0C4DA54947}" srcId="{0C2033C6-A97E-4404-BF2A-ED0C827FC767}" destId="{773495A6-FCB8-4BCD-9B0F-436196EF7152}" srcOrd="1" destOrd="0" parTransId="{F3E4E5E5-C2BD-4A3B-88F8-2BDB6745CE8E}" sibTransId="{FD6E4B86-0201-4BE4-85BE-B145057EBB59}"/>
    <dgm:cxn modelId="{AB9C4434-665E-47A0-9976-DDF1B5DA5C0F}" srcId="{0C2033C6-A97E-4404-BF2A-ED0C827FC767}" destId="{94A18025-9EF5-4003-8FBF-6CC29671FA02}" srcOrd="0" destOrd="0" parTransId="{EBDA8D67-0E9E-482B-AF3D-95DC5AF1166C}" sibTransId="{2E92B54D-8380-4120-A0B2-C553A813125B}"/>
    <dgm:cxn modelId="{47EC8865-0023-4635-88C8-A796D8082B0E}" type="presOf" srcId="{89568885-21D3-48B7-9461-0F9930FB60A4}" destId="{953B2D33-CD40-4808-9F34-903F8BC979A8}" srcOrd="0" destOrd="1" presId="urn:microsoft.com/office/officeart/2005/8/layout/vList5"/>
    <dgm:cxn modelId="{5AFC298E-C570-4E89-906A-77F634171BB7}" type="presOf" srcId="{93CF3678-3188-4B77-9698-11ED024B7645}" destId="{297B3436-B069-4EBB-B0AD-D35F4DDAF8D8}" srcOrd="0" destOrd="0" presId="urn:microsoft.com/office/officeart/2005/8/layout/vList5"/>
    <dgm:cxn modelId="{0123C44E-4872-45D5-AA33-BD0A8A0CDB9D}" srcId="{8702B22D-8927-43C4-BA6E-75795FFEB34F}" destId="{89568885-21D3-48B7-9461-0F9930FB60A4}" srcOrd="1" destOrd="0" parTransId="{3B397C12-C3A0-407B-B4E8-BF1F1D0B2FA8}" sibTransId="{E7D919EE-D40D-48C3-A490-D6C8374C9AFC}"/>
    <dgm:cxn modelId="{A8F9077E-62A9-4EDE-821A-235710DE1204}" srcId="{8702B22D-8927-43C4-BA6E-75795FFEB34F}" destId="{F037F894-24F7-43DE-8E8F-6EC2694C86F3}" srcOrd="0" destOrd="0" parTransId="{6C2CC074-107C-4124-9B74-8A9EC2F7283B}" sibTransId="{60B6674F-ECB5-42D7-8D90-6265E9140424}"/>
    <dgm:cxn modelId="{760D9267-796D-4BDB-83A5-F9C9CE2A46EC}" type="presOf" srcId="{A8A3A079-8B65-4969-AA72-7CE63EE49E81}" destId="{02D7F938-C680-4455-961B-BC5723ED3FD3}" srcOrd="0" destOrd="0" presId="urn:microsoft.com/office/officeart/2005/8/layout/vList5"/>
    <dgm:cxn modelId="{00120532-1541-44C3-B02E-0687939FE22A}" type="presParOf" srcId="{A6258B6F-F54E-43DE-A2D1-4ED177261A59}" destId="{8A501692-B87F-4058-85B7-47771397DEF1}" srcOrd="0" destOrd="0" presId="urn:microsoft.com/office/officeart/2005/8/layout/vList5"/>
    <dgm:cxn modelId="{26490859-2976-4586-B678-75E71D11AA3A}" type="presParOf" srcId="{8A501692-B87F-4058-85B7-47771397DEF1}" destId="{297B3436-B069-4EBB-B0AD-D35F4DDAF8D8}" srcOrd="0" destOrd="0" presId="urn:microsoft.com/office/officeart/2005/8/layout/vList5"/>
    <dgm:cxn modelId="{C2D03E25-27FD-40C4-99ED-BB447FDAD9A6}" type="presParOf" srcId="{8A501692-B87F-4058-85B7-47771397DEF1}" destId="{02D7F938-C680-4455-961B-BC5723ED3FD3}" srcOrd="1" destOrd="0" presId="urn:microsoft.com/office/officeart/2005/8/layout/vList5"/>
    <dgm:cxn modelId="{9188FA13-A033-4ACE-B81B-E36A16EF31FE}" type="presParOf" srcId="{A6258B6F-F54E-43DE-A2D1-4ED177261A59}" destId="{46B195C3-FB66-4CC1-A3F9-6829A0C0BEF2}" srcOrd="1" destOrd="0" presId="urn:microsoft.com/office/officeart/2005/8/layout/vList5"/>
    <dgm:cxn modelId="{E0CA2FB8-AAED-458D-B207-ACDECE0B3B5C}" type="presParOf" srcId="{A6258B6F-F54E-43DE-A2D1-4ED177261A59}" destId="{3A70A0A3-8409-49CE-908C-9F48287EFB19}" srcOrd="2" destOrd="0" presId="urn:microsoft.com/office/officeart/2005/8/layout/vList5"/>
    <dgm:cxn modelId="{E1593A79-7514-4988-9FDA-9B4C904DED73}" type="presParOf" srcId="{3A70A0A3-8409-49CE-908C-9F48287EFB19}" destId="{568D85DD-B402-4D33-ABC2-02CC49DE1F1E}" srcOrd="0" destOrd="0" presId="urn:microsoft.com/office/officeart/2005/8/layout/vList5"/>
    <dgm:cxn modelId="{D21D4047-54E1-411B-A834-714580FE3EC9}" type="presParOf" srcId="{3A70A0A3-8409-49CE-908C-9F48287EFB19}" destId="{953B2D33-CD40-4808-9F34-903F8BC979A8}" srcOrd="1" destOrd="0" presId="urn:microsoft.com/office/officeart/2005/8/layout/vList5"/>
    <dgm:cxn modelId="{1B38BC33-D421-4B6C-8153-0CB9164597CD}" type="presParOf" srcId="{A6258B6F-F54E-43DE-A2D1-4ED177261A59}" destId="{8BDBC566-10A6-4613-9764-45B6E3F51CAC}" srcOrd="3" destOrd="0" presId="urn:microsoft.com/office/officeart/2005/8/layout/vList5"/>
    <dgm:cxn modelId="{42256ED3-143F-4B11-96EF-14E71F4DF322}" type="presParOf" srcId="{A6258B6F-F54E-43DE-A2D1-4ED177261A59}" destId="{B52E57DE-332C-4F61-9F26-EF8BDCE9C715}" srcOrd="4" destOrd="0" presId="urn:microsoft.com/office/officeart/2005/8/layout/vList5"/>
    <dgm:cxn modelId="{968D9EE2-82E1-4A1D-8278-ACB2D58E7EFB}" type="presParOf" srcId="{B52E57DE-332C-4F61-9F26-EF8BDCE9C715}" destId="{178E2AF2-B108-4413-8BBD-92DF246999F2}" srcOrd="0" destOrd="0" presId="urn:microsoft.com/office/officeart/2005/8/layout/vList5"/>
    <dgm:cxn modelId="{8C64E34A-909A-4A41-998E-61D34B0BD91C}" type="presParOf" srcId="{B52E57DE-332C-4F61-9F26-EF8BDCE9C715}" destId="{DA91B77F-FACD-468C-A225-E0BCD2582B85}"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25D4D3-E531-4D5F-91DD-9995F71F6E82}" type="doc">
      <dgm:prSet loTypeId="urn:microsoft.com/office/officeart/2005/8/layout/vList5" loCatId="list" qsTypeId="urn:microsoft.com/office/officeart/2005/8/quickstyle/simple1" qsCatId="simple" csTypeId="urn:microsoft.com/office/officeart/2005/8/colors/accent3_2" csCatId="accent3" phldr="1"/>
      <dgm:spPr/>
    </dgm:pt>
    <dgm:pt modelId="{8702B22D-8927-43C4-BA6E-75795FFEB34F}">
      <dgm:prSet phldrT="[Text]" custT="1"/>
      <dgm:spPr/>
      <dgm:t>
        <a:bodyPr/>
        <a:lstStyle/>
        <a:p>
          <a:pPr algn="ctr"/>
          <a:r>
            <a:rPr lang="en-US" sz="1800" dirty="0" smtClean="0"/>
            <a:t>Hypothesis 2 - Aridity</a:t>
          </a:r>
          <a:endParaRPr lang="en-US" sz="1800" dirty="0"/>
        </a:p>
      </dgm:t>
    </dgm:pt>
    <dgm:pt modelId="{E1F7ABE9-C629-4F55-803A-59C5AEADEAB3}" type="parTrans" cxnId="{80AEF238-1947-4DB0-B246-C2AD38C59046}">
      <dgm:prSet/>
      <dgm:spPr/>
      <dgm:t>
        <a:bodyPr/>
        <a:lstStyle/>
        <a:p>
          <a:endParaRPr lang="en-US"/>
        </a:p>
      </dgm:t>
    </dgm:pt>
    <dgm:pt modelId="{2AE7F6EC-B579-46BF-A3D1-7CED785B0CE8}" type="sibTrans" cxnId="{80AEF238-1947-4DB0-B246-C2AD38C59046}">
      <dgm:prSet/>
      <dgm:spPr/>
      <dgm:t>
        <a:bodyPr/>
        <a:lstStyle/>
        <a:p>
          <a:endParaRPr lang="en-US"/>
        </a:p>
      </dgm:t>
    </dgm:pt>
    <dgm:pt modelId="{A8A3A079-8B65-4969-AA72-7CE63EE49E81}">
      <dgm:prSet phldrT="[Text]"/>
      <dgm:spPr/>
      <dgm:t>
        <a:bodyPr/>
        <a:lstStyle/>
        <a:p>
          <a:r>
            <a:rPr lang="en-US" dirty="0" smtClean="0"/>
            <a:t>Longer drought duration and type will result in more spatially homogeneous drought characteristics and more negative impacts on vegetation.</a:t>
          </a:r>
          <a:endParaRPr lang="en-US" dirty="0"/>
        </a:p>
      </dgm:t>
    </dgm:pt>
    <dgm:pt modelId="{F29F5159-A5BA-47C0-93BC-AC88E938E574}" type="parTrans" cxnId="{3AACC727-B3CC-4B3E-823D-5A260558EE5B}">
      <dgm:prSet/>
      <dgm:spPr/>
      <dgm:t>
        <a:bodyPr/>
        <a:lstStyle/>
        <a:p>
          <a:endParaRPr lang="en-US"/>
        </a:p>
      </dgm:t>
    </dgm:pt>
    <dgm:pt modelId="{73FD98C4-FBEA-47FE-8D70-360D3AE29B62}" type="sibTrans" cxnId="{3AACC727-B3CC-4B3E-823D-5A260558EE5B}">
      <dgm:prSet/>
      <dgm:spPr/>
      <dgm:t>
        <a:bodyPr/>
        <a:lstStyle/>
        <a:p>
          <a:endParaRPr lang="en-US"/>
        </a:p>
      </dgm:t>
    </dgm:pt>
    <dgm:pt modelId="{0C2033C6-A97E-4404-BF2A-ED0C827FC767}">
      <dgm:prSet phldrT="[Text]" custT="1"/>
      <dgm:spPr/>
      <dgm:t>
        <a:bodyPr/>
        <a:lstStyle/>
        <a:p>
          <a:pPr algn="ctr"/>
          <a:r>
            <a:rPr lang="en-US" sz="1800" dirty="0" smtClean="0"/>
            <a:t>Hypothesis 3 - Irrigation</a:t>
          </a:r>
          <a:endParaRPr lang="en-US" sz="1800" dirty="0"/>
        </a:p>
      </dgm:t>
    </dgm:pt>
    <dgm:pt modelId="{54EED0B6-44FB-46F5-9E3D-B8ECE680D0EA}" type="parTrans" cxnId="{F6319BA5-6662-42A1-8693-48A0BC1A038B}">
      <dgm:prSet/>
      <dgm:spPr/>
      <dgm:t>
        <a:bodyPr/>
        <a:lstStyle/>
        <a:p>
          <a:endParaRPr lang="en-US"/>
        </a:p>
      </dgm:t>
    </dgm:pt>
    <dgm:pt modelId="{72FA63C7-D5E9-4001-B6AC-BE11FAFBAD05}" type="sibTrans" cxnId="{F6319BA5-6662-42A1-8693-48A0BC1A038B}">
      <dgm:prSet/>
      <dgm:spPr/>
      <dgm:t>
        <a:bodyPr/>
        <a:lstStyle/>
        <a:p>
          <a:endParaRPr lang="en-US"/>
        </a:p>
      </dgm:t>
    </dgm:pt>
    <dgm:pt modelId="{F037F894-24F7-43DE-8E8F-6EC2694C86F3}">
      <dgm:prSet phldrT="[Text]"/>
      <dgm:spPr/>
      <dgm:t>
        <a:bodyPr/>
        <a:lstStyle/>
        <a:p>
          <a:r>
            <a:rPr lang="en-US" dirty="0" smtClean="0"/>
            <a:t>The aridity of a region will strongly impact the agricultural vegetation response of a region to drought. </a:t>
          </a:r>
          <a:endParaRPr lang="en-US" dirty="0"/>
        </a:p>
      </dgm:t>
    </dgm:pt>
    <dgm:pt modelId="{6C2CC074-107C-4124-9B74-8A9EC2F7283B}" type="parTrans" cxnId="{A8F9077E-62A9-4EDE-821A-235710DE1204}">
      <dgm:prSet/>
      <dgm:spPr/>
      <dgm:t>
        <a:bodyPr/>
        <a:lstStyle/>
        <a:p>
          <a:endParaRPr lang="en-US"/>
        </a:p>
      </dgm:t>
    </dgm:pt>
    <dgm:pt modelId="{60B6674F-ECB5-42D7-8D90-6265E9140424}" type="sibTrans" cxnId="{A8F9077E-62A9-4EDE-821A-235710DE1204}">
      <dgm:prSet/>
      <dgm:spPr/>
      <dgm:t>
        <a:bodyPr/>
        <a:lstStyle/>
        <a:p>
          <a:endParaRPr lang="en-US"/>
        </a:p>
      </dgm:t>
    </dgm:pt>
    <dgm:pt modelId="{94A18025-9EF5-4003-8FBF-6CC29671FA02}">
      <dgm:prSet phldrT="[Text]"/>
      <dgm:spPr/>
      <dgm:t>
        <a:bodyPr/>
        <a:lstStyle/>
        <a:p>
          <a:r>
            <a:rPr lang="en-US" dirty="0" smtClean="0"/>
            <a:t>Irrigation will provide a tempering effect on adverse vegetation responses to both flash and normal drought, independent of aridity.</a:t>
          </a:r>
          <a:endParaRPr lang="en-US" dirty="0"/>
        </a:p>
      </dgm:t>
    </dgm:pt>
    <dgm:pt modelId="{EBDA8D67-0E9E-482B-AF3D-95DC5AF1166C}" type="parTrans" cxnId="{AB9C4434-665E-47A0-9976-DDF1B5DA5C0F}">
      <dgm:prSet/>
      <dgm:spPr/>
      <dgm:t>
        <a:bodyPr/>
        <a:lstStyle/>
        <a:p>
          <a:endParaRPr lang="en-US"/>
        </a:p>
      </dgm:t>
    </dgm:pt>
    <dgm:pt modelId="{2E92B54D-8380-4120-A0B2-C553A813125B}" type="sibTrans" cxnId="{AB9C4434-665E-47A0-9976-DDF1B5DA5C0F}">
      <dgm:prSet/>
      <dgm:spPr/>
      <dgm:t>
        <a:bodyPr/>
        <a:lstStyle/>
        <a:p>
          <a:endParaRPr lang="en-US"/>
        </a:p>
      </dgm:t>
    </dgm:pt>
    <dgm:pt modelId="{93CF3678-3188-4B77-9698-11ED024B7645}">
      <dgm:prSet phldrT="[Text]" custT="1"/>
      <dgm:spPr/>
      <dgm:t>
        <a:bodyPr/>
        <a:lstStyle/>
        <a:p>
          <a:pPr algn="ctr"/>
          <a:r>
            <a:rPr lang="en-US" sz="1800" dirty="0" smtClean="0"/>
            <a:t>Hypothesis 1 - Duration</a:t>
          </a:r>
          <a:endParaRPr lang="en-US" sz="1800" dirty="0"/>
        </a:p>
      </dgm:t>
    </dgm:pt>
    <dgm:pt modelId="{F25EB172-2EDB-4A80-AA6C-D98BFCD8BBB1}" type="sibTrans" cxnId="{FC0E1665-7D09-4E73-BE38-9B2C1C992446}">
      <dgm:prSet/>
      <dgm:spPr/>
      <dgm:t>
        <a:bodyPr/>
        <a:lstStyle/>
        <a:p>
          <a:endParaRPr lang="en-US"/>
        </a:p>
      </dgm:t>
    </dgm:pt>
    <dgm:pt modelId="{C87D7F19-03C4-4AF6-9B15-E45011172792}" type="parTrans" cxnId="{FC0E1665-7D09-4E73-BE38-9B2C1C992446}">
      <dgm:prSet/>
      <dgm:spPr/>
      <dgm:t>
        <a:bodyPr/>
        <a:lstStyle/>
        <a:p>
          <a:endParaRPr lang="en-US"/>
        </a:p>
      </dgm:t>
    </dgm:pt>
    <dgm:pt modelId="{A6258B6F-F54E-43DE-A2D1-4ED177261A59}" type="pres">
      <dgm:prSet presAssocID="{4B25D4D3-E531-4D5F-91DD-9995F71F6E82}" presName="Name0" presStyleCnt="0">
        <dgm:presLayoutVars>
          <dgm:dir/>
          <dgm:animLvl val="lvl"/>
          <dgm:resizeHandles val="exact"/>
        </dgm:presLayoutVars>
      </dgm:prSet>
      <dgm:spPr/>
    </dgm:pt>
    <dgm:pt modelId="{8A501692-B87F-4058-85B7-47771397DEF1}" type="pres">
      <dgm:prSet presAssocID="{93CF3678-3188-4B77-9698-11ED024B7645}" presName="linNode" presStyleCnt="0"/>
      <dgm:spPr/>
    </dgm:pt>
    <dgm:pt modelId="{297B3436-B069-4EBB-B0AD-D35F4DDAF8D8}" type="pres">
      <dgm:prSet presAssocID="{93CF3678-3188-4B77-9698-11ED024B7645}" presName="parentText" presStyleLbl="node1" presStyleIdx="0" presStyleCnt="3" custScaleX="66514" custLinFactNeighborX="-2343">
        <dgm:presLayoutVars>
          <dgm:chMax val="1"/>
          <dgm:bulletEnabled val="1"/>
        </dgm:presLayoutVars>
      </dgm:prSet>
      <dgm:spPr/>
      <dgm:t>
        <a:bodyPr/>
        <a:lstStyle/>
        <a:p>
          <a:endParaRPr lang="en-US"/>
        </a:p>
      </dgm:t>
    </dgm:pt>
    <dgm:pt modelId="{02D7F938-C680-4455-961B-BC5723ED3FD3}" type="pres">
      <dgm:prSet presAssocID="{93CF3678-3188-4B77-9698-11ED024B7645}" presName="descendantText" presStyleLbl="alignAccFollowNode1" presStyleIdx="0" presStyleCnt="3">
        <dgm:presLayoutVars>
          <dgm:bulletEnabled val="1"/>
        </dgm:presLayoutVars>
      </dgm:prSet>
      <dgm:spPr/>
      <dgm:t>
        <a:bodyPr/>
        <a:lstStyle/>
        <a:p>
          <a:endParaRPr lang="en-US"/>
        </a:p>
      </dgm:t>
    </dgm:pt>
    <dgm:pt modelId="{46B195C3-FB66-4CC1-A3F9-6829A0C0BEF2}" type="pres">
      <dgm:prSet presAssocID="{F25EB172-2EDB-4A80-AA6C-D98BFCD8BBB1}" presName="sp" presStyleCnt="0"/>
      <dgm:spPr/>
    </dgm:pt>
    <dgm:pt modelId="{3A70A0A3-8409-49CE-908C-9F48287EFB19}" type="pres">
      <dgm:prSet presAssocID="{8702B22D-8927-43C4-BA6E-75795FFEB34F}" presName="linNode" presStyleCnt="0"/>
      <dgm:spPr/>
    </dgm:pt>
    <dgm:pt modelId="{568D85DD-B402-4D33-ABC2-02CC49DE1F1E}" type="pres">
      <dgm:prSet presAssocID="{8702B22D-8927-43C4-BA6E-75795FFEB34F}" presName="parentText" presStyleLbl="node1" presStyleIdx="1" presStyleCnt="3" custScaleX="66514" custLinFactNeighborX="-2343">
        <dgm:presLayoutVars>
          <dgm:chMax val="1"/>
          <dgm:bulletEnabled val="1"/>
        </dgm:presLayoutVars>
      </dgm:prSet>
      <dgm:spPr/>
      <dgm:t>
        <a:bodyPr/>
        <a:lstStyle/>
        <a:p>
          <a:endParaRPr lang="en-US"/>
        </a:p>
      </dgm:t>
    </dgm:pt>
    <dgm:pt modelId="{953B2D33-CD40-4808-9F34-903F8BC979A8}" type="pres">
      <dgm:prSet presAssocID="{8702B22D-8927-43C4-BA6E-75795FFEB34F}" presName="descendantText" presStyleLbl="alignAccFollowNode1" presStyleIdx="1" presStyleCnt="3">
        <dgm:presLayoutVars>
          <dgm:bulletEnabled val="1"/>
        </dgm:presLayoutVars>
      </dgm:prSet>
      <dgm:spPr/>
      <dgm:t>
        <a:bodyPr/>
        <a:lstStyle/>
        <a:p>
          <a:endParaRPr lang="en-US"/>
        </a:p>
      </dgm:t>
    </dgm:pt>
    <dgm:pt modelId="{8BDBC566-10A6-4613-9764-45B6E3F51CAC}" type="pres">
      <dgm:prSet presAssocID="{2AE7F6EC-B579-46BF-A3D1-7CED785B0CE8}" presName="sp" presStyleCnt="0"/>
      <dgm:spPr/>
    </dgm:pt>
    <dgm:pt modelId="{B52E57DE-332C-4F61-9F26-EF8BDCE9C715}" type="pres">
      <dgm:prSet presAssocID="{0C2033C6-A97E-4404-BF2A-ED0C827FC767}" presName="linNode" presStyleCnt="0"/>
      <dgm:spPr/>
    </dgm:pt>
    <dgm:pt modelId="{178E2AF2-B108-4413-8BBD-92DF246999F2}" type="pres">
      <dgm:prSet presAssocID="{0C2033C6-A97E-4404-BF2A-ED0C827FC767}" presName="parentText" presStyleLbl="node1" presStyleIdx="2" presStyleCnt="3" custScaleX="66514" custLinFactNeighborX="-2343">
        <dgm:presLayoutVars>
          <dgm:chMax val="1"/>
          <dgm:bulletEnabled val="1"/>
        </dgm:presLayoutVars>
      </dgm:prSet>
      <dgm:spPr/>
      <dgm:t>
        <a:bodyPr/>
        <a:lstStyle/>
        <a:p>
          <a:endParaRPr lang="en-US"/>
        </a:p>
      </dgm:t>
    </dgm:pt>
    <dgm:pt modelId="{DA91B77F-FACD-468C-A225-E0BCD2582B85}" type="pres">
      <dgm:prSet presAssocID="{0C2033C6-A97E-4404-BF2A-ED0C827FC767}" presName="descendantText" presStyleLbl="alignAccFollowNode1" presStyleIdx="2" presStyleCnt="3">
        <dgm:presLayoutVars>
          <dgm:bulletEnabled val="1"/>
        </dgm:presLayoutVars>
      </dgm:prSet>
      <dgm:spPr/>
      <dgm:t>
        <a:bodyPr/>
        <a:lstStyle/>
        <a:p>
          <a:endParaRPr lang="en-US"/>
        </a:p>
      </dgm:t>
    </dgm:pt>
  </dgm:ptLst>
  <dgm:cxnLst>
    <dgm:cxn modelId="{F6319BA5-6662-42A1-8693-48A0BC1A038B}" srcId="{4B25D4D3-E531-4D5F-91DD-9995F71F6E82}" destId="{0C2033C6-A97E-4404-BF2A-ED0C827FC767}" srcOrd="2" destOrd="0" parTransId="{54EED0B6-44FB-46F5-9E3D-B8ECE680D0EA}" sibTransId="{72FA63C7-D5E9-4001-B6AC-BE11FAFBAD05}"/>
    <dgm:cxn modelId="{3AACC727-B3CC-4B3E-823D-5A260558EE5B}" srcId="{93CF3678-3188-4B77-9698-11ED024B7645}" destId="{A8A3A079-8B65-4969-AA72-7CE63EE49E81}" srcOrd="0" destOrd="0" parTransId="{F29F5159-A5BA-47C0-93BC-AC88E938E574}" sibTransId="{73FD98C4-FBEA-47FE-8D70-360D3AE29B62}"/>
    <dgm:cxn modelId="{80AEF238-1947-4DB0-B246-C2AD38C59046}" srcId="{4B25D4D3-E531-4D5F-91DD-9995F71F6E82}" destId="{8702B22D-8927-43C4-BA6E-75795FFEB34F}" srcOrd="1" destOrd="0" parTransId="{E1F7ABE9-C629-4F55-803A-59C5AEADEAB3}" sibTransId="{2AE7F6EC-B579-46BF-A3D1-7CED785B0CE8}"/>
    <dgm:cxn modelId="{63EF624D-F1EC-4D02-B897-A32F91EA4D30}" type="presOf" srcId="{4B25D4D3-E531-4D5F-91DD-9995F71F6E82}" destId="{A6258B6F-F54E-43DE-A2D1-4ED177261A59}" srcOrd="0" destOrd="0" presId="urn:microsoft.com/office/officeart/2005/8/layout/vList5"/>
    <dgm:cxn modelId="{FC0E1665-7D09-4E73-BE38-9B2C1C992446}" srcId="{4B25D4D3-E531-4D5F-91DD-9995F71F6E82}" destId="{93CF3678-3188-4B77-9698-11ED024B7645}" srcOrd="0" destOrd="0" parTransId="{C87D7F19-03C4-4AF6-9B15-E45011172792}" sibTransId="{F25EB172-2EDB-4A80-AA6C-D98BFCD8BBB1}"/>
    <dgm:cxn modelId="{7A33F679-2DC6-4D80-A4B3-0FEE02D9BED8}" type="presOf" srcId="{F037F894-24F7-43DE-8E8F-6EC2694C86F3}" destId="{953B2D33-CD40-4808-9F34-903F8BC979A8}" srcOrd="0" destOrd="0" presId="urn:microsoft.com/office/officeart/2005/8/layout/vList5"/>
    <dgm:cxn modelId="{5A369364-8506-4331-A415-7CC1894D81D2}" type="presOf" srcId="{0C2033C6-A97E-4404-BF2A-ED0C827FC767}" destId="{178E2AF2-B108-4413-8BBD-92DF246999F2}" srcOrd="0" destOrd="0" presId="urn:microsoft.com/office/officeart/2005/8/layout/vList5"/>
    <dgm:cxn modelId="{D2DFACEE-2B28-4A87-8073-EDD6790BC57F}" type="presOf" srcId="{8702B22D-8927-43C4-BA6E-75795FFEB34F}" destId="{568D85DD-B402-4D33-ABC2-02CC49DE1F1E}" srcOrd="0" destOrd="0" presId="urn:microsoft.com/office/officeart/2005/8/layout/vList5"/>
    <dgm:cxn modelId="{7C398D04-BFB0-40F8-8FE4-2FC7A18490A0}" type="presOf" srcId="{94A18025-9EF5-4003-8FBF-6CC29671FA02}" destId="{DA91B77F-FACD-468C-A225-E0BCD2582B85}" srcOrd="0" destOrd="0" presId="urn:microsoft.com/office/officeart/2005/8/layout/vList5"/>
    <dgm:cxn modelId="{AB9C4434-665E-47A0-9976-DDF1B5DA5C0F}" srcId="{0C2033C6-A97E-4404-BF2A-ED0C827FC767}" destId="{94A18025-9EF5-4003-8FBF-6CC29671FA02}" srcOrd="0" destOrd="0" parTransId="{EBDA8D67-0E9E-482B-AF3D-95DC5AF1166C}" sibTransId="{2E92B54D-8380-4120-A0B2-C553A813125B}"/>
    <dgm:cxn modelId="{5AFC298E-C570-4E89-906A-77F634171BB7}" type="presOf" srcId="{93CF3678-3188-4B77-9698-11ED024B7645}" destId="{297B3436-B069-4EBB-B0AD-D35F4DDAF8D8}" srcOrd="0" destOrd="0" presId="urn:microsoft.com/office/officeart/2005/8/layout/vList5"/>
    <dgm:cxn modelId="{A8F9077E-62A9-4EDE-821A-235710DE1204}" srcId="{8702B22D-8927-43C4-BA6E-75795FFEB34F}" destId="{F037F894-24F7-43DE-8E8F-6EC2694C86F3}" srcOrd="0" destOrd="0" parTransId="{6C2CC074-107C-4124-9B74-8A9EC2F7283B}" sibTransId="{60B6674F-ECB5-42D7-8D90-6265E9140424}"/>
    <dgm:cxn modelId="{760D9267-796D-4BDB-83A5-F9C9CE2A46EC}" type="presOf" srcId="{A8A3A079-8B65-4969-AA72-7CE63EE49E81}" destId="{02D7F938-C680-4455-961B-BC5723ED3FD3}" srcOrd="0" destOrd="0" presId="urn:microsoft.com/office/officeart/2005/8/layout/vList5"/>
    <dgm:cxn modelId="{00120532-1541-44C3-B02E-0687939FE22A}" type="presParOf" srcId="{A6258B6F-F54E-43DE-A2D1-4ED177261A59}" destId="{8A501692-B87F-4058-85B7-47771397DEF1}" srcOrd="0" destOrd="0" presId="urn:microsoft.com/office/officeart/2005/8/layout/vList5"/>
    <dgm:cxn modelId="{26490859-2976-4586-B678-75E71D11AA3A}" type="presParOf" srcId="{8A501692-B87F-4058-85B7-47771397DEF1}" destId="{297B3436-B069-4EBB-B0AD-D35F4DDAF8D8}" srcOrd="0" destOrd="0" presId="urn:microsoft.com/office/officeart/2005/8/layout/vList5"/>
    <dgm:cxn modelId="{C2D03E25-27FD-40C4-99ED-BB447FDAD9A6}" type="presParOf" srcId="{8A501692-B87F-4058-85B7-47771397DEF1}" destId="{02D7F938-C680-4455-961B-BC5723ED3FD3}" srcOrd="1" destOrd="0" presId="urn:microsoft.com/office/officeart/2005/8/layout/vList5"/>
    <dgm:cxn modelId="{9188FA13-A033-4ACE-B81B-E36A16EF31FE}" type="presParOf" srcId="{A6258B6F-F54E-43DE-A2D1-4ED177261A59}" destId="{46B195C3-FB66-4CC1-A3F9-6829A0C0BEF2}" srcOrd="1" destOrd="0" presId="urn:microsoft.com/office/officeart/2005/8/layout/vList5"/>
    <dgm:cxn modelId="{E0CA2FB8-AAED-458D-B207-ACDECE0B3B5C}" type="presParOf" srcId="{A6258B6F-F54E-43DE-A2D1-4ED177261A59}" destId="{3A70A0A3-8409-49CE-908C-9F48287EFB19}" srcOrd="2" destOrd="0" presId="urn:microsoft.com/office/officeart/2005/8/layout/vList5"/>
    <dgm:cxn modelId="{E1593A79-7514-4988-9FDA-9B4C904DED73}" type="presParOf" srcId="{3A70A0A3-8409-49CE-908C-9F48287EFB19}" destId="{568D85DD-B402-4D33-ABC2-02CC49DE1F1E}" srcOrd="0" destOrd="0" presId="urn:microsoft.com/office/officeart/2005/8/layout/vList5"/>
    <dgm:cxn modelId="{D21D4047-54E1-411B-A834-714580FE3EC9}" type="presParOf" srcId="{3A70A0A3-8409-49CE-908C-9F48287EFB19}" destId="{953B2D33-CD40-4808-9F34-903F8BC979A8}" srcOrd="1" destOrd="0" presId="urn:microsoft.com/office/officeart/2005/8/layout/vList5"/>
    <dgm:cxn modelId="{1B38BC33-D421-4B6C-8153-0CB9164597CD}" type="presParOf" srcId="{A6258B6F-F54E-43DE-A2D1-4ED177261A59}" destId="{8BDBC566-10A6-4613-9764-45B6E3F51CAC}" srcOrd="3" destOrd="0" presId="urn:microsoft.com/office/officeart/2005/8/layout/vList5"/>
    <dgm:cxn modelId="{42256ED3-143F-4B11-96EF-14E71F4DF322}" type="presParOf" srcId="{A6258B6F-F54E-43DE-A2D1-4ED177261A59}" destId="{B52E57DE-332C-4F61-9F26-EF8BDCE9C715}" srcOrd="4" destOrd="0" presId="urn:microsoft.com/office/officeart/2005/8/layout/vList5"/>
    <dgm:cxn modelId="{968D9EE2-82E1-4A1D-8278-ACB2D58E7EFB}" type="presParOf" srcId="{B52E57DE-332C-4F61-9F26-EF8BDCE9C715}" destId="{178E2AF2-B108-4413-8BBD-92DF246999F2}" srcOrd="0" destOrd="0" presId="urn:microsoft.com/office/officeart/2005/8/layout/vList5"/>
    <dgm:cxn modelId="{8C64E34A-909A-4A41-998E-61D34B0BD91C}" type="presParOf" srcId="{B52E57DE-332C-4F61-9F26-EF8BDCE9C715}" destId="{DA91B77F-FACD-468C-A225-E0BCD2582B8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A373C6-BFAC-418B-A781-92E6906F4B39}" type="doc">
      <dgm:prSet loTypeId="urn:microsoft.com/office/officeart/2005/8/layout/process4" loCatId="process" qsTypeId="urn:microsoft.com/office/officeart/2005/8/quickstyle/simple1" qsCatId="simple" csTypeId="urn:microsoft.com/office/officeart/2005/8/colors/accent3_3" csCatId="accent3" phldr="1"/>
      <dgm:spPr/>
      <dgm:t>
        <a:bodyPr/>
        <a:lstStyle/>
        <a:p>
          <a:endParaRPr lang="en-US"/>
        </a:p>
      </dgm:t>
    </dgm:pt>
    <dgm:pt modelId="{3B678AAA-0DDA-465E-AC39-CA257E9D0B37}">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Drought Identification per Li et al. (2020) </a:t>
          </a:r>
          <a:br>
            <a:rPr lang="en-US" dirty="0" smtClean="0"/>
          </a:br>
          <a:r>
            <a:rPr lang="en-US" dirty="0" smtClean="0"/>
            <a:t>using Standardized Soil Moisture</a:t>
          </a:r>
          <a:endParaRPr lang="en-US" dirty="0"/>
        </a:p>
      </dgm:t>
    </dgm:pt>
    <dgm:pt modelId="{64DD7CA8-EF8D-4117-BE09-0F343A382094}" type="parTrans" cxnId="{E92BE9A9-5314-48EB-B7B5-F64B4EAEF15C}">
      <dgm:prSet/>
      <dgm:spPr/>
      <dgm:t>
        <a:bodyPr/>
        <a:lstStyle/>
        <a:p>
          <a:endParaRPr lang="en-US"/>
        </a:p>
      </dgm:t>
    </dgm:pt>
    <dgm:pt modelId="{8DD5D8B1-B6BF-443D-A6B1-D2C278E773C4}" type="sibTrans" cxnId="{E92BE9A9-5314-48EB-B7B5-F64B4EAEF15C}">
      <dgm:prSet/>
      <dgm:spPr/>
      <dgm:t>
        <a:bodyPr/>
        <a:lstStyle/>
        <a:p>
          <a:endParaRPr lang="en-US"/>
        </a:p>
      </dgm:t>
    </dgm:pt>
    <dgm:pt modelId="{B7D93405-AB1E-474F-AA0C-6C6EA75B0102}">
      <dgm:prSet phldrT="[Text]"/>
      <dgm:spPr/>
      <dgm:t>
        <a:bodyPr/>
        <a:lstStyle/>
        <a:p>
          <a:r>
            <a:rPr lang="en-US" dirty="0" smtClean="0"/>
            <a:t>Flash Drought</a:t>
          </a:r>
          <a:endParaRPr lang="en-US" dirty="0"/>
        </a:p>
      </dgm:t>
    </dgm:pt>
    <dgm:pt modelId="{27F600EB-4A82-4B4E-9347-C79CD250DE08}" type="parTrans" cxnId="{FE68819A-0E29-4366-8D2F-D455D345146A}">
      <dgm:prSet/>
      <dgm:spPr/>
      <dgm:t>
        <a:bodyPr/>
        <a:lstStyle/>
        <a:p>
          <a:endParaRPr lang="en-US"/>
        </a:p>
      </dgm:t>
    </dgm:pt>
    <dgm:pt modelId="{2935490F-ED81-401B-985C-EC06A91428AC}" type="sibTrans" cxnId="{FE68819A-0E29-4366-8D2F-D455D345146A}">
      <dgm:prSet/>
      <dgm:spPr/>
      <dgm:t>
        <a:bodyPr/>
        <a:lstStyle/>
        <a:p>
          <a:endParaRPr lang="en-US"/>
        </a:p>
      </dgm:t>
    </dgm:pt>
    <dgm:pt modelId="{E446F46F-6CCC-4BA5-82F3-D645B4B1C24E}">
      <dgm:prSet phldrT="[Text]"/>
      <dgm:spPr/>
      <dgm:t>
        <a:bodyPr/>
        <a:lstStyle/>
        <a:p>
          <a:r>
            <a:rPr lang="en-US" dirty="0" smtClean="0"/>
            <a:t>Normal Drought</a:t>
          </a:r>
          <a:endParaRPr lang="en-US" dirty="0"/>
        </a:p>
      </dgm:t>
    </dgm:pt>
    <dgm:pt modelId="{97AC4AC2-710A-4573-B2D4-4E732BE69727}" type="parTrans" cxnId="{3DD082D1-C689-48D7-A16B-F56DBAFFEDDD}">
      <dgm:prSet/>
      <dgm:spPr/>
      <dgm:t>
        <a:bodyPr/>
        <a:lstStyle/>
        <a:p>
          <a:endParaRPr lang="en-US"/>
        </a:p>
      </dgm:t>
    </dgm:pt>
    <dgm:pt modelId="{62D29B0C-F7C7-4780-91D0-0BF2F422A80E}" type="sibTrans" cxnId="{3DD082D1-C689-48D7-A16B-F56DBAFFEDDD}">
      <dgm:prSet/>
      <dgm:spPr/>
      <dgm:t>
        <a:bodyPr/>
        <a:lstStyle/>
        <a:p>
          <a:endParaRPr lang="en-US"/>
        </a:p>
      </dgm:t>
    </dgm:pt>
    <dgm:pt modelId="{4A01DDC1-B359-4A1E-B20E-7FB39EBC7E8D}">
      <dgm:prSet phldrT="[Text]"/>
      <dgm:spPr/>
      <dgm:t>
        <a:bodyPr/>
        <a:lstStyle/>
        <a:p>
          <a:r>
            <a:rPr lang="en-US" dirty="0" smtClean="0"/>
            <a:t>Determine Characteristics and Spatial Distributions</a:t>
          </a:r>
          <a:endParaRPr lang="en-US" dirty="0"/>
        </a:p>
      </dgm:t>
    </dgm:pt>
    <dgm:pt modelId="{45E8D359-BBE1-4FE3-81D9-16C72D6BF9CE}" type="parTrans" cxnId="{C297FAB6-5F98-4494-B626-FCF0DC0F28BB}">
      <dgm:prSet/>
      <dgm:spPr/>
      <dgm:t>
        <a:bodyPr/>
        <a:lstStyle/>
        <a:p>
          <a:endParaRPr lang="en-US"/>
        </a:p>
      </dgm:t>
    </dgm:pt>
    <dgm:pt modelId="{008F4E58-EFDD-45F9-9718-3D77634B6114}" type="sibTrans" cxnId="{C297FAB6-5F98-4494-B626-FCF0DC0F28BB}">
      <dgm:prSet/>
      <dgm:spPr/>
      <dgm:t>
        <a:bodyPr/>
        <a:lstStyle/>
        <a:p>
          <a:endParaRPr lang="en-US"/>
        </a:p>
      </dgm:t>
    </dgm:pt>
    <dgm:pt modelId="{F3D1315B-8262-49B9-80F1-2EDDAE083333}">
      <dgm:prSet phldrT="[Text]"/>
      <dgm:spPr/>
      <dgm:t>
        <a:bodyPr/>
        <a:lstStyle/>
        <a:p>
          <a:r>
            <a:rPr lang="en-US" dirty="0" smtClean="0"/>
            <a:t>Average Relative Drought Duration</a:t>
          </a:r>
          <a:endParaRPr lang="en-US" dirty="0"/>
        </a:p>
      </dgm:t>
    </dgm:pt>
    <dgm:pt modelId="{66E26FE9-5E1A-4EA1-A4BE-C28AAAC565CC}" type="parTrans" cxnId="{64DAE4A3-72EB-4323-8FA9-53429EEF3BA1}">
      <dgm:prSet/>
      <dgm:spPr/>
      <dgm:t>
        <a:bodyPr/>
        <a:lstStyle/>
        <a:p>
          <a:endParaRPr lang="en-US"/>
        </a:p>
      </dgm:t>
    </dgm:pt>
    <dgm:pt modelId="{68F34265-BDCC-4E3A-81BE-36B825279468}" type="sibTrans" cxnId="{64DAE4A3-72EB-4323-8FA9-53429EEF3BA1}">
      <dgm:prSet/>
      <dgm:spPr/>
      <dgm:t>
        <a:bodyPr/>
        <a:lstStyle/>
        <a:p>
          <a:endParaRPr lang="en-US"/>
        </a:p>
      </dgm:t>
    </dgm:pt>
    <dgm:pt modelId="{73941CF7-D521-4CFF-90B2-835C7D2F90AF}">
      <dgm:prSet phldrT="[Text]"/>
      <dgm:spPr/>
      <dgm:t>
        <a:bodyPr/>
        <a:lstStyle/>
        <a:p>
          <a:r>
            <a:rPr lang="en-US" dirty="0" smtClean="0"/>
            <a:t>Vegetation Response</a:t>
          </a:r>
          <a:endParaRPr lang="en-US" dirty="0"/>
        </a:p>
      </dgm:t>
    </dgm:pt>
    <dgm:pt modelId="{DA140156-1CC2-4947-BE89-D1352574CEF6}" type="parTrans" cxnId="{E04736E1-3F91-413D-8F63-CCF9D9C0FA7C}">
      <dgm:prSet/>
      <dgm:spPr/>
      <dgm:t>
        <a:bodyPr/>
        <a:lstStyle/>
        <a:p>
          <a:endParaRPr lang="en-US"/>
        </a:p>
      </dgm:t>
    </dgm:pt>
    <dgm:pt modelId="{2E81AA16-3D1C-4357-A682-1D98D310983C}" type="sibTrans" cxnId="{E04736E1-3F91-413D-8F63-CCF9D9C0FA7C}">
      <dgm:prSet/>
      <dgm:spPr/>
      <dgm:t>
        <a:bodyPr/>
        <a:lstStyle/>
        <a:p>
          <a:endParaRPr lang="en-US"/>
        </a:p>
      </dgm:t>
    </dgm:pt>
    <dgm:pt modelId="{787DF3A7-75E9-4ED3-BEB8-89EBB20B43B5}">
      <dgm:prSet/>
      <dgm:spPr/>
      <dgm:t>
        <a:bodyPr/>
        <a:lstStyle/>
        <a:p>
          <a:r>
            <a:rPr lang="en-US" dirty="0" smtClean="0"/>
            <a:t>25-60 days in length</a:t>
          </a:r>
          <a:endParaRPr lang="en-US" dirty="0"/>
        </a:p>
      </dgm:t>
    </dgm:pt>
    <dgm:pt modelId="{CC294ECE-2D59-4B9D-A8C4-7362175F2A91}" type="parTrans" cxnId="{9CF71667-5B98-4F79-B3F4-E288E4D7EEA4}">
      <dgm:prSet/>
      <dgm:spPr/>
      <dgm:t>
        <a:bodyPr/>
        <a:lstStyle/>
        <a:p>
          <a:endParaRPr lang="en-US"/>
        </a:p>
      </dgm:t>
    </dgm:pt>
    <dgm:pt modelId="{8A6C7334-E79F-4D48-9E58-9BABF63DDED3}" type="sibTrans" cxnId="{9CF71667-5B98-4F79-B3F4-E288E4D7EEA4}">
      <dgm:prSet/>
      <dgm:spPr/>
      <dgm:t>
        <a:bodyPr/>
        <a:lstStyle/>
        <a:p>
          <a:endParaRPr lang="en-US"/>
        </a:p>
      </dgm:t>
    </dgm:pt>
    <dgm:pt modelId="{D7BAE4AC-08F8-47A4-B133-320F2EAF1F4A}">
      <dgm:prSet/>
      <dgm:spPr/>
      <dgm:t>
        <a:bodyPr/>
        <a:lstStyle/>
        <a:p>
          <a:r>
            <a:rPr lang="en-US" dirty="0" smtClean="0"/>
            <a:t>Meets rapid intensification criteria</a:t>
          </a:r>
          <a:endParaRPr lang="en-US" dirty="0"/>
        </a:p>
      </dgm:t>
    </dgm:pt>
    <dgm:pt modelId="{C5F4E0D4-3B02-49F3-A3F1-CC8932CC8C6D}" type="parTrans" cxnId="{F1BAD419-7CB0-4EC5-A592-2D90AAB69AD1}">
      <dgm:prSet/>
      <dgm:spPr/>
      <dgm:t>
        <a:bodyPr/>
        <a:lstStyle/>
        <a:p>
          <a:endParaRPr lang="en-US"/>
        </a:p>
      </dgm:t>
    </dgm:pt>
    <dgm:pt modelId="{48659EC3-57FD-4907-B2DD-EACE0D6D98B0}" type="sibTrans" cxnId="{F1BAD419-7CB0-4EC5-A592-2D90AAB69AD1}">
      <dgm:prSet/>
      <dgm:spPr/>
      <dgm:t>
        <a:bodyPr/>
        <a:lstStyle/>
        <a:p>
          <a:endParaRPr lang="en-US"/>
        </a:p>
      </dgm:t>
    </dgm:pt>
    <dgm:pt modelId="{04A224BF-74B9-467F-B34C-542E34CCC625}">
      <dgm:prSet phldrT="[Text]"/>
      <dgm:spPr/>
      <dgm:t>
        <a:bodyPr/>
        <a:lstStyle/>
        <a:p>
          <a:r>
            <a:rPr lang="en-US" dirty="0" smtClean="0"/>
            <a:t>25+ days in length</a:t>
          </a:r>
          <a:endParaRPr lang="en-US" dirty="0"/>
        </a:p>
      </dgm:t>
    </dgm:pt>
    <dgm:pt modelId="{B8A13A93-C8DD-480E-B446-3C5B43035353}" type="parTrans" cxnId="{DD236DD6-BB55-4D33-A449-C45727B6654D}">
      <dgm:prSet/>
      <dgm:spPr/>
      <dgm:t>
        <a:bodyPr/>
        <a:lstStyle/>
        <a:p>
          <a:endParaRPr lang="en-US"/>
        </a:p>
      </dgm:t>
    </dgm:pt>
    <dgm:pt modelId="{8A408B4A-9108-4B81-89B7-E16646686137}" type="sibTrans" cxnId="{DD236DD6-BB55-4D33-A449-C45727B6654D}">
      <dgm:prSet/>
      <dgm:spPr/>
      <dgm:t>
        <a:bodyPr/>
        <a:lstStyle/>
        <a:p>
          <a:endParaRPr lang="en-US"/>
        </a:p>
      </dgm:t>
    </dgm:pt>
    <dgm:pt modelId="{E902F5A9-E47E-48ED-9F78-1D6969163B86}">
      <dgm:prSet phldrT="[Text]"/>
      <dgm:spPr/>
      <dgm:t>
        <a:bodyPr/>
        <a:lstStyle/>
        <a:p>
          <a:r>
            <a:rPr lang="en-US" dirty="0" smtClean="0"/>
            <a:t>Average fraction of time a given pixel spends in drought events [%]</a:t>
          </a:r>
          <a:endParaRPr lang="en-US" dirty="0"/>
        </a:p>
      </dgm:t>
    </dgm:pt>
    <dgm:pt modelId="{B7F7BAD8-E5CD-4C62-A38D-6883959B452A}" type="parTrans" cxnId="{211FD5F9-D613-40FF-855C-1ABCE97F4899}">
      <dgm:prSet/>
      <dgm:spPr/>
      <dgm:t>
        <a:bodyPr/>
        <a:lstStyle/>
        <a:p>
          <a:endParaRPr lang="en-US"/>
        </a:p>
      </dgm:t>
    </dgm:pt>
    <dgm:pt modelId="{BD56590C-1000-4B89-A89B-75FAE9C80F28}" type="sibTrans" cxnId="{211FD5F9-D613-40FF-855C-1ABCE97F4899}">
      <dgm:prSet/>
      <dgm:spPr/>
      <dgm:t>
        <a:bodyPr/>
        <a:lstStyle/>
        <a:p>
          <a:endParaRPr lang="en-US"/>
        </a:p>
      </dgm:t>
    </dgm:pt>
    <dgm:pt modelId="{96662895-E450-4553-9F1B-003ABC0C3242}">
      <dgm:prSet phldrT="[Text]"/>
      <dgm:spPr/>
      <dgm:t>
        <a:bodyPr/>
        <a:lstStyle/>
        <a:p>
          <a:r>
            <a:rPr lang="en-US" dirty="0" smtClean="0"/>
            <a:t>Correlation with NDVI z-score</a:t>
          </a:r>
          <a:endParaRPr lang="en-US" dirty="0"/>
        </a:p>
      </dgm:t>
    </dgm:pt>
    <dgm:pt modelId="{F8D427F8-2637-4AC4-B607-F5C8A02C9A63}" type="parTrans" cxnId="{E8363125-392A-48E2-89C9-B18DF3638017}">
      <dgm:prSet/>
      <dgm:spPr/>
      <dgm:t>
        <a:bodyPr/>
        <a:lstStyle/>
        <a:p>
          <a:endParaRPr lang="en-US"/>
        </a:p>
      </dgm:t>
    </dgm:pt>
    <dgm:pt modelId="{20220209-6384-488E-87A9-CA7F1F893966}" type="sibTrans" cxnId="{E8363125-392A-48E2-89C9-B18DF3638017}">
      <dgm:prSet/>
      <dgm:spPr/>
      <dgm:t>
        <a:bodyPr/>
        <a:lstStyle/>
        <a:p>
          <a:endParaRPr lang="en-US"/>
        </a:p>
      </dgm:t>
    </dgm:pt>
    <dgm:pt modelId="{4AF8C38F-C506-42AF-B98B-9CE09EAAEBB9}">
      <dgm:prSet phldrT="[Text]"/>
      <dgm:spPr/>
      <dgm:t>
        <a:bodyPr/>
        <a:lstStyle/>
        <a:p>
          <a:r>
            <a:rPr lang="en-US" dirty="0" smtClean="0"/>
            <a:t>Investigate Relationships</a:t>
          </a:r>
          <a:endParaRPr lang="en-US" dirty="0"/>
        </a:p>
      </dgm:t>
    </dgm:pt>
    <dgm:pt modelId="{B3EFD493-0753-4974-AD91-AFEEB25FEF64}" type="parTrans" cxnId="{5433C83B-8126-4B5F-AAB1-E754BCEC5B05}">
      <dgm:prSet/>
      <dgm:spPr/>
      <dgm:t>
        <a:bodyPr/>
        <a:lstStyle/>
        <a:p>
          <a:endParaRPr lang="en-US"/>
        </a:p>
      </dgm:t>
    </dgm:pt>
    <dgm:pt modelId="{CEF0C907-107B-4643-8EEA-F07A162AFF76}" type="sibTrans" cxnId="{5433C83B-8126-4B5F-AAB1-E754BCEC5B05}">
      <dgm:prSet/>
      <dgm:spPr/>
      <dgm:t>
        <a:bodyPr/>
        <a:lstStyle/>
        <a:p>
          <a:endParaRPr lang="en-US"/>
        </a:p>
      </dgm:t>
    </dgm:pt>
    <dgm:pt modelId="{0EF61FE0-283D-4841-943E-B7C07E0ED1C7}">
      <dgm:prSet phldrT="[Text]"/>
      <dgm:spPr/>
      <dgm:t>
        <a:bodyPr/>
        <a:lstStyle/>
        <a:p>
          <a:r>
            <a:rPr lang="en-US" dirty="0" smtClean="0"/>
            <a:t>Relative Duration and Vegetation Response</a:t>
          </a:r>
          <a:endParaRPr lang="en-US" dirty="0"/>
        </a:p>
      </dgm:t>
    </dgm:pt>
    <dgm:pt modelId="{45A7E432-6D18-43DD-AC10-54BD76B2A796}" type="parTrans" cxnId="{AE6472BE-E5BB-4EFE-8A2C-900C106A4D61}">
      <dgm:prSet/>
      <dgm:spPr/>
      <dgm:t>
        <a:bodyPr/>
        <a:lstStyle/>
        <a:p>
          <a:endParaRPr lang="en-US"/>
        </a:p>
      </dgm:t>
    </dgm:pt>
    <dgm:pt modelId="{A8D65110-90BE-4773-B73A-F30DC18BFCB1}" type="sibTrans" cxnId="{AE6472BE-E5BB-4EFE-8A2C-900C106A4D61}">
      <dgm:prSet/>
      <dgm:spPr/>
      <dgm:t>
        <a:bodyPr/>
        <a:lstStyle/>
        <a:p>
          <a:endParaRPr lang="en-US"/>
        </a:p>
      </dgm:t>
    </dgm:pt>
    <dgm:pt modelId="{E0BD6EA7-5A34-4970-93BB-EA2953986860}">
      <dgm:prSet phldrT="[Text]"/>
      <dgm:spPr/>
      <dgm:t>
        <a:bodyPr/>
        <a:lstStyle/>
        <a:p>
          <a:r>
            <a:rPr lang="en-US" dirty="0" smtClean="0"/>
            <a:t>Aridity and Vegetation Response</a:t>
          </a:r>
          <a:endParaRPr lang="en-US" dirty="0"/>
        </a:p>
      </dgm:t>
    </dgm:pt>
    <dgm:pt modelId="{B0513AE1-029B-4BAA-B8E7-68F89B489DD3}" type="parTrans" cxnId="{C8160AB0-0FE1-4A54-8500-E276D0D03E20}">
      <dgm:prSet/>
      <dgm:spPr/>
      <dgm:t>
        <a:bodyPr/>
        <a:lstStyle/>
        <a:p>
          <a:endParaRPr lang="en-US"/>
        </a:p>
      </dgm:t>
    </dgm:pt>
    <dgm:pt modelId="{37E88DE3-4C39-40E1-AE5B-0BE0D9D15C1E}" type="sibTrans" cxnId="{C8160AB0-0FE1-4A54-8500-E276D0D03E20}">
      <dgm:prSet/>
      <dgm:spPr/>
      <dgm:t>
        <a:bodyPr/>
        <a:lstStyle/>
        <a:p>
          <a:endParaRPr lang="en-US"/>
        </a:p>
      </dgm:t>
    </dgm:pt>
    <dgm:pt modelId="{D6E54892-353F-44D1-BE4F-898882470C20}">
      <dgm:prSet phldrT="[Text]"/>
      <dgm:spPr/>
      <dgm:t>
        <a:bodyPr/>
        <a:lstStyle/>
        <a:p>
          <a:r>
            <a:rPr lang="en-US" dirty="0" smtClean="0"/>
            <a:t>Irrigation and Vegetation Response</a:t>
          </a:r>
          <a:endParaRPr lang="en-US" dirty="0"/>
        </a:p>
      </dgm:t>
    </dgm:pt>
    <dgm:pt modelId="{C251AC01-B9D1-4AB8-82F1-903FCED934EA}" type="parTrans" cxnId="{ECF0F2C5-A9B7-419E-8168-C6B10456AE4E}">
      <dgm:prSet/>
      <dgm:spPr/>
      <dgm:t>
        <a:bodyPr/>
        <a:lstStyle/>
        <a:p>
          <a:endParaRPr lang="en-US"/>
        </a:p>
      </dgm:t>
    </dgm:pt>
    <dgm:pt modelId="{BAC2020E-9354-4593-AE9F-65188D2CEE79}" type="sibTrans" cxnId="{ECF0F2C5-A9B7-419E-8168-C6B10456AE4E}">
      <dgm:prSet/>
      <dgm:spPr/>
      <dgm:t>
        <a:bodyPr/>
        <a:lstStyle/>
        <a:p>
          <a:endParaRPr lang="en-US"/>
        </a:p>
      </dgm:t>
    </dgm:pt>
    <dgm:pt modelId="{A8E889C1-2E7F-477A-B39D-4AC6AE077862}">
      <dgm:prSet phldrT="[Text]"/>
      <dgm:spPr/>
      <dgm:t>
        <a:bodyPr/>
        <a:lstStyle/>
        <a:p>
          <a:r>
            <a:rPr lang="en-US" dirty="0" smtClean="0"/>
            <a:t>Effects of soil texture</a:t>
          </a:r>
          <a:endParaRPr lang="en-US" dirty="0"/>
        </a:p>
      </dgm:t>
    </dgm:pt>
    <dgm:pt modelId="{260EC5AD-9776-4257-BCD2-12BACE5095F9}" type="parTrans" cxnId="{7F0275A5-6AC4-49F6-B028-1B4BB39DA3A0}">
      <dgm:prSet/>
      <dgm:spPr/>
      <dgm:t>
        <a:bodyPr/>
        <a:lstStyle/>
        <a:p>
          <a:endParaRPr lang="en-US"/>
        </a:p>
      </dgm:t>
    </dgm:pt>
    <dgm:pt modelId="{F3671DC4-A5B6-4203-85AF-4F8CABA6B683}" type="sibTrans" cxnId="{7F0275A5-6AC4-49F6-B028-1B4BB39DA3A0}">
      <dgm:prSet/>
      <dgm:spPr/>
      <dgm:t>
        <a:bodyPr/>
        <a:lstStyle/>
        <a:p>
          <a:endParaRPr lang="en-US"/>
        </a:p>
      </dgm:t>
    </dgm:pt>
    <dgm:pt modelId="{F7B6834E-E83C-4100-8A85-FCDBD75A09D7}">
      <dgm:prSet phldrT="[Text]"/>
      <dgm:spPr/>
      <dgm:t>
        <a:bodyPr/>
        <a:lstStyle/>
        <a:p>
          <a:r>
            <a:rPr lang="en-US" dirty="0" smtClean="0"/>
            <a:t>Contribution of soil moisture</a:t>
          </a:r>
          <a:endParaRPr lang="en-US" dirty="0"/>
        </a:p>
      </dgm:t>
    </dgm:pt>
    <dgm:pt modelId="{B85BCD53-19CA-4FA5-A267-610839FD5FA3}" type="parTrans" cxnId="{E4EC940F-567B-4455-BB88-2132AD13535D}">
      <dgm:prSet/>
      <dgm:spPr/>
      <dgm:t>
        <a:bodyPr/>
        <a:lstStyle/>
        <a:p>
          <a:endParaRPr lang="en-US"/>
        </a:p>
      </dgm:t>
    </dgm:pt>
    <dgm:pt modelId="{624C4A62-4899-46E7-A1DB-FDB564714511}" type="sibTrans" cxnId="{E4EC940F-567B-4455-BB88-2132AD13535D}">
      <dgm:prSet/>
      <dgm:spPr/>
      <dgm:t>
        <a:bodyPr/>
        <a:lstStyle/>
        <a:p>
          <a:endParaRPr lang="en-US"/>
        </a:p>
      </dgm:t>
    </dgm:pt>
    <dgm:pt modelId="{63B99697-CAAB-4A34-A3C0-73A434789FC7}">
      <dgm:prSet phldrT="[Text]"/>
      <dgm:spPr/>
      <dgm:t>
        <a:bodyPr/>
        <a:lstStyle/>
        <a:p>
          <a:r>
            <a:rPr lang="en-US" dirty="0" smtClean="0"/>
            <a:t>Impact of aridity</a:t>
          </a:r>
          <a:endParaRPr lang="en-US" dirty="0"/>
        </a:p>
      </dgm:t>
    </dgm:pt>
    <dgm:pt modelId="{116EC924-DA1F-4213-9510-BB62AECE37E6}" type="parTrans" cxnId="{D23A2B27-5C28-452F-ABEE-69164EE56A2C}">
      <dgm:prSet/>
      <dgm:spPr/>
      <dgm:t>
        <a:bodyPr/>
        <a:lstStyle/>
        <a:p>
          <a:endParaRPr lang="en-US"/>
        </a:p>
      </dgm:t>
    </dgm:pt>
    <dgm:pt modelId="{C6654C51-47E6-4262-9260-09297EFB987B}" type="sibTrans" cxnId="{D23A2B27-5C28-452F-ABEE-69164EE56A2C}">
      <dgm:prSet/>
      <dgm:spPr/>
      <dgm:t>
        <a:bodyPr/>
        <a:lstStyle/>
        <a:p>
          <a:endParaRPr lang="en-US"/>
        </a:p>
      </dgm:t>
    </dgm:pt>
    <dgm:pt modelId="{98AC393D-F795-4FFE-89EB-38CE8FFB8F2D}" type="pres">
      <dgm:prSet presAssocID="{C2A373C6-BFAC-418B-A781-92E6906F4B39}" presName="Name0" presStyleCnt="0">
        <dgm:presLayoutVars>
          <dgm:dir/>
          <dgm:animLvl val="lvl"/>
          <dgm:resizeHandles val="exact"/>
        </dgm:presLayoutVars>
      </dgm:prSet>
      <dgm:spPr/>
      <dgm:t>
        <a:bodyPr/>
        <a:lstStyle/>
        <a:p>
          <a:endParaRPr lang="en-US"/>
        </a:p>
      </dgm:t>
    </dgm:pt>
    <dgm:pt modelId="{21478887-9E85-4B67-8749-BCBE844CABFF}" type="pres">
      <dgm:prSet presAssocID="{4AF8C38F-C506-42AF-B98B-9CE09EAAEBB9}" presName="boxAndChildren" presStyleCnt="0"/>
      <dgm:spPr/>
    </dgm:pt>
    <dgm:pt modelId="{06F08F69-37B4-4F5B-9725-40775EE517F5}" type="pres">
      <dgm:prSet presAssocID="{4AF8C38F-C506-42AF-B98B-9CE09EAAEBB9}" presName="parentTextBox" presStyleLbl="node1" presStyleIdx="0" presStyleCnt="3"/>
      <dgm:spPr/>
      <dgm:t>
        <a:bodyPr/>
        <a:lstStyle/>
        <a:p>
          <a:endParaRPr lang="en-US"/>
        </a:p>
      </dgm:t>
    </dgm:pt>
    <dgm:pt modelId="{77249A47-7BC0-421B-AF25-6523844CCCA1}" type="pres">
      <dgm:prSet presAssocID="{4AF8C38F-C506-42AF-B98B-9CE09EAAEBB9}" presName="entireBox" presStyleLbl="node1" presStyleIdx="0" presStyleCnt="3"/>
      <dgm:spPr/>
      <dgm:t>
        <a:bodyPr/>
        <a:lstStyle/>
        <a:p>
          <a:endParaRPr lang="en-US"/>
        </a:p>
      </dgm:t>
    </dgm:pt>
    <dgm:pt modelId="{26482B28-BA30-4337-88C5-261CE57BBDB5}" type="pres">
      <dgm:prSet presAssocID="{4AF8C38F-C506-42AF-B98B-9CE09EAAEBB9}" presName="descendantBox" presStyleCnt="0"/>
      <dgm:spPr/>
    </dgm:pt>
    <dgm:pt modelId="{7B26CBD7-071C-4BDD-9AC5-C931FF91280A}" type="pres">
      <dgm:prSet presAssocID="{0EF61FE0-283D-4841-943E-B7C07E0ED1C7}" presName="childTextBox" presStyleLbl="fgAccFollowNode1" presStyleIdx="0" presStyleCnt="7">
        <dgm:presLayoutVars>
          <dgm:bulletEnabled val="1"/>
        </dgm:presLayoutVars>
      </dgm:prSet>
      <dgm:spPr/>
      <dgm:t>
        <a:bodyPr/>
        <a:lstStyle/>
        <a:p>
          <a:endParaRPr lang="en-US"/>
        </a:p>
      </dgm:t>
    </dgm:pt>
    <dgm:pt modelId="{EA4A8438-E1E2-436B-A148-C3259EBA987C}" type="pres">
      <dgm:prSet presAssocID="{E0BD6EA7-5A34-4970-93BB-EA2953986860}" presName="childTextBox" presStyleLbl="fgAccFollowNode1" presStyleIdx="1" presStyleCnt="7">
        <dgm:presLayoutVars>
          <dgm:bulletEnabled val="1"/>
        </dgm:presLayoutVars>
      </dgm:prSet>
      <dgm:spPr/>
      <dgm:t>
        <a:bodyPr/>
        <a:lstStyle/>
        <a:p>
          <a:endParaRPr lang="en-US"/>
        </a:p>
      </dgm:t>
    </dgm:pt>
    <dgm:pt modelId="{C3D6EB57-E343-47A1-858A-338FEB46F270}" type="pres">
      <dgm:prSet presAssocID="{D6E54892-353F-44D1-BE4F-898882470C20}" presName="childTextBox" presStyleLbl="fgAccFollowNode1" presStyleIdx="2" presStyleCnt="7">
        <dgm:presLayoutVars>
          <dgm:bulletEnabled val="1"/>
        </dgm:presLayoutVars>
      </dgm:prSet>
      <dgm:spPr/>
      <dgm:t>
        <a:bodyPr/>
        <a:lstStyle/>
        <a:p>
          <a:endParaRPr lang="en-US"/>
        </a:p>
      </dgm:t>
    </dgm:pt>
    <dgm:pt modelId="{EF12C55A-FA72-49F5-ACCB-9E10AF711750}" type="pres">
      <dgm:prSet presAssocID="{008F4E58-EFDD-45F9-9718-3D77634B6114}" presName="sp" presStyleCnt="0"/>
      <dgm:spPr/>
    </dgm:pt>
    <dgm:pt modelId="{0CFAC624-3ECB-4070-B099-6575CB1F21C4}" type="pres">
      <dgm:prSet presAssocID="{4A01DDC1-B359-4A1E-B20E-7FB39EBC7E8D}" presName="arrowAndChildren" presStyleCnt="0"/>
      <dgm:spPr/>
    </dgm:pt>
    <dgm:pt modelId="{295D4457-5CA4-40D5-8F87-E9A7EC1B6D14}" type="pres">
      <dgm:prSet presAssocID="{4A01DDC1-B359-4A1E-B20E-7FB39EBC7E8D}" presName="parentTextArrow" presStyleLbl="node1" presStyleIdx="0" presStyleCnt="3"/>
      <dgm:spPr/>
      <dgm:t>
        <a:bodyPr/>
        <a:lstStyle/>
        <a:p>
          <a:endParaRPr lang="en-US"/>
        </a:p>
      </dgm:t>
    </dgm:pt>
    <dgm:pt modelId="{34D98DEE-796E-4220-976E-B02211D888AA}" type="pres">
      <dgm:prSet presAssocID="{4A01DDC1-B359-4A1E-B20E-7FB39EBC7E8D}" presName="arrow" presStyleLbl="node1" presStyleIdx="1" presStyleCnt="3"/>
      <dgm:spPr/>
      <dgm:t>
        <a:bodyPr/>
        <a:lstStyle/>
        <a:p>
          <a:endParaRPr lang="en-US"/>
        </a:p>
      </dgm:t>
    </dgm:pt>
    <dgm:pt modelId="{8C62669D-6B4B-44FC-884C-E457932247C3}" type="pres">
      <dgm:prSet presAssocID="{4A01DDC1-B359-4A1E-B20E-7FB39EBC7E8D}" presName="descendantArrow" presStyleCnt="0"/>
      <dgm:spPr/>
    </dgm:pt>
    <dgm:pt modelId="{69B49C35-BF33-460A-BD0F-FAC1116D7D6E}" type="pres">
      <dgm:prSet presAssocID="{F3D1315B-8262-49B9-80F1-2EDDAE083333}" presName="childTextArrow" presStyleLbl="fgAccFollowNode1" presStyleIdx="3" presStyleCnt="7">
        <dgm:presLayoutVars>
          <dgm:bulletEnabled val="1"/>
        </dgm:presLayoutVars>
      </dgm:prSet>
      <dgm:spPr/>
      <dgm:t>
        <a:bodyPr/>
        <a:lstStyle/>
        <a:p>
          <a:endParaRPr lang="en-US"/>
        </a:p>
      </dgm:t>
    </dgm:pt>
    <dgm:pt modelId="{35418F94-3FA2-4A92-A346-8E774C5FCFB8}" type="pres">
      <dgm:prSet presAssocID="{73941CF7-D521-4CFF-90B2-835C7D2F90AF}" presName="childTextArrow" presStyleLbl="fgAccFollowNode1" presStyleIdx="4" presStyleCnt="7">
        <dgm:presLayoutVars>
          <dgm:bulletEnabled val="1"/>
        </dgm:presLayoutVars>
      </dgm:prSet>
      <dgm:spPr/>
      <dgm:t>
        <a:bodyPr/>
        <a:lstStyle/>
        <a:p>
          <a:endParaRPr lang="en-US"/>
        </a:p>
      </dgm:t>
    </dgm:pt>
    <dgm:pt modelId="{2FE98BE1-C938-447E-9B40-715CF5916F92}" type="pres">
      <dgm:prSet presAssocID="{8DD5D8B1-B6BF-443D-A6B1-D2C278E773C4}" presName="sp" presStyleCnt="0"/>
      <dgm:spPr/>
    </dgm:pt>
    <dgm:pt modelId="{F30AB7C7-093C-4492-9FB3-6BD156904823}" type="pres">
      <dgm:prSet presAssocID="{3B678AAA-0DDA-465E-AC39-CA257E9D0B37}" presName="arrowAndChildren" presStyleCnt="0"/>
      <dgm:spPr/>
    </dgm:pt>
    <dgm:pt modelId="{B1EAC7F2-8D34-444B-AEBB-EE003C9DC271}" type="pres">
      <dgm:prSet presAssocID="{3B678AAA-0DDA-465E-AC39-CA257E9D0B37}" presName="parentTextArrow" presStyleLbl="node1" presStyleIdx="1" presStyleCnt="3"/>
      <dgm:spPr/>
      <dgm:t>
        <a:bodyPr/>
        <a:lstStyle/>
        <a:p>
          <a:endParaRPr lang="en-US"/>
        </a:p>
      </dgm:t>
    </dgm:pt>
    <dgm:pt modelId="{E1FD2B64-3AE6-4C86-9E9F-863D9C48B5A8}" type="pres">
      <dgm:prSet presAssocID="{3B678AAA-0DDA-465E-AC39-CA257E9D0B37}" presName="arrow" presStyleLbl="node1" presStyleIdx="2" presStyleCnt="3"/>
      <dgm:spPr/>
      <dgm:t>
        <a:bodyPr/>
        <a:lstStyle/>
        <a:p>
          <a:endParaRPr lang="en-US"/>
        </a:p>
      </dgm:t>
    </dgm:pt>
    <dgm:pt modelId="{1F8F7F37-58BA-4B7B-AEEE-DCD4319706E0}" type="pres">
      <dgm:prSet presAssocID="{3B678AAA-0DDA-465E-AC39-CA257E9D0B37}" presName="descendantArrow" presStyleCnt="0"/>
      <dgm:spPr/>
    </dgm:pt>
    <dgm:pt modelId="{2D55705C-9023-474A-95FB-6BBAC9D66714}" type="pres">
      <dgm:prSet presAssocID="{B7D93405-AB1E-474F-AA0C-6C6EA75B0102}" presName="childTextArrow" presStyleLbl="fgAccFollowNode1" presStyleIdx="5" presStyleCnt="7">
        <dgm:presLayoutVars>
          <dgm:bulletEnabled val="1"/>
        </dgm:presLayoutVars>
      </dgm:prSet>
      <dgm:spPr/>
      <dgm:t>
        <a:bodyPr/>
        <a:lstStyle/>
        <a:p>
          <a:endParaRPr lang="en-US"/>
        </a:p>
      </dgm:t>
    </dgm:pt>
    <dgm:pt modelId="{E81E4EAB-AA53-408C-93FB-F8B6C5F51DD3}" type="pres">
      <dgm:prSet presAssocID="{E446F46F-6CCC-4BA5-82F3-D645B4B1C24E}" presName="childTextArrow" presStyleLbl="fgAccFollowNode1" presStyleIdx="6" presStyleCnt="7">
        <dgm:presLayoutVars>
          <dgm:bulletEnabled val="1"/>
        </dgm:presLayoutVars>
      </dgm:prSet>
      <dgm:spPr/>
      <dgm:t>
        <a:bodyPr/>
        <a:lstStyle/>
        <a:p>
          <a:endParaRPr lang="en-US"/>
        </a:p>
      </dgm:t>
    </dgm:pt>
  </dgm:ptLst>
  <dgm:cxnLst>
    <dgm:cxn modelId="{4244CD4B-71D9-49F0-B5C6-6F8ED8DDCB0C}" type="presOf" srcId="{B7D93405-AB1E-474F-AA0C-6C6EA75B0102}" destId="{2D55705C-9023-474A-95FB-6BBAC9D66714}" srcOrd="0" destOrd="0" presId="urn:microsoft.com/office/officeart/2005/8/layout/process4"/>
    <dgm:cxn modelId="{E8363125-392A-48E2-89C9-B18DF3638017}" srcId="{73941CF7-D521-4CFF-90B2-835C7D2F90AF}" destId="{96662895-E450-4553-9F1B-003ABC0C3242}" srcOrd="0" destOrd="0" parTransId="{F8D427F8-2637-4AC4-B607-F5C8A02C9A63}" sibTransId="{20220209-6384-488E-87A9-CA7F1F893966}"/>
    <dgm:cxn modelId="{7F0275A5-6AC4-49F6-B028-1B4BB39DA3A0}" srcId="{0EF61FE0-283D-4841-943E-B7C07E0ED1C7}" destId="{A8E889C1-2E7F-477A-B39D-4AC6AE077862}" srcOrd="0" destOrd="0" parTransId="{260EC5AD-9776-4257-BCD2-12BACE5095F9}" sibTransId="{F3671DC4-A5B6-4203-85AF-4F8CABA6B683}"/>
    <dgm:cxn modelId="{3C6CF285-E526-41CF-A6C8-B7C3FAFBEFD5}" type="presOf" srcId="{04A224BF-74B9-467F-B34C-542E34CCC625}" destId="{E81E4EAB-AA53-408C-93FB-F8B6C5F51DD3}" srcOrd="0" destOrd="1" presId="urn:microsoft.com/office/officeart/2005/8/layout/process4"/>
    <dgm:cxn modelId="{B59B049C-4344-4F20-B9EE-90BBDDE42CA2}" type="presOf" srcId="{E446F46F-6CCC-4BA5-82F3-D645B4B1C24E}" destId="{E81E4EAB-AA53-408C-93FB-F8B6C5F51DD3}" srcOrd="0" destOrd="0" presId="urn:microsoft.com/office/officeart/2005/8/layout/process4"/>
    <dgm:cxn modelId="{DD236DD6-BB55-4D33-A449-C45727B6654D}" srcId="{E446F46F-6CCC-4BA5-82F3-D645B4B1C24E}" destId="{04A224BF-74B9-467F-B34C-542E34CCC625}" srcOrd="0" destOrd="0" parTransId="{B8A13A93-C8DD-480E-B446-3C5B43035353}" sibTransId="{8A408B4A-9108-4B81-89B7-E16646686137}"/>
    <dgm:cxn modelId="{E4EC940F-567B-4455-BB88-2132AD13535D}" srcId="{E0BD6EA7-5A34-4970-93BB-EA2953986860}" destId="{F7B6834E-E83C-4100-8A85-FCDBD75A09D7}" srcOrd="0" destOrd="0" parTransId="{B85BCD53-19CA-4FA5-A267-610839FD5FA3}" sibTransId="{624C4A62-4899-46E7-A1DB-FDB564714511}"/>
    <dgm:cxn modelId="{AE6472BE-E5BB-4EFE-8A2C-900C106A4D61}" srcId="{4AF8C38F-C506-42AF-B98B-9CE09EAAEBB9}" destId="{0EF61FE0-283D-4841-943E-B7C07E0ED1C7}" srcOrd="0" destOrd="0" parTransId="{45A7E432-6D18-43DD-AC10-54BD76B2A796}" sibTransId="{A8D65110-90BE-4773-B73A-F30DC18BFCB1}"/>
    <dgm:cxn modelId="{6B7215E1-F107-4672-AE33-264754F22326}" type="presOf" srcId="{4A01DDC1-B359-4A1E-B20E-7FB39EBC7E8D}" destId="{34D98DEE-796E-4220-976E-B02211D888AA}" srcOrd="1" destOrd="0" presId="urn:microsoft.com/office/officeart/2005/8/layout/process4"/>
    <dgm:cxn modelId="{0DACC46C-D688-4C4B-B366-0055CC489A5C}" type="presOf" srcId="{F7B6834E-E83C-4100-8A85-FCDBD75A09D7}" destId="{EA4A8438-E1E2-436B-A148-C3259EBA987C}" srcOrd="0" destOrd="1" presId="urn:microsoft.com/office/officeart/2005/8/layout/process4"/>
    <dgm:cxn modelId="{58A11C22-FA61-41C1-8DAF-88532222F748}" type="presOf" srcId="{D7BAE4AC-08F8-47A4-B133-320F2EAF1F4A}" destId="{2D55705C-9023-474A-95FB-6BBAC9D66714}" srcOrd="0" destOrd="2" presId="urn:microsoft.com/office/officeart/2005/8/layout/process4"/>
    <dgm:cxn modelId="{B229F8C7-D837-4299-83FE-5F9A8C624BC3}" type="presOf" srcId="{C2A373C6-BFAC-418B-A781-92E6906F4B39}" destId="{98AC393D-F795-4FFE-89EB-38CE8FFB8F2D}" srcOrd="0" destOrd="0" presId="urn:microsoft.com/office/officeart/2005/8/layout/process4"/>
    <dgm:cxn modelId="{FE68819A-0E29-4366-8D2F-D455D345146A}" srcId="{3B678AAA-0DDA-465E-AC39-CA257E9D0B37}" destId="{B7D93405-AB1E-474F-AA0C-6C6EA75B0102}" srcOrd="0" destOrd="0" parTransId="{27F600EB-4A82-4B4E-9347-C79CD250DE08}" sibTransId="{2935490F-ED81-401B-985C-EC06A91428AC}"/>
    <dgm:cxn modelId="{501BF55D-743E-41BC-ABAF-ED75F5425920}" type="presOf" srcId="{0EF61FE0-283D-4841-943E-B7C07E0ED1C7}" destId="{7B26CBD7-071C-4BDD-9AC5-C931FF91280A}" srcOrd="0" destOrd="0" presId="urn:microsoft.com/office/officeart/2005/8/layout/process4"/>
    <dgm:cxn modelId="{4120B8A7-232D-4547-B5F4-1EF4DA5C8478}" type="presOf" srcId="{787DF3A7-75E9-4ED3-BEB8-89EBB20B43B5}" destId="{2D55705C-9023-474A-95FB-6BBAC9D66714}" srcOrd="0" destOrd="1" presId="urn:microsoft.com/office/officeart/2005/8/layout/process4"/>
    <dgm:cxn modelId="{B73ED1B5-407F-4BED-A4F8-C8B0A18A5FD2}" type="presOf" srcId="{4A01DDC1-B359-4A1E-B20E-7FB39EBC7E8D}" destId="{295D4457-5CA4-40D5-8F87-E9A7EC1B6D14}" srcOrd="0" destOrd="0" presId="urn:microsoft.com/office/officeart/2005/8/layout/process4"/>
    <dgm:cxn modelId="{ECF0F2C5-A9B7-419E-8168-C6B10456AE4E}" srcId="{4AF8C38F-C506-42AF-B98B-9CE09EAAEBB9}" destId="{D6E54892-353F-44D1-BE4F-898882470C20}" srcOrd="2" destOrd="0" parTransId="{C251AC01-B9D1-4AB8-82F1-903FCED934EA}" sibTransId="{BAC2020E-9354-4593-AE9F-65188D2CEE79}"/>
    <dgm:cxn modelId="{64DAE4A3-72EB-4323-8FA9-53429EEF3BA1}" srcId="{4A01DDC1-B359-4A1E-B20E-7FB39EBC7E8D}" destId="{F3D1315B-8262-49B9-80F1-2EDDAE083333}" srcOrd="0" destOrd="0" parTransId="{66E26FE9-5E1A-4EA1-A4BE-C28AAAC565CC}" sibTransId="{68F34265-BDCC-4E3A-81BE-36B825279468}"/>
    <dgm:cxn modelId="{3DD082D1-C689-48D7-A16B-F56DBAFFEDDD}" srcId="{3B678AAA-0DDA-465E-AC39-CA257E9D0B37}" destId="{E446F46F-6CCC-4BA5-82F3-D645B4B1C24E}" srcOrd="1" destOrd="0" parTransId="{97AC4AC2-710A-4573-B2D4-4E732BE69727}" sibTransId="{62D29B0C-F7C7-4780-91D0-0BF2F422A80E}"/>
    <dgm:cxn modelId="{86DC6C9D-D6A0-4C71-9317-84109AA11270}" type="presOf" srcId="{4AF8C38F-C506-42AF-B98B-9CE09EAAEBB9}" destId="{06F08F69-37B4-4F5B-9725-40775EE517F5}" srcOrd="0" destOrd="0" presId="urn:microsoft.com/office/officeart/2005/8/layout/process4"/>
    <dgm:cxn modelId="{9064873A-363C-4651-A59C-4170FACFB2B1}" type="presOf" srcId="{E0BD6EA7-5A34-4970-93BB-EA2953986860}" destId="{EA4A8438-E1E2-436B-A148-C3259EBA987C}" srcOrd="0" destOrd="0" presId="urn:microsoft.com/office/officeart/2005/8/layout/process4"/>
    <dgm:cxn modelId="{D9D1CCC7-6709-4FB0-A117-8388741B5802}" type="presOf" srcId="{96662895-E450-4553-9F1B-003ABC0C3242}" destId="{35418F94-3FA2-4A92-A346-8E774C5FCFB8}" srcOrd="0" destOrd="1" presId="urn:microsoft.com/office/officeart/2005/8/layout/process4"/>
    <dgm:cxn modelId="{F1BAD419-7CB0-4EC5-A592-2D90AAB69AD1}" srcId="{B7D93405-AB1E-474F-AA0C-6C6EA75B0102}" destId="{D7BAE4AC-08F8-47A4-B133-320F2EAF1F4A}" srcOrd="1" destOrd="0" parTransId="{C5F4E0D4-3B02-49F3-A3F1-CC8932CC8C6D}" sibTransId="{48659EC3-57FD-4907-B2DD-EACE0D6D98B0}"/>
    <dgm:cxn modelId="{FDA61789-B1BC-4012-BC84-709328978001}" type="presOf" srcId="{A8E889C1-2E7F-477A-B39D-4AC6AE077862}" destId="{7B26CBD7-071C-4BDD-9AC5-C931FF91280A}" srcOrd="0" destOrd="1" presId="urn:microsoft.com/office/officeart/2005/8/layout/process4"/>
    <dgm:cxn modelId="{D23A2B27-5C28-452F-ABEE-69164EE56A2C}" srcId="{D6E54892-353F-44D1-BE4F-898882470C20}" destId="{63B99697-CAAB-4A34-A3C0-73A434789FC7}" srcOrd="0" destOrd="0" parTransId="{116EC924-DA1F-4213-9510-BB62AECE37E6}" sibTransId="{C6654C51-47E6-4262-9260-09297EFB987B}"/>
    <dgm:cxn modelId="{A82D0E46-2A96-4EB6-A890-41258FAF0FC2}" type="presOf" srcId="{3B678AAA-0DDA-465E-AC39-CA257E9D0B37}" destId="{E1FD2B64-3AE6-4C86-9E9F-863D9C48B5A8}" srcOrd="1" destOrd="0" presId="urn:microsoft.com/office/officeart/2005/8/layout/process4"/>
    <dgm:cxn modelId="{43ADACF4-C45E-4611-9112-3A0267D087AC}" type="presOf" srcId="{63B99697-CAAB-4A34-A3C0-73A434789FC7}" destId="{C3D6EB57-E343-47A1-858A-338FEB46F270}" srcOrd="0" destOrd="1" presId="urn:microsoft.com/office/officeart/2005/8/layout/process4"/>
    <dgm:cxn modelId="{E92BE9A9-5314-48EB-B7B5-F64B4EAEF15C}" srcId="{C2A373C6-BFAC-418B-A781-92E6906F4B39}" destId="{3B678AAA-0DDA-465E-AC39-CA257E9D0B37}" srcOrd="0" destOrd="0" parTransId="{64DD7CA8-EF8D-4117-BE09-0F343A382094}" sibTransId="{8DD5D8B1-B6BF-443D-A6B1-D2C278E773C4}"/>
    <dgm:cxn modelId="{9CF71667-5B98-4F79-B3F4-E288E4D7EEA4}" srcId="{B7D93405-AB1E-474F-AA0C-6C6EA75B0102}" destId="{787DF3A7-75E9-4ED3-BEB8-89EBB20B43B5}" srcOrd="0" destOrd="0" parTransId="{CC294ECE-2D59-4B9D-A8C4-7362175F2A91}" sibTransId="{8A6C7334-E79F-4D48-9E58-9BABF63DDED3}"/>
    <dgm:cxn modelId="{376D7B2D-1143-44BF-BBCA-8F02EB83B6BE}" type="presOf" srcId="{3B678AAA-0DDA-465E-AC39-CA257E9D0B37}" destId="{B1EAC7F2-8D34-444B-AEBB-EE003C9DC271}" srcOrd="0" destOrd="0" presId="urn:microsoft.com/office/officeart/2005/8/layout/process4"/>
    <dgm:cxn modelId="{54AB53B7-3E63-4F93-BDC3-6681989C3D31}" type="presOf" srcId="{F3D1315B-8262-49B9-80F1-2EDDAE083333}" destId="{69B49C35-BF33-460A-BD0F-FAC1116D7D6E}" srcOrd="0" destOrd="0" presId="urn:microsoft.com/office/officeart/2005/8/layout/process4"/>
    <dgm:cxn modelId="{8FD17F0B-6DF4-488E-A7DC-E7EF56CAF126}" type="presOf" srcId="{4AF8C38F-C506-42AF-B98B-9CE09EAAEBB9}" destId="{77249A47-7BC0-421B-AF25-6523844CCCA1}" srcOrd="1" destOrd="0" presId="urn:microsoft.com/office/officeart/2005/8/layout/process4"/>
    <dgm:cxn modelId="{5433C83B-8126-4B5F-AAB1-E754BCEC5B05}" srcId="{C2A373C6-BFAC-418B-A781-92E6906F4B39}" destId="{4AF8C38F-C506-42AF-B98B-9CE09EAAEBB9}" srcOrd="2" destOrd="0" parTransId="{B3EFD493-0753-4974-AD91-AFEEB25FEF64}" sibTransId="{CEF0C907-107B-4643-8EEA-F07A162AFF76}"/>
    <dgm:cxn modelId="{211FD5F9-D613-40FF-855C-1ABCE97F4899}" srcId="{F3D1315B-8262-49B9-80F1-2EDDAE083333}" destId="{E902F5A9-E47E-48ED-9F78-1D6969163B86}" srcOrd="0" destOrd="0" parTransId="{B7F7BAD8-E5CD-4C62-A38D-6883959B452A}" sibTransId="{BD56590C-1000-4B89-A89B-75FAE9C80F28}"/>
    <dgm:cxn modelId="{C297FAB6-5F98-4494-B626-FCF0DC0F28BB}" srcId="{C2A373C6-BFAC-418B-A781-92E6906F4B39}" destId="{4A01DDC1-B359-4A1E-B20E-7FB39EBC7E8D}" srcOrd="1" destOrd="0" parTransId="{45E8D359-BBE1-4FE3-81D9-16C72D6BF9CE}" sibTransId="{008F4E58-EFDD-45F9-9718-3D77634B6114}"/>
    <dgm:cxn modelId="{C8160AB0-0FE1-4A54-8500-E276D0D03E20}" srcId="{4AF8C38F-C506-42AF-B98B-9CE09EAAEBB9}" destId="{E0BD6EA7-5A34-4970-93BB-EA2953986860}" srcOrd="1" destOrd="0" parTransId="{B0513AE1-029B-4BAA-B8E7-68F89B489DD3}" sibTransId="{37E88DE3-4C39-40E1-AE5B-0BE0D9D15C1E}"/>
    <dgm:cxn modelId="{30870779-A8C3-4BFC-9586-4AC39E9AB0FB}" type="presOf" srcId="{D6E54892-353F-44D1-BE4F-898882470C20}" destId="{C3D6EB57-E343-47A1-858A-338FEB46F270}" srcOrd="0" destOrd="0" presId="urn:microsoft.com/office/officeart/2005/8/layout/process4"/>
    <dgm:cxn modelId="{E04736E1-3F91-413D-8F63-CCF9D9C0FA7C}" srcId="{4A01DDC1-B359-4A1E-B20E-7FB39EBC7E8D}" destId="{73941CF7-D521-4CFF-90B2-835C7D2F90AF}" srcOrd="1" destOrd="0" parTransId="{DA140156-1CC2-4947-BE89-D1352574CEF6}" sibTransId="{2E81AA16-3D1C-4357-A682-1D98D310983C}"/>
    <dgm:cxn modelId="{24530355-AB4D-4014-A7CC-80975D950047}" type="presOf" srcId="{E902F5A9-E47E-48ED-9F78-1D6969163B86}" destId="{69B49C35-BF33-460A-BD0F-FAC1116D7D6E}" srcOrd="0" destOrd="1" presId="urn:microsoft.com/office/officeart/2005/8/layout/process4"/>
    <dgm:cxn modelId="{E9DDCDDF-D2B4-475E-AF0E-0139EA038253}" type="presOf" srcId="{73941CF7-D521-4CFF-90B2-835C7D2F90AF}" destId="{35418F94-3FA2-4A92-A346-8E774C5FCFB8}" srcOrd="0" destOrd="0" presId="urn:microsoft.com/office/officeart/2005/8/layout/process4"/>
    <dgm:cxn modelId="{42EAAEA0-E5E0-489B-9586-9AA7766FE4E8}" type="presParOf" srcId="{98AC393D-F795-4FFE-89EB-38CE8FFB8F2D}" destId="{21478887-9E85-4B67-8749-BCBE844CABFF}" srcOrd="0" destOrd="0" presId="urn:microsoft.com/office/officeart/2005/8/layout/process4"/>
    <dgm:cxn modelId="{AA69E5EA-1E31-4EE5-B800-8E697C5F3334}" type="presParOf" srcId="{21478887-9E85-4B67-8749-BCBE844CABFF}" destId="{06F08F69-37B4-4F5B-9725-40775EE517F5}" srcOrd="0" destOrd="0" presId="urn:microsoft.com/office/officeart/2005/8/layout/process4"/>
    <dgm:cxn modelId="{EA00527B-72BD-4E7E-A421-DFE835D4C161}" type="presParOf" srcId="{21478887-9E85-4B67-8749-BCBE844CABFF}" destId="{77249A47-7BC0-421B-AF25-6523844CCCA1}" srcOrd="1" destOrd="0" presId="urn:microsoft.com/office/officeart/2005/8/layout/process4"/>
    <dgm:cxn modelId="{84BAC548-C7B5-45EA-B4E8-6DDE9851AF78}" type="presParOf" srcId="{21478887-9E85-4B67-8749-BCBE844CABFF}" destId="{26482B28-BA30-4337-88C5-261CE57BBDB5}" srcOrd="2" destOrd="0" presId="urn:microsoft.com/office/officeart/2005/8/layout/process4"/>
    <dgm:cxn modelId="{CDC288CC-9B3D-427C-BFE5-CBB84B392C6E}" type="presParOf" srcId="{26482B28-BA30-4337-88C5-261CE57BBDB5}" destId="{7B26CBD7-071C-4BDD-9AC5-C931FF91280A}" srcOrd="0" destOrd="0" presId="urn:microsoft.com/office/officeart/2005/8/layout/process4"/>
    <dgm:cxn modelId="{B3422277-C8F1-4605-A9AA-A32D7B37F776}" type="presParOf" srcId="{26482B28-BA30-4337-88C5-261CE57BBDB5}" destId="{EA4A8438-E1E2-436B-A148-C3259EBA987C}" srcOrd="1" destOrd="0" presId="urn:microsoft.com/office/officeart/2005/8/layout/process4"/>
    <dgm:cxn modelId="{FB41A037-E5C9-4B28-A583-BE572FBC764F}" type="presParOf" srcId="{26482B28-BA30-4337-88C5-261CE57BBDB5}" destId="{C3D6EB57-E343-47A1-858A-338FEB46F270}" srcOrd="2" destOrd="0" presId="urn:microsoft.com/office/officeart/2005/8/layout/process4"/>
    <dgm:cxn modelId="{C6D0CD16-82E4-49CE-BED4-1B40AF1C15ED}" type="presParOf" srcId="{98AC393D-F795-4FFE-89EB-38CE8FFB8F2D}" destId="{EF12C55A-FA72-49F5-ACCB-9E10AF711750}" srcOrd="1" destOrd="0" presId="urn:microsoft.com/office/officeart/2005/8/layout/process4"/>
    <dgm:cxn modelId="{670BE534-C058-4667-A168-D0802F2C0793}" type="presParOf" srcId="{98AC393D-F795-4FFE-89EB-38CE8FFB8F2D}" destId="{0CFAC624-3ECB-4070-B099-6575CB1F21C4}" srcOrd="2" destOrd="0" presId="urn:microsoft.com/office/officeart/2005/8/layout/process4"/>
    <dgm:cxn modelId="{17406055-D43C-4654-9D17-C7A2A0A4E7BB}" type="presParOf" srcId="{0CFAC624-3ECB-4070-B099-6575CB1F21C4}" destId="{295D4457-5CA4-40D5-8F87-E9A7EC1B6D14}" srcOrd="0" destOrd="0" presId="urn:microsoft.com/office/officeart/2005/8/layout/process4"/>
    <dgm:cxn modelId="{60EE894A-C783-467F-9092-8B38316A33BF}" type="presParOf" srcId="{0CFAC624-3ECB-4070-B099-6575CB1F21C4}" destId="{34D98DEE-796E-4220-976E-B02211D888AA}" srcOrd="1" destOrd="0" presId="urn:microsoft.com/office/officeart/2005/8/layout/process4"/>
    <dgm:cxn modelId="{FCDBF3F3-C024-41C4-8ECA-F54DC063972F}" type="presParOf" srcId="{0CFAC624-3ECB-4070-B099-6575CB1F21C4}" destId="{8C62669D-6B4B-44FC-884C-E457932247C3}" srcOrd="2" destOrd="0" presId="urn:microsoft.com/office/officeart/2005/8/layout/process4"/>
    <dgm:cxn modelId="{8A5180C2-5285-4382-AC79-27540FF2B420}" type="presParOf" srcId="{8C62669D-6B4B-44FC-884C-E457932247C3}" destId="{69B49C35-BF33-460A-BD0F-FAC1116D7D6E}" srcOrd="0" destOrd="0" presId="urn:microsoft.com/office/officeart/2005/8/layout/process4"/>
    <dgm:cxn modelId="{94C9E2C5-9EB4-49AA-BB51-4640D0BCB18C}" type="presParOf" srcId="{8C62669D-6B4B-44FC-884C-E457932247C3}" destId="{35418F94-3FA2-4A92-A346-8E774C5FCFB8}" srcOrd="1" destOrd="0" presId="urn:microsoft.com/office/officeart/2005/8/layout/process4"/>
    <dgm:cxn modelId="{E3EB30FE-5163-4D77-BA37-F8D4D0BCBB55}" type="presParOf" srcId="{98AC393D-F795-4FFE-89EB-38CE8FFB8F2D}" destId="{2FE98BE1-C938-447E-9B40-715CF5916F92}" srcOrd="3" destOrd="0" presId="urn:microsoft.com/office/officeart/2005/8/layout/process4"/>
    <dgm:cxn modelId="{AF480E31-F9C8-4DF0-A28B-213E73A4166A}" type="presParOf" srcId="{98AC393D-F795-4FFE-89EB-38CE8FFB8F2D}" destId="{F30AB7C7-093C-4492-9FB3-6BD156904823}" srcOrd="4" destOrd="0" presId="urn:microsoft.com/office/officeart/2005/8/layout/process4"/>
    <dgm:cxn modelId="{2DFFF3E0-34F6-4B12-B537-63F9E77AD1A3}" type="presParOf" srcId="{F30AB7C7-093C-4492-9FB3-6BD156904823}" destId="{B1EAC7F2-8D34-444B-AEBB-EE003C9DC271}" srcOrd="0" destOrd="0" presId="urn:microsoft.com/office/officeart/2005/8/layout/process4"/>
    <dgm:cxn modelId="{D4E2177E-C68F-4133-B7D6-D73E1FC9BFAE}" type="presParOf" srcId="{F30AB7C7-093C-4492-9FB3-6BD156904823}" destId="{E1FD2B64-3AE6-4C86-9E9F-863D9C48B5A8}" srcOrd="1" destOrd="0" presId="urn:microsoft.com/office/officeart/2005/8/layout/process4"/>
    <dgm:cxn modelId="{D7E79602-145C-4A1C-A969-9D79757E81B4}" type="presParOf" srcId="{F30AB7C7-093C-4492-9FB3-6BD156904823}" destId="{1F8F7F37-58BA-4B7B-AEEE-DCD4319706E0}" srcOrd="2" destOrd="0" presId="urn:microsoft.com/office/officeart/2005/8/layout/process4"/>
    <dgm:cxn modelId="{30851187-8802-48A1-B179-28DADE0A501E}" type="presParOf" srcId="{1F8F7F37-58BA-4B7B-AEEE-DCD4319706E0}" destId="{2D55705C-9023-474A-95FB-6BBAC9D66714}" srcOrd="0" destOrd="0" presId="urn:microsoft.com/office/officeart/2005/8/layout/process4"/>
    <dgm:cxn modelId="{DDF6002D-0C97-480C-B056-0B8B2AC22984}" type="presParOf" srcId="{1F8F7F37-58BA-4B7B-AEEE-DCD4319706E0}" destId="{E81E4EAB-AA53-408C-93FB-F8B6C5F51DD3}"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12E2CE-8AE9-4387-8610-6E4FE777396C}" type="doc">
      <dgm:prSet loTypeId="urn:microsoft.com/office/officeart/2005/8/layout/StepDownProcess" loCatId="process" qsTypeId="urn:microsoft.com/office/officeart/2005/8/quickstyle/simple1" qsCatId="simple" csTypeId="urn:microsoft.com/office/officeart/2005/8/colors/accent3_2" csCatId="accent3" phldr="1"/>
      <dgm:spPr/>
      <dgm:t>
        <a:bodyPr/>
        <a:lstStyle/>
        <a:p>
          <a:endParaRPr lang="en-US"/>
        </a:p>
      </dgm:t>
    </dgm:pt>
    <dgm:pt modelId="{70D54070-7F7F-40FE-9EDC-64AAAE3E6CF1}">
      <dgm:prSet phldrT="[Text]"/>
      <dgm:spPr/>
      <dgm:t>
        <a:bodyPr/>
        <a:lstStyle/>
        <a:p>
          <a:r>
            <a:rPr lang="en-US" dirty="0" smtClean="0"/>
            <a:t>Calculate Standardized Indices</a:t>
          </a:r>
          <a:endParaRPr lang="en-US" dirty="0"/>
        </a:p>
      </dgm:t>
    </dgm:pt>
    <dgm:pt modelId="{08F0FDF0-0122-46C9-9DC8-9B9A3BEE60B4}" type="parTrans" cxnId="{9C3EF751-C066-41A8-8502-73549726C285}">
      <dgm:prSet/>
      <dgm:spPr/>
      <dgm:t>
        <a:bodyPr/>
        <a:lstStyle/>
        <a:p>
          <a:endParaRPr lang="en-US"/>
        </a:p>
      </dgm:t>
    </dgm:pt>
    <dgm:pt modelId="{FA6C179A-151A-49EC-B93E-4C9710EDF107}" type="sibTrans" cxnId="{9C3EF751-C066-41A8-8502-73549726C285}">
      <dgm:prSet/>
      <dgm:spPr/>
      <dgm:t>
        <a:bodyPr/>
        <a:lstStyle/>
        <a:p>
          <a:endParaRPr lang="en-US"/>
        </a:p>
      </dgm:t>
    </dgm:pt>
    <dgm:pt modelId="{869D348D-FB3C-4079-B7F8-8624BDAB86AE}">
      <dgm:prSet phldrT="[Text]"/>
      <dgm:spPr/>
      <dgm:t>
        <a:bodyPr/>
        <a:lstStyle/>
        <a:p>
          <a:r>
            <a:rPr lang="en-US" dirty="0" smtClean="0"/>
            <a:t>Standardized Soil Moisture Index</a:t>
          </a:r>
          <a:endParaRPr lang="en-US" dirty="0"/>
        </a:p>
      </dgm:t>
    </dgm:pt>
    <dgm:pt modelId="{C554C7BA-D8B1-408A-B645-7DD365AF0F23}" type="parTrans" cxnId="{0506E974-EF75-4E74-B9B4-9553E01B5459}">
      <dgm:prSet/>
      <dgm:spPr/>
      <dgm:t>
        <a:bodyPr/>
        <a:lstStyle/>
        <a:p>
          <a:endParaRPr lang="en-US"/>
        </a:p>
      </dgm:t>
    </dgm:pt>
    <dgm:pt modelId="{97D617F1-C16C-4DDA-BF64-0B416CBEF74C}" type="sibTrans" cxnId="{0506E974-EF75-4E74-B9B4-9553E01B5459}">
      <dgm:prSet/>
      <dgm:spPr/>
      <dgm:t>
        <a:bodyPr/>
        <a:lstStyle/>
        <a:p>
          <a:endParaRPr lang="en-US"/>
        </a:p>
      </dgm:t>
    </dgm:pt>
    <dgm:pt modelId="{2D426790-4CFC-47F4-A97A-E71CA4A5CB78}">
      <dgm:prSet phldrT="[Text]"/>
      <dgm:spPr/>
      <dgm:t>
        <a:bodyPr/>
        <a:lstStyle/>
        <a:p>
          <a:r>
            <a:rPr lang="en-US" dirty="0" smtClean="0"/>
            <a:t>Find spatially connected drought clusters</a:t>
          </a:r>
          <a:endParaRPr lang="en-US" dirty="0"/>
        </a:p>
      </dgm:t>
    </dgm:pt>
    <dgm:pt modelId="{C68DFFFA-DBAB-429A-B0E5-7DEC21E81A24}" type="parTrans" cxnId="{63AC56E5-D05B-40DA-87A8-2448EB005BB3}">
      <dgm:prSet/>
      <dgm:spPr/>
      <dgm:t>
        <a:bodyPr/>
        <a:lstStyle/>
        <a:p>
          <a:endParaRPr lang="en-US"/>
        </a:p>
      </dgm:t>
    </dgm:pt>
    <dgm:pt modelId="{EB5FABD9-6902-4C97-A01D-69950593DA74}" type="sibTrans" cxnId="{63AC56E5-D05B-40DA-87A8-2448EB005BB3}">
      <dgm:prSet/>
      <dgm:spPr/>
      <dgm:t>
        <a:bodyPr/>
        <a:lstStyle/>
        <a:p>
          <a:endParaRPr lang="en-US"/>
        </a:p>
      </dgm:t>
    </dgm:pt>
    <dgm:pt modelId="{A17194F4-6D23-45DE-934E-2CEDA76C9CD9}">
      <dgm:prSet phldrT="[Text]"/>
      <dgm:spPr/>
      <dgm:t>
        <a:bodyPr/>
        <a:lstStyle/>
        <a:p>
          <a:r>
            <a:rPr lang="en-US" dirty="0" smtClean="0"/>
            <a:t>Clusters are adjacent pixels with an index value of -1 or less</a:t>
          </a:r>
          <a:endParaRPr lang="en-US" dirty="0"/>
        </a:p>
      </dgm:t>
    </dgm:pt>
    <dgm:pt modelId="{47F0F137-C089-46B9-8753-E5FD023F0F47}" type="parTrans" cxnId="{DBF5709B-59B9-4D99-B6A9-5CA99B65949D}">
      <dgm:prSet/>
      <dgm:spPr/>
      <dgm:t>
        <a:bodyPr/>
        <a:lstStyle/>
        <a:p>
          <a:endParaRPr lang="en-US"/>
        </a:p>
      </dgm:t>
    </dgm:pt>
    <dgm:pt modelId="{ABE4AD61-6D52-4F7E-8C8B-22101F3FA08A}" type="sibTrans" cxnId="{DBF5709B-59B9-4D99-B6A9-5CA99B65949D}">
      <dgm:prSet/>
      <dgm:spPr/>
      <dgm:t>
        <a:bodyPr/>
        <a:lstStyle/>
        <a:p>
          <a:endParaRPr lang="en-US"/>
        </a:p>
      </dgm:t>
    </dgm:pt>
    <dgm:pt modelId="{ACD16F59-9A5D-4F8C-B7E0-DC2F64CBB0DD}">
      <dgm:prSet phldrT="[Text]"/>
      <dgm:spPr/>
      <dgm:t>
        <a:bodyPr/>
        <a:lstStyle/>
        <a:p>
          <a:r>
            <a:rPr lang="en-US" dirty="0" smtClean="0"/>
            <a:t>Determine length and intensification criteria</a:t>
          </a:r>
          <a:endParaRPr lang="en-US" dirty="0"/>
        </a:p>
      </dgm:t>
    </dgm:pt>
    <dgm:pt modelId="{FB3CC908-355E-42D4-8E4F-2C38F25B629C}" type="parTrans" cxnId="{11E346F2-EF1E-4543-8922-2728C8E9DBF8}">
      <dgm:prSet/>
      <dgm:spPr/>
      <dgm:t>
        <a:bodyPr/>
        <a:lstStyle/>
        <a:p>
          <a:endParaRPr lang="en-US"/>
        </a:p>
      </dgm:t>
    </dgm:pt>
    <dgm:pt modelId="{84D9ED5C-31C5-4197-BCAA-75DBCF83ECD9}" type="sibTrans" cxnId="{11E346F2-EF1E-4543-8922-2728C8E9DBF8}">
      <dgm:prSet/>
      <dgm:spPr/>
      <dgm:t>
        <a:bodyPr/>
        <a:lstStyle/>
        <a:p>
          <a:endParaRPr lang="en-US"/>
        </a:p>
      </dgm:t>
    </dgm:pt>
    <dgm:pt modelId="{BD432BED-3FB0-4E5A-BD6A-E9555172408E}">
      <dgm:prSet phldrT="[Text]"/>
      <dgm:spPr/>
      <dgm:t>
        <a:bodyPr/>
        <a:lstStyle/>
        <a:p>
          <a:r>
            <a:rPr lang="en-US" dirty="0" smtClean="0"/>
            <a:t>5-day scale</a:t>
          </a:r>
          <a:endParaRPr lang="en-US" dirty="0"/>
        </a:p>
      </dgm:t>
    </dgm:pt>
    <dgm:pt modelId="{E3CF24AB-B937-4D50-AB9A-9BD94CEA1046}" type="parTrans" cxnId="{6145CEC9-438F-45EB-A865-002B524C6C03}">
      <dgm:prSet/>
      <dgm:spPr/>
      <dgm:t>
        <a:bodyPr/>
        <a:lstStyle/>
        <a:p>
          <a:endParaRPr lang="en-US"/>
        </a:p>
      </dgm:t>
    </dgm:pt>
    <dgm:pt modelId="{98B7EACB-C78A-43FD-8FE0-23B54610D885}" type="sibTrans" cxnId="{6145CEC9-438F-45EB-A865-002B524C6C03}">
      <dgm:prSet/>
      <dgm:spPr/>
      <dgm:t>
        <a:bodyPr/>
        <a:lstStyle/>
        <a:p>
          <a:endParaRPr lang="en-US"/>
        </a:p>
      </dgm:t>
    </dgm:pt>
    <dgm:pt modelId="{A92C13B0-B20E-44DF-9F66-713130D16C6E}">
      <dgm:prSet phldrT="[Text]"/>
      <dgm:spPr/>
      <dgm:t>
        <a:bodyPr/>
        <a:lstStyle/>
        <a:p>
          <a:r>
            <a:rPr lang="en-US" dirty="0" smtClean="0"/>
            <a:t>At least 1.6% of study area</a:t>
          </a:r>
          <a:endParaRPr lang="en-US" dirty="0"/>
        </a:p>
      </dgm:t>
    </dgm:pt>
    <dgm:pt modelId="{22FCA241-168C-49D8-A311-D1F4F6168389}" type="parTrans" cxnId="{BCD69B8D-7A5F-4A2F-810D-E040B869D7D8}">
      <dgm:prSet/>
      <dgm:spPr/>
      <dgm:t>
        <a:bodyPr/>
        <a:lstStyle/>
        <a:p>
          <a:endParaRPr lang="en-US"/>
        </a:p>
      </dgm:t>
    </dgm:pt>
    <dgm:pt modelId="{19575FB3-5E4A-4D2F-889A-17FB35290D33}" type="sibTrans" cxnId="{BCD69B8D-7A5F-4A2F-810D-E040B869D7D8}">
      <dgm:prSet/>
      <dgm:spPr/>
      <dgm:t>
        <a:bodyPr/>
        <a:lstStyle/>
        <a:p>
          <a:endParaRPr lang="en-US"/>
        </a:p>
      </dgm:t>
    </dgm:pt>
    <dgm:pt modelId="{FCA9BBEF-6901-4560-A021-949A18C1F91A}">
      <dgm:prSet phldrT="[Text]"/>
      <dgm:spPr/>
      <dgm:t>
        <a:bodyPr/>
        <a:lstStyle/>
        <a:p>
          <a:r>
            <a:rPr lang="en-US" dirty="0" smtClean="0"/>
            <a:t>Flash drought: 25-60 days; sufficiently rapid intensification</a:t>
          </a:r>
          <a:endParaRPr lang="en-US" dirty="0"/>
        </a:p>
      </dgm:t>
    </dgm:pt>
    <dgm:pt modelId="{25473912-50F8-4EFA-9E33-717776D8D4A1}" type="parTrans" cxnId="{6FA10D7E-50C7-48EE-8286-D2202F03997A}">
      <dgm:prSet/>
      <dgm:spPr/>
      <dgm:t>
        <a:bodyPr/>
        <a:lstStyle/>
        <a:p>
          <a:endParaRPr lang="en-US"/>
        </a:p>
      </dgm:t>
    </dgm:pt>
    <dgm:pt modelId="{2CBB67D9-BC57-4990-AFDE-63CBBA2CD50D}" type="sibTrans" cxnId="{6FA10D7E-50C7-48EE-8286-D2202F03997A}">
      <dgm:prSet/>
      <dgm:spPr/>
      <dgm:t>
        <a:bodyPr/>
        <a:lstStyle/>
        <a:p>
          <a:endParaRPr lang="en-US"/>
        </a:p>
      </dgm:t>
    </dgm:pt>
    <dgm:pt modelId="{76DCDBEC-E795-4BFB-864E-585EC5BDB118}">
      <dgm:prSet phldrT="[Text]"/>
      <dgm:spPr/>
      <dgm:t>
        <a:bodyPr/>
        <a:lstStyle/>
        <a:p>
          <a:r>
            <a:rPr lang="en-US" dirty="0" smtClean="0"/>
            <a:t>Normal drought:</a:t>
          </a:r>
          <a:endParaRPr lang="en-US" dirty="0"/>
        </a:p>
      </dgm:t>
    </dgm:pt>
    <dgm:pt modelId="{B2B16A87-88A9-4BA3-BEA0-976DE22FF63B}" type="parTrans" cxnId="{1418ED5E-F34A-41B9-95D3-9B6E9FC2AC5A}">
      <dgm:prSet/>
      <dgm:spPr/>
      <dgm:t>
        <a:bodyPr/>
        <a:lstStyle/>
        <a:p>
          <a:endParaRPr lang="en-US"/>
        </a:p>
      </dgm:t>
    </dgm:pt>
    <dgm:pt modelId="{E0699A8F-96D0-4F5E-B299-7030194E1747}" type="sibTrans" cxnId="{1418ED5E-F34A-41B9-95D3-9B6E9FC2AC5A}">
      <dgm:prSet/>
      <dgm:spPr/>
      <dgm:t>
        <a:bodyPr/>
        <a:lstStyle/>
        <a:p>
          <a:endParaRPr lang="en-US"/>
        </a:p>
      </dgm:t>
    </dgm:pt>
    <dgm:pt modelId="{1AE29204-08A5-4D0E-AA52-1035CBB1EFB5}">
      <dgm:prSet phldrT="[Text]"/>
      <dgm:spPr/>
      <dgm:t>
        <a:bodyPr/>
        <a:lstStyle/>
        <a:p>
          <a:r>
            <a:rPr lang="en-US" dirty="0" smtClean="0"/>
            <a:t>25+ days, no intensification criteria</a:t>
          </a:r>
          <a:endParaRPr lang="en-US" dirty="0"/>
        </a:p>
      </dgm:t>
    </dgm:pt>
    <dgm:pt modelId="{910B5D10-873E-40E8-8775-778D046F67A4}" type="parTrans" cxnId="{4A0D35D2-A460-4583-AFBA-F413E71AAF2C}">
      <dgm:prSet/>
      <dgm:spPr/>
      <dgm:t>
        <a:bodyPr/>
        <a:lstStyle/>
        <a:p>
          <a:endParaRPr lang="en-US"/>
        </a:p>
      </dgm:t>
    </dgm:pt>
    <dgm:pt modelId="{1B900393-06E7-4BB4-8F6A-B04060DD4CA1}" type="sibTrans" cxnId="{4A0D35D2-A460-4583-AFBA-F413E71AAF2C}">
      <dgm:prSet/>
      <dgm:spPr/>
      <dgm:t>
        <a:bodyPr/>
        <a:lstStyle/>
        <a:p>
          <a:endParaRPr lang="en-US"/>
        </a:p>
      </dgm:t>
    </dgm:pt>
    <dgm:pt modelId="{8354202D-A754-446D-9DDC-7C87F120979A}" type="pres">
      <dgm:prSet presAssocID="{AB12E2CE-8AE9-4387-8610-6E4FE777396C}" presName="rootnode" presStyleCnt="0">
        <dgm:presLayoutVars>
          <dgm:chMax/>
          <dgm:chPref/>
          <dgm:dir/>
          <dgm:animLvl val="lvl"/>
        </dgm:presLayoutVars>
      </dgm:prSet>
      <dgm:spPr/>
      <dgm:t>
        <a:bodyPr/>
        <a:lstStyle/>
        <a:p>
          <a:endParaRPr lang="en-US"/>
        </a:p>
      </dgm:t>
    </dgm:pt>
    <dgm:pt modelId="{F70DA405-5936-4BEC-B7C2-FC40FDF70237}" type="pres">
      <dgm:prSet presAssocID="{70D54070-7F7F-40FE-9EDC-64AAAE3E6CF1}" presName="composite" presStyleCnt="0"/>
      <dgm:spPr/>
    </dgm:pt>
    <dgm:pt modelId="{BB3EC23F-A521-4AF7-B656-82F376EBE63E}" type="pres">
      <dgm:prSet presAssocID="{70D54070-7F7F-40FE-9EDC-64AAAE3E6CF1}" presName="bentUpArrow1" presStyleLbl="alignImgPlace1" presStyleIdx="0" presStyleCnt="2"/>
      <dgm:spPr/>
    </dgm:pt>
    <dgm:pt modelId="{ED34E9D9-22C0-4CDC-A358-4DDACA9EBE7B}" type="pres">
      <dgm:prSet presAssocID="{70D54070-7F7F-40FE-9EDC-64AAAE3E6CF1}" presName="ParentText" presStyleLbl="node1" presStyleIdx="0" presStyleCnt="3">
        <dgm:presLayoutVars>
          <dgm:chMax val="1"/>
          <dgm:chPref val="1"/>
          <dgm:bulletEnabled val="1"/>
        </dgm:presLayoutVars>
      </dgm:prSet>
      <dgm:spPr/>
      <dgm:t>
        <a:bodyPr/>
        <a:lstStyle/>
        <a:p>
          <a:endParaRPr lang="en-US"/>
        </a:p>
      </dgm:t>
    </dgm:pt>
    <dgm:pt modelId="{920323DC-A559-425D-88CC-C8E11558E3B8}" type="pres">
      <dgm:prSet presAssocID="{70D54070-7F7F-40FE-9EDC-64AAAE3E6CF1}" presName="ChildText" presStyleLbl="revTx" presStyleIdx="0" presStyleCnt="3" custScaleX="158144" custLinFactNeighborX="28729" custLinFactNeighborY="2085">
        <dgm:presLayoutVars>
          <dgm:chMax val="0"/>
          <dgm:chPref val="0"/>
          <dgm:bulletEnabled val="1"/>
        </dgm:presLayoutVars>
      </dgm:prSet>
      <dgm:spPr/>
      <dgm:t>
        <a:bodyPr/>
        <a:lstStyle/>
        <a:p>
          <a:endParaRPr lang="en-US"/>
        </a:p>
      </dgm:t>
    </dgm:pt>
    <dgm:pt modelId="{4BC34915-4CF3-4E60-8BF4-997C127C66C2}" type="pres">
      <dgm:prSet presAssocID="{FA6C179A-151A-49EC-B93E-4C9710EDF107}" presName="sibTrans" presStyleCnt="0"/>
      <dgm:spPr/>
    </dgm:pt>
    <dgm:pt modelId="{0AB9CE45-DB4D-4570-833F-636E0BA81AAB}" type="pres">
      <dgm:prSet presAssocID="{2D426790-4CFC-47F4-A97A-E71CA4A5CB78}" presName="composite" presStyleCnt="0"/>
      <dgm:spPr/>
    </dgm:pt>
    <dgm:pt modelId="{DBD332B6-4BF0-483C-9223-FD92BF00BC31}" type="pres">
      <dgm:prSet presAssocID="{2D426790-4CFC-47F4-A97A-E71CA4A5CB78}" presName="bentUpArrow1" presStyleLbl="alignImgPlace1" presStyleIdx="1" presStyleCnt="2"/>
      <dgm:spPr/>
    </dgm:pt>
    <dgm:pt modelId="{F477185C-4587-4496-9CFF-B634B233373B}" type="pres">
      <dgm:prSet presAssocID="{2D426790-4CFC-47F4-A97A-E71CA4A5CB78}" presName="ParentText" presStyleLbl="node1" presStyleIdx="1" presStyleCnt="3">
        <dgm:presLayoutVars>
          <dgm:chMax val="1"/>
          <dgm:chPref val="1"/>
          <dgm:bulletEnabled val="1"/>
        </dgm:presLayoutVars>
      </dgm:prSet>
      <dgm:spPr/>
      <dgm:t>
        <a:bodyPr/>
        <a:lstStyle/>
        <a:p>
          <a:endParaRPr lang="en-US"/>
        </a:p>
      </dgm:t>
    </dgm:pt>
    <dgm:pt modelId="{27795FD4-C9D2-4160-8B2F-235CE07AB392}" type="pres">
      <dgm:prSet presAssocID="{2D426790-4CFC-47F4-A97A-E71CA4A5CB78}" presName="ChildText" presStyleLbl="revTx" presStyleIdx="1" presStyleCnt="3" custScaleX="158144" custLinFactNeighborX="29842" custLinFactNeighborY="2085">
        <dgm:presLayoutVars>
          <dgm:chMax val="0"/>
          <dgm:chPref val="0"/>
          <dgm:bulletEnabled val="1"/>
        </dgm:presLayoutVars>
      </dgm:prSet>
      <dgm:spPr/>
      <dgm:t>
        <a:bodyPr/>
        <a:lstStyle/>
        <a:p>
          <a:endParaRPr lang="en-US"/>
        </a:p>
      </dgm:t>
    </dgm:pt>
    <dgm:pt modelId="{86685A2C-6AA8-420C-A766-A395E1E7CF0E}" type="pres">
      <dgm:prSet presAssocID="{EB5FABD9-6902-4C97-A01D-69950593DA74}" presName="sibTrans" presStyleCnt="0"/>
      <dgm:spPr/>
    </dgm:pt>
    <dgm:pt modelId="{8EFB1DF7-3BD1-41A5-9AFB-5D419DF2F475}" type="pres">
      <dgm:prSet presAssocID="{ACD16F59-9A5D-4F8C-B7E0-DC2F64CBB0DD}" presName="composite" presStyleCnt="0"/>
      <dgm:spPr/>
    </dgm:pt>
    <dgm:pt modelId="{F31EE937-783F-428B-AD85-541339A2E1E7}" type="pres">
      <dgm:prSet presAssocID="{ACD16F59-9A5D-4F8C-B7E0-DC2F64CBB0DD}" presName="ParentText" presStyleLbl="node1" presStyleIdx="2" presStyleCnt="3">
        <dgm:presLayoutVars>
          <dgm:chMax val="1"/>
          <dgm:chPref val="1"/>
          <dgm:bulletEnabled val="1"/>
        </dgm:presLayoutVars>
      </dgm:prSet>
      <dgm:spPr/>
      <dgm:t>
        <a:bodyPr/>
        <a:lstStyle/>
        <a:p>
          <a:endParaRPr lang="en-US"/>
        </a:p>
      </dgm:t>
    </dgm:pt>
    <dgm:pt modelId="{E2741A4A-B1B3-4414-AFDA-A7999EB5DCCB}" type="pres">
      <dgm:prSet presAssocID="{ACD16F59-9A5D-4F8C-B7E0-DC2F64CBB0DD}" presName="FinalChildText" presStyleLbl="revTx" presStyleIdx="2" presStyleCnt="3" custScaleX="158144" custLinFactNeighborX="29278" custLinFactNeighborY="2085">
        <dgm:presLayoutVars>
          <dgm:chMax val="0"/>
          <dgm:chPref val="0"/>
          <dgm:bulletEnabled val="1"/>
        </dgm:presLayoutVars>
      </dgm:prSet>
      <dgm:spPr/>
      <dgm:t>
        <a:bodyPr/>
        <a:lstStyle/>
        <a:p>
          <a:endParaRPr lang="en-US"/>
        </a:p>
      </dgm:t>
    </dgm:pt>
  </dgm:ptLst>
  <dgm:cxnLst>
    <dgm:cxn modelId="{BCD69B8D-7A5F-4A2F-810D-E040B869D7D8}" srcId="{2D426790-4CFC-47F4-A97A-E71CA4A5CB78}" destId="{A92C13B0-B20E-44DF-9F66-713130D16C6E}" srcOrd="1" destOrd="0" parTransId="{22FCA241-168C-49D8-A311-D1F4F6168389}" sibTransId="{19575FB3-5E4A-4D2F-889A-17FB35290D33}"/>
    <dgm:cxn modelId="{155ADDFD-47F1-4DBF-A5CB-89B98004B2D6}" type="presOf" srcId="{2D426790-4CFC-47F4-A97A-E71CA4A5CB78}" destId="{F477185C-4587-4496-9CFF-B634B233373B}" srcOrd="0" destOrd="0" presId="urn:microsoft.com/office/officeart/2005/8/layout/StepDownProcess"/>
    <dgm:cxn modelId="{9C3EF751-C066-41A8-8502-73549726C285}" srcId="{AB12E2CE-8AE9-4387-8610-6E4FE777396C}" destId="{70D54070-7F7F-40FE-9EDC-64AAAE3E6CF1}" srcOrd="0" destOrd="0" parTransId="{08F0FDF0-0122-46C9-9DC8-9B9A3BEE60B4}" sibTransId="{FA6C179A-151A-49EC-B93E-4C9710EDF107}"/>
    <dgm:cxn modelId="{D2167E85-2C0A-4B78-A98E-9C4E126133BD}" type="presOf" srcId="{FCA9BBEF-6901-4560-A021-949A18C1F91A}" destId="{E2741A4A-B1B3-4414-AFDA-A7999EB5DCCB}" srcOrd="0" destOrd="0" presId="urn:microsoft.com/office/officeart/2005/8/layout/StepDownProcess"/>
    <dgm:cxn modelId="{759E627B-DADE-4F3E-9B01-FEDBEE339C29}" type="presOf" srcId="{869D348D-FB3C-4079-B7F8-8624BDAB86AE}" destId="{920323DC-A559-425D-88CC-C8E11558E3B8}" srcOrd="0" destOrd="0" presId="urn:microsoft.com/office/officeart/2005/8/layout/StepDownProcess"/>
    <dgm:cxn modelId="{CA86E04F-286C-4989-A85B-D55A897BF9A2}" type="presOf" srcId="{1AE29204-08A5-4D0E-AA52-1035CBB1EFB5}" destId="{E2741A4A-B1B3-4414-AFDA-A7999EB5DCCB}" srcOrd="0" destOrd="2" presId="urn:microsoft.com/office/officeart/2005/8/layout/StepDownProcess"/>
    <dgm:cxn modelId="{11E346F2-EF1E-4543-8922-2728C8E9DBF8}" srcId="{AB12E2CE-8AE9-4387-8610-6E4FE777396C}" destId="{ACD16F59-9A5D-4F8C-B7E0-DC2F64CBB0DD}" srcOrd="2" destOrd="0" parTransId="{FB3CC908-355E-42D4-8E4F-2C38F25B629C}" sibTransId="{84D9ED5C-31C5-4197-BCAA-75DBCF83ECD9}"/>
    <dgm:cxn modelId="{7A9CBEE7-3B12-4744-87B1-9AF0D54FC151}" type="presOf" srcId="{AB12E2CE-8AE9-4387-8610-6E4FE777396C}" destId="{8354202D-A754-446D-9DDC-7C87F120979A}" srcOrd="0" destOrd="0" presId="urn:microsoft.com/office/officeart/2005/8/layout/StepDownProcess"/>
    <dgm:cxn modelId="{DBF5709B-59B9-4D99-B6A9-5CA99B65949D}" srcId="{2D426790-4CFC-47F4-A97A-E71CA4A5CB78}" destId="{A17194F4-6D23-45DE-934E-2CEDA76C9CD9}" srcOrd="0" destOrd="0" parTransId="{47F0F137-C089-46B9-8753-E5FD023F0F47}" sibTransId="{ABE4AD61-6D52-4F7E-8C8B-22101F3FA08A}"/>
    <dgm:cxn modelId="{6145CEC9-438F-45EB-A865-002B524C6C03}" srcId="{70D54070-7F7F-40FE-9EDC-64AAAE3E6CF1}" destId="{BD432BED-3FB0-4E5A-BD6A-E9555172408E}" srcOrd="1" destOrd="0" parTransId="{E3CF24AB-B937-4D50-AB9A-9BD94CEA1046}" sibTransId="{98B7EACB-C78A-43FD-8FE0-23B54610D885}"/>
    <dgm:cxn modelId="{BAED8F1D-CC9E-41A7-A956-593A42EDF716}" type="presOf" srcId="{A17194F4-6D23-45DE-934E-2CEDA76C9CD9}" destId="{27795FD4-C9D2-4160-8B2F-235CE07AB392}" srcOrd="0" destOrd="0" presId="urn:microsoft.com/office/officeart/2005/8/layout/StepDownProcess"/>
    <dgm:cxn modelId="{0506E974-EF75-4E74-B9B4-9553E01B5459}" srcId="{70D54070-7F7F-40FE-9EDC-64AAAE3E6CF1}" destId="{869D348D-FB3C-4079-B7F8-8624BDAB86AE}" srcOrd="0" destOrd="0" parTransId="{C554C7BA-D8B1-408A-B645-7DD365AF0F23}" sibTransId="{97D617F1-C16C-4DDA-BF64-0B416CBEF74C}"/>
    <dgm:cxn modelId="{9445CEE0-50CC-4D15-8568-669FC237AA1B}" type="presOf" srcId="{76DCDBEC-E795-4BFB-864E-585EC5BDB118}" destId="{E2741A4A-B1B3-4414-AFDA-A7999EB5DCCB}" srcOrd="0" destOrd="1" presId="urn:microsoft.com/office/officeart/2005/8/layout/StepDownProcess"/>
    <dgm:cxn modelId="{B21B267D-B08D-49E6-A0A9-BACA337B95E0}" type="presOf" srcId="{70D54070-7F7F-40FE-9EDC-64AAAE3E6CF1}" destId="{ED34E9D9-22C0-4CDC-A358-4DDACA9EBE7B}" srcOrd="0" destOrd="0" presId="urn:microsoft.com/office/officeart/2005/8/layout/StepDownProcess"/>
    <dgm:cxn modelId="{5C7316D9-D752-476F-9144-8A3A3D2C39AA}" type="presOf" srcId="{ACD16F59-9A5D-4F8C-B7E0-DC2F64CBB0DD}" destId="{F31EE937-783F-428B-AD85-541339A2E1E7}" srcOrd="0" destOrd="0" presId="urn:microsoft.com/office/officeart/2005/8/layout/StepDownProcess"/>
    <dgm:cxn modelId="{6FA10D7E-50C7-48EE-8286-D2202F03997A}" srcId="{ACD16F59-9A5D-4F8C-B7E0-DC2F64CBB0DD}" destId="{FCA9BBEF-6901-4560-A021-949A18C1F91A}" srcOrd="0" destOrd="0" parTransId="{25473912-50F8-4EFA-9E33-717776D8D4A1}" sibTransId="{2CBB67D9-BC57-4990-AFDE-63CBBA2CD50D}"/>
    <dgm:cxn modelId="{1418ED5E-F34A-41B9-95D3-9B6E9FC2AC5A}" srcId="{ACD16F59-9A5D-4F8C-B7E0-DC2F64CBB0DD}" destId="{76DCDBEC-E795-4BFB-864E-585EC5BDB118}" srcOrd="1" destOrd="0" parTransId="{B2B16A87-88A9-4BA3-BEA0-976DE22FF63B}" sibTransId="{E0699A8F-96D0-4F5E-B299-7030194E1747}"/>
    <dgm:cxn modelId="{0F0EBCFE-CF52-48A1-AB43-8B3255F855AF}" type="presOf" srcId="{BD432BED-3FB0-4E5A-BD6A-E9555172408E}" destId="{920323DC-A559-425D-88CC-C8E11558E3B8}" srcOrd="0" destOrd="1" presId="urn:microsoft.com/office/officeart/2005/8/layout/StepDownProcess"/>
    <dgm:cxn modelId="{4A0D35D2-A460-4583-AFBA-F413E71AAF2C}" srcId="{ACD16F59-9A5D-4F8C-B7E0-DC2F64CBB0DD}" destId="{1AE29204-08A5-4D0E-AA52-1035CBB1EFB5}" srcOrd="2" destOrd="0" parTransId="{910B5D10-873E-40E8-8775-778D046F67A4}" sibTransId="{1B900393-06E7-4BB4-8F6A-B04060DD4CA1}"/>
    <dgm:cxn modelId="{63AC56E5-D05B-40DA-87A8-2448EB005BB3}" srcId="{AB12E2CE-8AE9-4387-8610-6E4FE777396C}" destId="{2D426790-4CFC-47F4-A97A-E71CA4A5CB78}" srcOrd="1" destOrd="0" parTransId="{C68DFFFA-DBAB-429A-B0E5-7DEC21E81A24}" sibTransId="{EB5FABD9-6902-4C97-A01D-69950593DA74}"/>
    <dgm:cxn modelId="{6610F900-B3B4-4726-A96A-2B8B1AB912D1}" type="presOf" srcId="{A92C13B0-B20E-44DF-9F66-713130D16C6E}" destId="{27795FD4-C9D2-4160-8B2F-235CE07AB392}" srcOrd="0" destOrd="1" presId="urn:microsoft.com/office/officeart/2005/8/layout/StepDownProcess"/>
    <dgm:cxn modelId="{B1B11C0E-BFF1-40B1-A49D-D79E3E531806}" type="presParOf" srcId="{8354202D-A754-446D-9DDC-7C87F120979A}" destId="{F70DA405-5936-4BEC-B7C2-FC40FDF70237}" srcOrd="0" destOrd="0" presId="urn:microsoft.com/office/officeart/2005/8/layout/StepDownProcess"/>
    <dgm:cxn modelId="{1C6B4A16-DA72-4EB5-86CB-048750E1847C}" type="presParOf" srcId="{F70DA405-5936-4BEC-B7C2-FC40FDF70237}" destId="{BB3EC23F-A521-4AF7-B656-82F376EBE63E}" srcOrd="0" destOrd="0" presId="urn:microsoft.com/office/officeart/2005/8/layout/StepDownProcess"/>
    <dgm:cxn modelId="{E15C7B89-8889-4783-A2CC-08C8A298F253}" type="presParOf" srcId="{F70DA405-5936-4BEC-B7C2-FC40FDF70237}" destId="{ED34E9D9-22C0-4CDC-A358-4DDACA9EBE7B}" srcOrd="1" destOrd="0" presId="urn:microsoft.com/office/officeart/2005/8/layout/StepDownProcess"/>
    <dgm:cxn modelId="{FD1927F9-9CFF-4BA1-B64C-C20B4A5EB7EC}" type="presParOf" srcId="{F70DA405-5936-4BEC-B7C2-FC40FDF70237}" destId="{920323DC-A559-425D-88CC-C8E11558E3B8}" srcOrd="2" destOrd="0" presId="urn:microsoft.com/office/officeart/2005/8/layout/StepDownProcess"/>
    <dgm:cxn modelId="{A9E608CF-94E0-4A24-820D-249316E8E883}" type="presParOf" srcId="{8354202D-A754-446D-9DDC-7C87F120979A}" destId="{4BC34915-4CF3-4E60-8BF4-997C127C66C2}" srcOrd="1" destOrd="0" presId="urn:microsoft.com/office/officeart/2005/8/layout/StepDownProcess"/>
    <dgm:cxn modelId="{73C7849E-97E4-4B2A-AF74-87D27AF35874}" type="presParOf" srcId="{8354202D-A754-446D-9DDC-7C87F120979A}" destId="{0AB9CE45-DB4D-4570-833F-636E0BA81AAB}" srcOrd="2" destOrd="0" presId="urn:microsoft.com/office/officeart/2005/8/layout/StepDownProcess"/>
    <dgm:cxn modelId="{08AEEBA6-0ED8-4695-92C6-984AF9E6EBC6}" type="presParOf" srcId="{0AB9CE45-DB4D-4570-833F-636E0BA81AAB}" destId="{DBD332B6-4BF0-483C-9223-FD92BF00BC31}" srcOrd="0" destOrd="0" presId="urn:microsoft.com/office/officeart/2005/8/layout/StepDownProcess"/>
    <dgm:cxn modelId="{8CA2ECA6-5047-490C-BD06-15DBAE9AB494}" type="presParOf" srcId="{0AB9CE45-DB4D-4570-833F-636E0BA81AAB}" destId="{F477185C-4587-4496-9CFF-B634B233373B}" srcOrd="1" destOrd="0" presId="urn:microsoft.com/office/officeart/2005/8/layout/StepDownProcess"/>
    <dgm:cxn modelId="{474F6E19-89FB-41FF-B587-E80AED21099B}" type="presParOf" srcId="{0AB9CE45-DB4D-4570-833F-636E0BA81AAB}" destId="{27795FD4-C9D2-4160-8B2F-235CE07AB392}" srcOrd="2" destOrd="0" presId="urn:microsoft.com/office/officeart/2005/8/layout/StepDownProcess"/>
    <dgm:cxn modelId="{5F4D8412-C916-4B21-8573-0B07A2393A85}" type="presParOf" srcId="{8354202D-A754-446D-9DDC-7C87F120979A}" destId="{86685A2C-6AA8-420C-A766-A395E1E7CF0E}" srcOrd="3" destOrd="0" presId="urn:microsoft.com/office/officeart/2005/8/layout/StepDownProcess"/>
    <dgm:cxn modelId="{4416DC38-AE29-416A-865E-D9D0332FD033}" type="presParOf" srcId="{8354202D-A754-446D-9DDC-7C87F120979A}" destId="{8EFB1DF7-3BD1-41A5-9AFB-5D419DF2F475}" srcOrd="4" destOrd="0" presId="urn:microsoft.com/office/officeart/2005/8/layout/StepDownProcess"/>
    <dgm:cxn modelId="{44B10C79-A481-4CE5-905E-DEA2B6613490}" type="presParOf" srcId="{8EFB1DF7-3BD1-41A5-9AFB-5D419DF2F475}" destId="{F31EE937-783F-428B-AD85-541339A2E1E7}" srcOrd="0" destOrd="0" presId="urn:microsoft.com/office/officeart/2005/8/layout/StepDownProcess"/>
    <dgm:cxn modelId="{29557C94-E57F-4733-B032-620D2E16AB5B}" type="presParOf" srcId="{8EFB1DF7-3BD1-41A5-9AFB-5D419DF2F475}" destId="{E2741A4A-B1B3-4414-AFDA-A7999EB5DCCB}" srcOrd="1"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26E484-2A56-4E8C-9173-0FB4477805CF}" type="doc">
      <dgm:prSet loTypeId="urn:microsoft.com/office/officeart/2005/8/layout/StepDownProcess" loCatId="process" qsTypeId="urn:microsoft.com/office/officeart/2005/8/quickstyle/simple1" qsCatId="simple" csTypeId="urn:microsoft.com/office/officeart/2005/8/colors/accent3_2" csCatId="accent3" phldr="1"/>
      <dgm:spPr/>
      <dgm:t>
        <a:bodyPr/>
        <a:lstStyle/>
        <a:p>
          <a:endParaRPr lang="en-US"/>
        </a:p>
      </dgm:t>
    </dgm:pt>
    <dgm:pt modelId="{950EC5C5-7A23-4134-A2EF-B087EC1DAB0C}">
      <dgm:prSet phldrT="[Text]"/>
      <dgm:spPr/>
      <dgm:t>
        <a:bodyPr/>
        <a:lstStyle/>
        <a:p>
          <a:r>
            <a:rPr lang="en-US" dirty="0" smtClean="0"/>
            <a:t>Find clusters whose size is 1.6% of study area</a:t>
          </a:r>
          <a:endParaRPr lang="en-US" dirty="0"/>
        </a:p>
      </dgm:t>
    </dgm:pt>
    <dgm:pt modelId="{341E2D61-733F-4212-9F31-17B3C77E08DF}" type="parTrans" cxnId="{1F643903-FC1D-49F4-8457-1173EC62DC54}">
      <dgm:prSet/>
      <dgm:spPr/>
      <dgm:t>
        <a:bodyPr/>
        <a:lstStyle/>
        <a:p>
          <a:endParaRPr lang="en-US"/>
        </a:p>
      </dgm:t>
    </dgm:pt>
    <dgm:pt modelId="{B0126B31-AC65-4AFA-B0D7-58E2021087C3}" type="sibTrans" cxnId="{1F643903-FC1D-49F4-8457-1173EC62DC54}">
      <dgm:prSet/>
      <dgm:spPr/>
      <dgm:t>
        <a:bodyPr/>
        <a:lstStyle/>
        <a:p>
          <a:endParaRPr lang="en-US"/>
        </a:p>
      </dgm:t>
    </dgm:pt>
    <dgm:pt modelId="{E04262FD-01B2-4B15-93D1-6601C259FCAA}">
      <dgm:prSet phldrT="[Text]"/>
      <dgm:spPr/>
      <dgm:t>
        <a:bodyPr/>
        <a:lstStyle/>
        <a:p>
          <a:r>
            <a:rPr lang="en-US" dirty="0" smtClean="0"/>
            <a:t>Clusters are adjacent pixels with SI &lt;= -1</a:t>
          </a:r>
          <a:endParaRPr lang="en-US" dirty="0"/>
        </a:p>
      </dgm:t>
    </dgm:pt>
    <dgm:pt modelId="{8A640E29-B063-4B8E-A7D7-74DACAF48841}" type="parTrans" cxnId="{9162811B-AB08-4F01-BBDD-CEF8250EA661}">
      <dgm:prSet/>
      <dgm:spPr/>
      <dgm:t>
        <a:bodyPr/>
        <a:lstStyle/>
        <a:p>
          <a:endParaRPr lang="en-US"/>
        </a:p>
      </dgm:t>
    </dgm:pt>
    <dgm:pt modelId="{B76675D3-90C0-42F9-9EF9-99D4EDDBEE94}" type="sibTrans" cxnId="{9162811B-AB08-4F01-BBDD-CEF8250EA661}">
      <dgm:prSet/>
      <dgm:spPr/>
      <dgm:t>
        <a:bodyPr/>
        <a:lstStyle/>
        <a:p>
          <a:endParaRPr lang="en-US"/>
        </a:p>
      </dgm:t>
    </dgm:pt>
    <dgm:pt modelId="{085EA9EA-A9F7-49F8-82C9-7449AC32F309}">
      <dgm:prSet phldrT="[Text]"/>
      <dgm:spPr/>
      <dgm:t>
        <a:bodyPr/>
        <a:lstStyle/>
        <a:p>
          <a:r>
            <a:rPr lang="en-US" dirty="0" smtClean="0"/>
            <a:t>Check for spatial connection of clusters between time steps</a:t>
          </a:r>
          <a:endParaRPr lang="en-US" dirty="0"/>
        </a:p>
      </dgm:t>
    </dgm:pt>
    <dgm:pt modelId="{34338CAD-B416-4864-B05E-4F3AC7A278AF}" type="parTrans" cxnId="{1FEA222F-316D-470E-95C9-79CCDDCB8BE3}">
      <dgm:prSet/>
      <dgm:spPr/>
      <dgm:t>
        <a:bodyPr/>
        <a:lstStyle/>
        <a:p>
          <a:endParaRPr lang="en-US"/>
        </a:p>
      </dgm:t>
    </dgm:pt>
    <dgm:pt modelId="{65AEC061-AF9B-4E39-BC7D-3A6F04AB27FE}" type="sibTrans" cxnId="{1FEA222F-316D-470E-95C9-79CCDDCB8BE3}">
      <dgm:prSet/>
      <dgm:spPr/>
      <dgm:t>
        <a:bodyPr/>
        <a:lstStyle/>
        <a:p>
          <a:endParaRPr lang="en-US"/>
        </a:p>
      </dgm:t>
    </dgm:pt>
    <dgm:pt modelId="{6523D216-3592-48FB-B5BD-4C65E516B01A}">
      <dgm:prSet phldrT="[Text]"/>
      <dgm:spPr/>
      <dgm:t>
        <a:bodyPr/>
        <a:lstStyle/>
        <a:p>
          <a:r>
            <a:rPr lang="en-US" dirty="0" smtClean="0"/>
            <a:t>Spatial connection = overlap area that is 50% the area of the smaller cluster and 1.6% the area of the study region</a:t>
          </a:r>
          <a:endParaRPr lang="en-US" dirty="0"/>
        </a:p>
      </dgm:t>
    </dgm:pt>
    <dgm:pt modelId="{85B7E3FB-1C52-4B0E-9856-243B765AB928}" type="parTrans" cxnId="{98988BA1-F1FA-4BC7-B830-5CFFD7CBF91C}">
      <dgm:prSet/>
      <dgm:spPr/>
      <dgm:t>
        <a:bodyPr/>
        <a:lstStyle/>
        <a:p>
          <a:endParaRPr lang="en-US"/>
        </a:p>
      </dgm:t>
    </dgm:pt>
    <dgm:pt modelId="{23ADAD70-6F83-4EBA-8D07-A3BEF73AD515}" type="sibTrans" cxnId="{98988BA1-F1FA-4BC7-B830-5CFFD7CBF91C}">
      <dgm:prSet/>
      <dgm:spPr/>
      <dgm:t>
        <a:bodyPr/>
        <a:lstStyle/>
        <a:p>
          <a:endParaRPr lang="en-US"/>
        </a:p>
      </dgm:t>
    </dgm:pt>
    <dgm:pt modelId="{74869E50-D2EB-43A7-BE06-C252889592A1}">
      <dgm:prSet phldrT="[Text]"/>
      <dgm:spPr/>
      <dgm:t>
        <a:bodyPr/>
        <a:lstStyle/>
        <a:p>
          <a:r>
            <a:rPr lang="en-US" dirty="0" smtClean="0"/>
            <a:t>Find 25+ consecutive days with spatially connected clusters</a:t>
          </a:r>
          <a:endParaRPr lang="en-US" dirty="0"/>
        </a:p>
      </dgm:t>
    </dgm:pt>
    <dgm:pt modelId="{54AD7F8A-50B4-4347-9BCD-ABEF2BD8FDE6}" type="parTrans" cxnId="{C87DE9BD-B927-490E-AD62-F0F33743D603}">
      <dgm:prSet/>
      <dgm:spPr/>
      <dgm:t>
        <a:bodyPr/>
        <a:lstStyle/>
        <a:p>
          <a:endParaRPr lang="en-US"/>
        </a:p>
      </dgm:t>
    </dgm:pt>
    <dgm:pt modelId="{9550C5F7-0B6D-45B1-9C5B-B00FEE0A7118}" type="sibTrans" cxnId="{C87DE9BD-B927-490E-AD62-F0F33743D603}">
      <dgm:prSet/>
      <dgm:spPr/>
      <dgm:t>
        <a:bodyPr/>
        <a:lstStyle/>
        <a:p>
          <a:endParaRPr lang="en-US"/>
        </a:p>
      </dgm:t>
    </dgm:pt>
    <dgm:pt modelId="{0FA604BA-76F4-4A84-98AF-84F84F933A4E}">
      <dgm:prSet phldrT="[Text]"/>
      <dgm:spPr/>
      <dgm:t>
        <a:bodyPr/>
        <a:lstStyle/>
        <a:p>
          <a:r>
            <a:rPr lang="en-US" dirty="0" smtClean="0"/>
            <a:t>These are drought events!</a:t>
          </a:r>
          <a:endParaRPr lang="en-US" dirty="0"/>
        </a:p>
      </dgm:t>
    </dgm:pt>
    <dgm:pt modelId="{25C00449-C7E9-44D4-BF7A-5D558115E5A4}" type="parTrans" cxnId="{1E053CDC-2DA6-48E4-AF59-EC5A5DBD1239}">
      <dgm:prSet/>
      <dgm:spPr/>
      <dgm:t>
        <a:bodyPr/>
        <a:lstStyle/>
        <a:p>
          <a:endParaRPr lang="en-US"/>
        </a:p>
      </dgm:t>
    </dgm:pt>
    <dgm:pt modelId="{FE792D07-3963-45AA-99D6-FB9856F071C8}" type="sibTrans" cxnId="{1E053CDC-2DA6-48E4-AF59-EC5A5DBD1239}">
      <dgm:prSet/>
      <dgm:spPr/>
      <dgm:t>
        <a:bodyPr/>
        <a:lstStyle/>
        <a:p>
          <a:endParaRPr lang="en-US"/>
        </a:p>
      </dgm:t>
    </dgm:pt>
    <dgm:pt modelId="{77F063CB-2BD2-4210-A6A4-049BBB54278A}" type="pres">
      <dgm:prSet presAssocID="{5426E484-2A56-4E8C-9173-0FB4477805CF}" presName="rootnode" presStyleCnt="0">
        <dgm:presLayoutVars>
          <dgm:chMax/>
          <dgm:chPref/>
          <dgm:dir/>
          <dgm:animLvl val="lvl"/>
        </dgm:presLayoutVars>
      </dgm:prSet>
      <dgm:spPr/>
      <dgm:t>
        <a:bodyPr/>
        <a:lstStyle/>
        <a:p>
          <a:endParaRPr lang="en-US"/>
        </a:p>
      </dgm:t>
    </dgm:pt>
    <dgm:pt modelId="{0011149D-2EB1-4FEB-8BA5-E9797593F5A0}" type="pres">
      <dgm:prSet presAssocID="{950EC5C5-7A23-4134-A2EF-B087EC1DAB0C}" presName="composite" presStyleCnt="0"/>
      <dgm:spPr/>
    </dgm:pt>
    <dgm:pt modelId="{8CF8F7F8-87A6-45FA-8177-7D3AA0442440}" type="pres">
      <dgm:prSet presAssocID="{950EC5C5-7A23-4134-A2EF-B087EC1DAB0C}" presName="bentUpArrow1" presStyleLbl="alignImgPlace1" presStyleIdx="0" presStyleCnt="2"/>
      <dgm:spPr/>
    </dgm:pt>
    <dgm:pt modelId="{FC2431F6-FD04-451F-9EA5-52C5E2668362}" type="pres">
      <dgm:prSet presAssocID="{950EC5C5-7A23-4134-A2EF-B087EC1DAB0C}" presName="ParentText" presStyleLbl="node1" presStyleIdx="0" presStyleCnt="3">
        <dgm:presLayoutVars>
          <dgm:chMax val="1"/>
          <dgm:chPref val="1"/>
          <dgm:bulletEnabled val="1"/>
        </dgm:presLayoutVars>
      </dgm:prSet>
      <dgm:spPr/>
      <dgm:t>
        <a:bodyPr/>
        <a:lstStyle/>
        <a:p>
          <a:endParaRPr lang="en-US"/>
        </a:p>
      </dgm:t>
    </dgm:pt>
    <dgm:pt modelId="{F7146332-C8E3-4B1C-B901-D1E0C60BBC82}" type="pres">
      <dgm:prSet presAssocID="{950EC5C5-7A23-4134-A2EF-B087EC1DAB0C}" presName="ChildText" presStyleLbl="revTx" presStyleIdx="0" presStyleCnt="3">
        <dgm:presLayoutVars>
          <dgm:chMax val="0"/>
          <dgm:chPref val="0"/>
          <dgm:bulletEnabled val="1"/>
        </dgm:presLayoutVars>
      </dgm:prSet>
      <dgm:spPr/>
      <dgm:t>
        <a:bodyPr/>
        <a:lstStyle/>
        <a:p>
          <a:endParaRPr lang="en-US"/>
        </a:p>
      </dgm:t>
    </dgm:pt>
    <dgm:pt modelId="{A7C7F6FA-0C1C-4697-AA38-352042E95747}" type="pres">
      <dgm:prSet presAssocID="{B0126B31-AC65-4AFA-B0D7-58E2021087C3}" presName="sibTrans" presStyleCnt="0"/>
      <dgm:spPr/>
    </dgm:pt>
    <dgm:pt modelId="{EF4E87E8-993E-45DD-BE5F-52A19F5DB6CB}" type="pres">
      <dgm:prSet presAssocID="{085EA9EA-A9F7-49F8-82C9-7449AC32F309}" presName="composite" presStyleCnt="0"/>
      <dgm:spPr/>
    </dgm:pt>
    <dgm:pt modelId="{14806384-5F85-4D1E-8726-89440B6AE075}" type="pres">
      <dgm:prSet presAssocID="{085EA9EA-A9F7-49F8-82C9-7449AC32F309}" presName="bentUpArrow1" presStyleLbl="alignImgPlace1" presStyleIdx="1" presStyleCnt="2"/>
      <dgm:spPr/>
    </dgm:pt>
    <dgm:pt modelId="{E27DC62A-0CE3-4389-BA55-674725C78859}" type="pres">
      <dgm:prSet presAssocID="{085EA9EA-A9F7-49F8-82C9-7449AC32F309}" presName="ParentText" presStyleLbl="node1" presStyleIdx="1" presStyleCnt="3">
        <dgm:presLayoutVars>
          <dgm:chMax val="1"/>
          <dgm:chPref val="1"/>
          <dgm:bulletEnabled val="1"/>
        </dgm:presLayoutVars>
      </dgm:prSet>
      <dgm:spPr/>
      <dgm:t>
        <a:bodyPr/>
        <a:lstStyle/>
        <a:p>
          <a:endParaRPr lang="en-US"/>
        </a:p>
      </dgm:t>
    </dgm:pt>
    <dgm:pt modelId="{94D7216F-BAEB-486A-BD74-FA9E29089151}" type="pres">
      <dgm:prSet presAssocID="{085EA9EA-A9F7-49F8-82C9-7449AC32F309}" presName="ChildText" presStyleLbl="revTx" presStyleIdx="1" presStyleCnt="3">
        <dgm:presLayoutVars>
          <dgm:chMax val="0"/>
          <dgm:chPref val="0"/>
          <dgm:bulletEnabled val="1"/>
        </dgm:presLayoutVars>
      </dgm:prSet>
      <dgm:spPr/>
      <dgm:t>
        <a:bodyPr/>
        <a:lstStyle/>
        <a:p>
          <a:endParaRPr lang="en-US"/>
        </a:p>
      </dgm:t>
    </dgm:pt>
    <dgm:pt modelId="{5E78AC40-31AD-4CC3-9AA0-19979079B8DF}" type="pres">
      <dgm:prSet presAssocID="{65AEC061-AF9B-4E39-BC7D-3A6F04AB27FE}" presName="sibTrans" presStyleCnt="0"/>
      <dgm:spPr/>
    </dgm:pt>
    <dgm:pt modelId="{8BFF8383-DB88-4D96-B848-CAE00EE3AE25}" type="pres">
      <dgm:prSet presAssocID="{74869E50-D2EB-43A7-BE06-C252889592A1}" presName="composite" presStyleCnt="0"/>
      <dgm:spPr/>
    </dgm:pt>
    <dgm:pt modelId="{3A440672-B7CB-4445-B766-52E83DEC4297}" type="pres">
      <dgm:prSet presAssocID="{74869E50-D2EB-43A7-BE06-C252889592A1}" presName="ParentText" presStyleLbl="node1" presStyleIdx="2" presStyleCnt="3">
        <dgm:presLayoutVars>
          <dgm:chMax val="1"/>
          <dgm:chPref val="1"/>
          <dgm:bulletEnabled val="1"/>
        </dgm:presLayoutVars>
      </dgm:prSet>
      <dgm:spPr/>
      <dgm:t>
        <a:bodyPr/>
        <a:lstStyle/>
        <a:p>
          <a:endParaRPr lang="en-US"/>
        </a:p>
      </dgm:t>
    </dgm:pt>
    <dgm:pt modelId="{31AC67F8-B975-4535-8DA0-87A6AE088B82}" type="pres">
      <dgm:prSet presAssocID="{74869E50-D2EB-43A7-BE06-C252889592A1}" presName="FinalChildText" presStyleLbl="revTx" presStyleIdx="2" presStyleCnt="3">
        <dgm:presLayoutVars>
          <dgm:chMax val="0"/>
          <dgm:chPref val="0"/>
          <dgm:bulletEnabled val="1"/>
        </dgm:presLayoutVars>
      </dgm:prSet>
      <dgm:spPr/>
      <dgm:t>
        <a:bodyPr/>
        <a:lstStyle/>
        <a:p>
          <a:endParaRPr lang="en-US"/>
        </a:p>
      </dgm:t>
    </dgm:pt>
  </dgm:ptLst>
  <dgm:cxnLst>
    <dgm:cxn modelId="{98988BA1-F1FA-4BC7-B830-5CFFD7CBF91C}" srcId="{085EA9EA-A9F7-49F8-82C9-7449AC32F309}" destId="{6523D216-3592-48FB-B5BD-4C65E516B01A}" srcOrd="0" destOrd="0" parTransId="{85B7E3FB-1C52-4B0E-9856-243B765AB928}" sibTransId="{23ADAD70-6F83-4EBA-8D07-A3BEF73AD515}"/>
    <dgm:cxn modelId="{1E053CDC-2DA6-48E4-AF59-EC5A5DBD1239}" srcId="{74869E50-D2EB-43A7-BE06-C252889592A1}" destId="{0FA604BA-76F4-4A84-98AF-84F84F933A4E}" srcOrd="0" destOrd="0" parTransId="{25C00449-C7E9-44D4-BF7A-5D558115E5A4}" sibTransId="{FE792D07-3963-45AA-99D6-FB9856F071C8}"/>
    <dgm:cxn modelId="{8AA75769-8F9A-43AD-8871-06E324E0D865}" type="presOf" srcId="{6523D216-3592-48FB-B5BD-4C65E516B01A}" destId="{94D7216F-BAEB-486A-BD74-FA9E29089151}" srcOrd="0" destOrd="0" presId="urn:microsoft.com/office/officeart/2005/8/layout/StepDownProcess"/>
    <dgm:cxn modelId="{F34C72F8-9E18-4399-B399-D4CDC89201A4}" type="presOf" srcId="{E04262FD-01B2-4B15-93D1-6601C259FCAA}" destId="{F7146332-C8E3-4B1C-B901-D1E0C60BBC82}" srcOrd="0" destOrd="0" presId="urn:microsoft.com/office/officeart/2005/8/layout/StepDownProcess"/>
    <dgm:cxn modelId="{0C953911-4555-4DE0-9410-4A62AEEC5091}" type="presOf" srcId="{74869E50-D2EB-43A7-BE06-C252889592A1}" destId="{3A440672-B7CB-4445-B766-52E83DEC4297}" srcOrd="0" destOrd="0" presId="urn:microsoft.com/office/officeart/2005/8/layout/StepDownProcess"/>
    <dgm:cxn modelId="{9388499B-7849-403A-BDD0-76B1DC03E0B3}" type="presOf" srcId="{950EC5C5-7A23-4134-A2EF-B087EC1DAB0C}" destId="{FC2431F6-FD04-451F-9EA5-52C5E2668362}" srcOrd="0" destOrd="0" presId="urn:microsoft.com/office/officeart/2005/8/layout/StepDownProcess"/>
    <dgm:cxn modelId="{1FEA222F-316D-470E-95C9-79CCDDCB8BE3}" srcId="{5426E484-2A56-4E8C-9173-0FB4477805CF}" destId="{085EA9EA-A9F7-49F8-82C9-7449AC32F309}" srcOrd="1" destOrd="0" parTransId="{34338CAD-B416-4864-B05E-4F3AC7A278AF}" sibTransId="{65AEC061-AF9B-4E39-BC7D-3A6F04AB27FE}"/>
    <dgm:cxn modelId="{8FD34AAA-0F56-43F1-A6DD-FBA8150D433F}" type="presOf" srcId="{0FA604BA-76F4-4A84-98AF-84F84F933A4E}" destId="{31AC67F8-B975-4535-8DA0-87A6AE088B82}" srcOrd="0" destOrd="0" presId="urn:microsoft.com/office/officeart/2005/8/layout/StepDownProcess"/>
    <dgm:cxn modelId="{9162811B-AB08-4F01-BBDD-CEF8250EA661}" srcId="{950EC5C5-7A23-4134-A2EF-B087EC1DAB0C}" destId="{E04262FD-01B2-4B15-93D1-6601C259FCAA}" srcOrd="0" destOrd="0" parTransId="{8A640E29-B063-4B8E-A7D7-74DACAF48841}" sibTransId="{B76675D3-90C0-42F9-9EF9-99D4EDDBEE94}"/>
    <dgm:cxn modelId="{30ECA467-C6F3-4A60-BB9B-C1F42BBED6CA}" type="presOf" srcId="{5426E484-2A56-4E8C-9173-0FB4477805CF}" destId="{77F063CB-2BD2-4210-A6A4-049BBB54278A}" srcOrd="0" destOrd="0" presId="urn:microsoft.com/office/officeart/2005/8/layout/StepDownProcess"/>
    <dgm:cxn modelId="{D581E70E-2B06-4ECF-91AE-CE647BE2A2D4}" type="presOf" srcId="{085EA9EA-A9F7-49F8-82C9-7449AC32F309}" destId="{E27DC62A-0CE3-4389-BA55-674725C78859}" srcOrd="0" destOrd="0" presId="urn:microsoft.com/office/officeart/2005/8/layout/StepDownProcess"/>
    <dgm:cxn modelId="{1F643903-FC1D-49F4-8457-1173EC62DC54}" srcId="{5426E484-2A56-4E8C-9173-0FB4477805CF}" destId="{950EC5C5-7A23-4134-A2EF-B087EC1DAB0C}" srcOrd="0" destOrd="0" parTransId="{341E2D61-733F-4212-9F31-17B3C77E08DF}" sibTransId="{B0126B31-AC65-4AFA-B0D7-58E2021087C3}"/>
    <dgm:cxn modelId="{C87DE9BD-B927-490E-AD62-F0F33743D603}" srcId="{5426E484-2A56-4E8C-9173-0FB4477805CF}" destId="{74869E50-D2EB-43A7-BE06-C252889592A1}" srcOrd="2" destOrd="0" parTransId="{54AD7F8A-50B4-4347-9BCD-ABEF2BD8FDE6}" sibTransId="{9550C5F7-0B6D-45B1-9C5B-B00FEE0A7118}"/>
    <dgm:cxn modelId="{5151FB28-9A7D-41DC-B53F-D03EFE042F94}" type="presParOf" srcId="{77F063CB-2BD2-4210-A6A4-049BBB54278A}" destId="{0011149D-2EB1-4FEB-8BA5-E9797593F5A0}" srcOrd="0" destOrd="0" presId="urn:microsoft.com/office/officeart/2005/8/layout/StepDownProcess"/>
    <dgm:cxn modelId="{95C7D54E-0B8E-4BE9-B7D5-93C162463EDC}" type="presParOf" srcId="{0011149D-2EB1-4FEB-8BA5-E9797593F5A0}" destId="{8CF8F7F8-87A6-45FA-8177-7D3AA0442440}" srcOrd="0" destOrd="0" presId="urn:microsoft.com/office/officeart/2005/8/layout/StepDownProcess"/>
    <dgm:cxn modelId="{F80437AC-0DED-4CE3-B10B-04DE0B2BF517}" type="presParOf" srcId="{0011149D-2EB1-4FEB-8BA5-E9797593F5A0}" destId="{FC2431F6-FD04-451F-9EA5-52C5E2668362}" srcOrd="1" destOrd="0" presId="urn:microsoft.com/office/officeart/2005/8/layout/StepDownProcess"/>
    <dgm:cxn modelId="{580A2E07-C808-4D63-A245-0B74D89534DA}" type="presParOf" srcId="{0011149D-2EB1-4FEB-8BA5-E9797593F5A0}" destId="{F7146332-C8E3-4B1C-B901-D1E0C60BBC82}" srcOrd="2" destOrd="0" presId="urn:microsoft.com/office/officeart/2005/8/layout/StepDownProcess"/>
    <dgm:cxn modelId="{9A9B39F7-8C50-45DF-9132-86F9FEFB8D82}" type="presParOf" srcId="{77F063CB-2BD2-4210-A6A4-049BBB54278A}" destId="{A7C7F6FA-0C1C-4697-AA38-352042E95747}" srcOrd="1" destOrd="0" presId="urn:microsoft.com/office/officeart/2005/8/layout/StepDownProcess"/>
    <dgm:cxn modelId="{0DA68017-8C4A-48CB-B02C-5F575E07E137}" type="presParOf" srcId="{77F063CB-2BD2-4210-A6A4-049BBB54278A}" destId="{EF4E87E8-993E-45DD-BE5F-52A19F5DB6CB}" srcOrd="2" destOrd="0" presId="urn:microsoft.com/office/officeart/2005/8/layout/StepDownProcess"/>
    <dgm:cxn modelId="{E2DDEF61-B7F2-4E0D-98DC-F88B55E93F8C}" type="presParOf" srcId="{EF4E87E8-993E-45DD-BE5F-52A19F5DB6CB}" destId="{14806384-5F85-4D1E-8726-89440B6AE075}" srcOrd="0" destOrd="0" presId="urn:microsoft.com/office/officeart/2005/8/layout/StepDownProcess"/>
    <dgm:cxn modelId="{5AB3A813-14BE-4BBE-8033-19133D7A0E7B}" type="presParOf" srcId="{EF4E87E8-993E-45DD-BE5F-52A19F5DB6CB}" destId="{E27DC62A-0CE3-4389-BA55-674725C78859}" srcOrd="1" destOrd="0" presId="urn:microsoft.com/office/officeart/2005/8/layout/StepDownProcess"/>
    <dgm:cxn modelId="{AD01D8F9-910B-4F24-BD06-C4B96167A4E5}" type="presParOf" srcId="{EF4E87E8-993E-45DD-BE5F-52A19F5DB6CB}" destId="{94D7216F-BAEB-486A-BD74-FA9E29089151}" srcOrd="2" destOrd="0" presId="urn:microsoft.com/office/officeart/2005/8/layout/StepDownProcess"/>
    <dgm:cxn modelId="{8B53B328-28F0-4E6B-85D5-A3BF57D30222}" type="presParOf" srcId="{77F063CB-2BD2-4210-A6A4-049BBB54278A}" destId="{5E78AC40-31AD-4CC3-9AA0-19979079B8DF}" srcOrd="3" destOrd="0" presId="urn:microsoft.com/office/officeart/2005/8/layout/StepDownProcess"/>
    <dgm:cxn modelId="{68C80D5B-82AF-4946-A0C2-D357EB274AD8}" type="presParOf" srcId="{77F063CB-2BD2-4210-A6A4-049BBB54278A}" destId="{8BFF8383-DB88-4D96-B848-CAE00EE3AE25}" srcOrd="4" destOrd="0" presId="urn:microsoft.com/office/officeart/2005/8/layout/StepDownProcess"/>
    <dgm:cxn modelId="{925FABD3-ACA4-4B5D-91DE-0B2A510B1299}" type="presParOf" srcId="{8BFF8383-DB88-4D96-B848-CAE00EE3AE25}" destId="{3A440672-B7CB-4445-B766-52E83DEC4297}" srcOrd="0" destOrd="0" presId="urn:microsoft.com/office/officeart/2005/8/layout/StepDownProcess"/>
    <dgm:cxn modelId="{958BD37B-C553-4DB0-8D88-851340124F5D}" type="presParOf" srcId="{8BFF8383-DB88-4D96-B848-CAE00EE3AE25}" destId="{31AC67F8-B975-4535-8DA0-87A6AE088B82}"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26E484-2A56-4E8C-9173-0FB4477805CF}" type="doc">
      <dgm:prSet loTypeId="urn:microsoft.com/office/officeart/2005/8/layout/StepDownProcess" loCatId="process" qsTypeId="urn:microsoft.com/office/officeart/2005/8/quickstyle/simple1" qsCatId="simple" csTypeId="urn:microsoft.com/office/officeart/2005/8/colors/accent3_2" csCatId="accent3" phldr="1"/>
      <dgm:spPr/>
      <dgm:t>
        <a:bodyPr/>
        <a:lstStyle/>
        <a:p>
          <a:endParaRPr lang="en-US"/>
        </a:p>
      </dgm:t>
    </dgm:pt>
    <dgm:pt modelId="{950EC5C5-7A23-4134-A2EF-B087EC1DAB0C}">
      <dgm:prSet phldrT="[Text]"/>
      <dgm:spPr/>
      <dgm:t>
        <a:bodyPr/>
        <a:lstStyle/>
        <a:p>
          <a:r>
            <a:rPr lang="en-US" dirty="0" smtClean="0"/>
            <a:t>Find development phase using the drought patch intensity (DPI)</a:t>
          </a:r>
          <a:endParaRPr lang="en-US" dirty="0"/>
        </a:p>
      </dgm:t>
    </dgm:pt>
    <dgm:pt modelId="{341E2D61-733F-4212-9F31-17B3C77E08DF}" type="parTrans" cxnId="{1F643903-FC1D-49F4-8457-1173EC62DC54}">
      <dgm:prSet/>
      <dgm:spPr/>
      <dgm:t>
        <a:bodyPr/>
        <a:lstStyle/>
        <a:p>
          <a:endParaRPr lang="en-US"/>
        </a:p>
      </dgm:t>
    </dgm:pt>
    <dgm:pt modelId="{B0126B31-AC65-4AFA-B0D7-58E2021087C3}" type="sibTrans" cxnId="{1F643903-FC1D-49F4-8457-1173EC62DC54}">
      <dgm:prSet/>
      <dgm:spPr/>
      <dgm:t>
        <a:bodyPr/>
        <a:lstStyle/>
        <a:p>
          <a:endParaRPr lang="en-US"/>
        </a:p>
      </dgm:t>
    </dgm:pt>
    <dgm:pt modelId="{085EA9EA-A9F7-49F8-82C9-7449AC32F309}">
      <dgm:prSet phldrT="[Text]"/>
      <dgm:spPr/>
      <dgm:t>
        <a:bodyPr/>
        <a:lstStyle/>
        <a:p>
          <a:r>
            <a:rPr lang="en-US" dirty="0" smtClean="0"/>
            <a:t>Calculate the instantaneous (IIR) and average intensification rates (AIIR)</a:t>
          </a:r>
          <a:endParaRPr lang="en-US" dirty="0"/>
        </a:p>
      </dgm:t>
    </dgm:pt>
    <dgm:pt modelId="{34338CAD-B416-4864-B05E-4F3AC7A278AF}" type="parTrans" cxnId="{1FEA222F-316D-470E-95C9-79CCDDCB8BE3}">
      <dgm:prSet/>
      <dgm:spPr/>
      <dgm:t>
        <a:bodyPr/>
        <a:lstStyle/>
        <a:p>
          <a:endParaRPr lang="en-US"/>
        </a:p>
      </dgm:t>
    </dgm:pt>
    <dgm:pt modelId="{65AEC061-AF9B-4E39-BC7D-3A6F04AB27FE}" type="sibTrans" cxnId="{1FEA222F-316D-470E-95C9-79CCDDCB8BE3}">
      <dgm:prSet/>
      <dgm:spPr/>
      <dgm:t>
        <a:bodyPr/>
        <a:lstStyle/>
        <a:p>
          <a:endParaRPr lang="en-US"/>
        </a:p>
      </dgm:t>
    </dgm:pt>
    <dgm:pt modelId="{74869E50-D2EB-43A7-BE06-C252889592A1}">
      <dgm:prSet phldrT="[Text]"/>
      <dgm:spPr/>
      <dgm:t>
        <a:bodyPr/>
        <a:lstStyle/>
        <a:p>
          <a:r>
            <a:rPr lang="en-US" dirty="0" smtClean="0"/>
            <a:t>Apply flash drought identification criteria</a:t>
          </a:r>
          <a:endParaRPr lang="en-US" dirty="0"/>
        </a:p>
      </dgm:t>
    </dgm:pt>
    <dgm:pt modelId="{54AD7F8A-50B4-4347-9BCD-ABEF2BD8FDE6}" type="parTrans" cxnId="{C87DE9BD-B927-490E-AD62-F0F33743D603}">
      <dgm:prSet/>
      <dgm:spPr/>
      <dgm:t>
        <a:bodyPr/>
        <a:lstStyle/>
        <a:p>
          <a:endParaRPr lang="en-US"/>
        </a:p>
      </dgm:t>
    </dgm:pt>
    <dgm:pt modelId="{9550C5F7-0B6D-45B1-9C5B-B00FEE0A7118}" type="sibTrans" cxnId="{C87DE9BD-B927-490E-AD62-F0F33743D603}">
      <dgm:prSet/>
      <dgm:spPr/>
      <dgm:t>
        <a:bodyPr/>
        <a:lstStyle/>
        <a:p>
          <a:endParaRPr lang="en-US"/>
        </a:p>
      </dgm:t>
    </dgm:pt>
    <dgm:pt modelId="{0FA604BA-76F4-4A84-98AF-84F84F933A4E}">
      <dgm:prSet phldrT="[Text]" custT="1"/>
      <dgm:spPr/>
      <dgm:t>
        <a:bodyPr/>
        <a:lstStyle/>
        <a:p>
          <a:r>
            <a:rPr lang="en-US" sz="1800" dirty="0" smtClean="0"/>
            <a:t>Duration of 25-60 days</a:t>
          </a:r>
          <a:endParaRPr lang="en-US" sz="1800" dirty="0"/>
        </a:p>
      </dgm:t>
    </dgm:pt>
    <dgm:pt modelId="{25C00449-C7E9-44D4-BF7A-5D558115E5A4}" type="parTrans" cxnId="{1E053CDC-2DA6-48E4-AF59-EC5A5DBD1239}">
      <dgm:prSet/>
      <dgm:spPr/>
      <dgm:t>
        <a:bodyPr/>
        <a:lstStyle/>
        <a:p>
          <a:endParaRPr lang="en-US"/>
        </a:p>
      </dgm:t>
    </dgm:pt>
    <dgm:pt modelId="{FE792D07-3963-45AA-99D6-FB9856F071C8}" type="sibTrans" cxnId="{1E053CDC-2DA6-48E4-AF59-EC5A5DBD1239}">
      <dgm:prSet/>
      <dgm:spPr/>
      <dgm:t>
        <a:bodyPr/>
        <a:lstStyle/>
        <a:p>
          <a:endParaRPr lang="en-US"/>
        </a:p>
      </dgm:t>
    </dgm:pt>
    <mc:AlternateContent xmlns:mc="http://schemas.openxmlformats.org/markup-compatibility/2006" xmlns:a14="http://schemas.microsoft.com/office/drawing/2010/main">
      <mc:Choice Requires="a14">
        <dgm:pt modelId="{7C969106-8F7B-4CB9-9E90-7E336FE133C3}">
          <dgm:prSet phldrT="[Text]"/>
          <dgm:spPr/>
          <dgm: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𝐷𝑃𝐼</m:t>
                    </m:r>
                    <m:r>
                      <a:rPr lang="en-US" b="0" i="1" smtClean="0">
                        <a:latin typeface="Cambria Math" panose="02040503050406030204" pitchFamily="18" charset="0"/>
                      </a:rPr>
                      <m:t>= </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𝑆𝐼</m:t>
                        </m:r>
                      </m:e>
                    </m:nary>
                  </m:oMath>
                </m:oMathPara>
              </a14:m>
              <a:endParaRPr lang="en-US" dirty="0"/>
            </a:p>
          </dgm:t>
        </dgm:pt>
      </mc:Choice>
      <mc:Fallback xmlns="">
        <dgm:pt modelId="{7C969106-8F7B-4CB9-9E90-7E336FE133C3}">
          <dgm:prSet phldrT="[Text]"/>
          <dgm:spPr/>
          <dgm:t>
            <a:bodyPr/>
            <a:lstStyle/>
            <a:p>
              <a:r>
                <a:rPr lang="en-US" b="0" i="0" smtClean="0">
                  <a:latin typeface="Cambria Math" panose="02040503050406030204" pitchFamily="18" charset="0"/>
                </a:rPr>
                <a:t>𝐷𝑃𝐼= ∑26_(𝑖=1)^𝑛▒𝑆𝐼</a:t>
              </a:r>
              <a:endParaRPr lang="en-US" dirty="0"/>
            </a:p>
          </dgm:t>
        </dgm:pt>
      </mc:Fallback>
    </mc:AlternateContent>
    <dgm:pt modelId="{EAB752FC-6A7F-4AEB-9AC8-A3CF37A847C7}" type="parTrans" cxnId="{4E0A68D9-841C-49DC-BB1E-E35C2FB73EC5}">
      <dgm:prSet/>
      <dgm:spPr/>
      <dgm:t>
        <a:bodyPr/>
        <a:lstStyle/>
        <a:p>
          <a:endParaRPr lang="en-US"/>
        </a:p>
      </dgm:t>
    </dgm:pt>
    <dgm:pt modelId="{126AB699-323F-4507-AA11-FCA4B50D0067}" type="sibTrans" cxnId="{4E0A68D9-841C-49DC-BB1E-E35C2FB73EC5}">
      <dgm:prSet/>
      <dgm:spPr/>
      <dgm:t>
        <a:bodyPr/>
        <a:lstStyle/>
        <a:p>
          <a:endParaRPr lang="en-US"/>
        </a:p>
      </dgm:t>
    </dgm:pt>
    <dgm:pt modelId="{8F28CE53-2633-4625-9122-00C11C0B3630}">
      <dgm:prSet phldrT="[Text]"/>
      <dgm:spPr/>
      <dgm:t>
        <a:bodyPr/>
        <a:lstStyle/>
        <a:p>
          <a:r>
            <a:rPr lang="en-US" dirty="0" smtClean="0"/>
            <a:t>Development phase = time to lowest DPI</a:t>
          </a:r>
          <a:endParaRPr lang="en-US" dirty="0"/>
        </a:p>
      </dgm:t>
    </dgm:pt>
    <dgm:pt modelId="{73995532-C9C3-46EA-82DB-1A98C0D8534D}" type="parTrans" cxnId="{45078029-8779-48C9-9E3D-C17CC970F756}">
      <dgm:prSet/>
      <dgm:spPr/>
      <dgm:t>
        <a:bodyPr/>
        <a:lstStyle/>
        <a:p>
          <a:endParaRPr lang="en-US"/>
        </a:p>
      </dgm:t>
    </dgm:pt>
    <dgm:pt modelId="{7FC63FC4-011F-4622-A965-B62092EFC5FE}" type="sibTrans" cxnId="{45078029-8779-48C9-9E3D-C17CC970F756}">
      <dgm:prSet/>
      <dgm:spPr/>
      <dgm:t>
        <a:bodyPr/>
        <a:lstStyle/>
        <a:p>
          <a:endParaRPr lang="en-US"/>
        </a:p>
      </dgm:t>
    </dgm:pt>
    <dgm:pt modelId="{C98D3461-C1C7-4C14-BE9C-D143188AD948}">
      <dgm:prSet phldrT="[Text]"/>
      <dgm:spPr/>
      <dgm:t>
        <a:bodyPr/>
        <a:lstStyle/>
        <a:p>
          <a:endParaRPr lang="en-US" dirty="0"/>
        </a:p>
      </dgm:t>
    </dgm:pt>
    <dgm:pt modelId="{B828D525-9A6B-4E76-AD92-BAEB47E0809E}" type="parTrans" cxnId="{F0256D6F-1D7D-4947-8EAD-D38AC12BC48C}">
      <dgm:prSet/>
      <dgm:spPr/>
      <dgm:t>
        <a:bodyPr/>
        <a:lstStyle/>
        <a:p>
          <a:endParaRPr lang="en-US"/>
        </a:p>
      </dgm:t>
    </dgm:pt>
    <dgm:pt modelId="{B80E3450-F0D9-4E61-AA98-3BA4F83CAFA4}" type="sibTrans" cxnId="{F0256D6F-1D7D-4947-8EAD-D38AC12BC48C}">
      <dgm:prSet/>
      <dgm:spPr/>
      <dgm:t>
        <a:bodyPr/>
        <a:lstStyle/>
        <a:p>
          <a:endParaRPr lang="en-US"/>
        </a:p>
      </dgm:t>
    </dgm:pt>
    <dgm:pt modelId="{291EE3DD-1C97-4BBC-A9FA-902BF7CC7B21}">
      <dgm:prSet phldrT="[Text]" custT="1"/>
      <dgm:spPr/>
      <dgm:t>
        <a:bodyPr/>
        <a:lstStyle/>
        <a:p>
          <a:r>
            <a:rPr lang="en-US" sz="1800" dirty="0" smtClean="0"/>
            <a:t>AIIR &lt;= 45</a:t>
          </a:r>
          <a:r>
            <a:rPr lang="en-US" sz="1800" baseline="30000" dirty="0" smtClean="0"/>
            <a:t>th</a:t>
          </a:r>
          <a:r>
            <a:rPr lang="en-US" sz="1800" dirty="0" smtClean="0"/>
            <a:t> percentile of development phase IIR</a:t>
          </a:r>
          <a:endParaRPr lang="en-US" sz="1800" dirty="0"/>
        </a:p>
      </dgm:t>
    </dgm:pt>
    <dgm:pt modelId="{77260B28-8AAF-42A3-9C9D-ED5223B54463}" type="parTrans" cxnId="{C951097E-A544-4286-B02F-FD22B99CAF85}">
      <dgm:prSet/>
      <dgm:spPr/>
      <dgm:t>
        <a:bodyPr/>
        <a:lstStyle/>
        <a:p>
          <a:endParaRPr lang="en-US"/>
        </a:p>
      </dgm:t>
    </dgm:pt>
    <dgm:pt modelId="{1B5E329D-A0CE-4F65-ACCB-4A83CCF64C37}" type="sibTrans" cxnId="{C951097E-A544-4286-B02F-FD22B99CAF85}">
      <dgm:prSet/>
      <dgm:spPr/>
      <dgm:t>
        <a:bodyPr/>
        <a:lstStyle/>
        <a:p>
          <a:endParaRPr lang="en-US"/>
        </a:p>
      </dgm:t>
    </dgm:pt>
    <dgm:pt modelId="{77F063CB-2BD2-4210-A6A4-049BBB54278A}" type="pres">
      <dgm:prSet presAssocID="{5426E484-2A56-4E8C-9173-0FB4477805CF}" presName="rootnode" presStyleCnt="0">
        <dgm:presLayoutVars>
          <dgm:chMax/>
          <dgm:chPref/>
          <dgm:dir/>
          <dgm:animLvl val="lvl"/>
        </dgm:presLayoutVars>
      </dgm:prSet>
      <dgm:spPr/>
      <dgm:t>
        <a:bodyPr/>
        <a:lstStyle/>
        <a:p>
          <a:endParaRPr lang="en-US"/>
        </a:p>
      </dgm:t>
    </dgm:pt>
    <dgm:pt modelId="{0011149D-2EB1-4FEB-8BA5-E9797593F5A0}" type="pres">
      <dgm:prSet presAssocID="{950EC5C5-7A23-4134-A2EF-B087EC1DAB0C}" presName="composite" presStyleCnt="0"/>
      <dgm:spPr/>
    </dgm:pt>
    <dgm:pt modelId="{8CF8F7F8-87A6-45FA-8177-7D3AA0442440}" type="pres">
      <dgm:prSet presAssocID="{950EC5C5-7A23-4134-A2EF-B087EC1DAB0C}" presName="bentUpArrow1" presStyleLbl="alignImgPlace1" presStyleIdx="0" presStyleCnt="2"/>
      <dgm:spPr/>
    </dgm:pt>
    <dgm:pt modelId="{FC2431F6-FD04-451F-9EA5-52C5E2668362}" type="pres">
      <dgm:prSet presAssocID="{950EC5C5-7A23-4134-A2EF-B087EC1DAB0C}" presName="ParentText" presStyleLbl="node1" presStyleIdx="0" presStyleCnt="3">
        <dgm:presLayoutVars>
          <dgm:chMax val="1"/>
          <dgm:chPref val="1"/>
          <dgm:bulletEnabled val="1"/>
        </dgm:presLayoutVars>
      </dgm:prSet>
      <dgm:spPr/>
      <dgm:t>
        <a:bodyPr/>
        <a:lstStyle/>
        <a:p>
          <a:endParaRPr lang="en-US"/>
        </a:p>
      </dgm:t>
    </dgm:pt>
    <dgm:pt modelId="{F7146332-C8E3-4B1C-B901-D1E0C60BBC82}" type="pres">
      <dgm:prSet presAssocID="{950EC5C5-7A23-4134-A2EF-B087EC1DAB0C}" presName="ChildText" presStyleLbl="revTx" presStyleIdx="0" presStyleCnt="3" custScaleX="280938" custLinFactNeighborX="93605" custLinFactNeighborY="38">
        <dgm:presLayoutVars>
          <dgm:chMax val="0"/>
          <dgm:chPref val="0"/>
          <dgm:bulletEnabled val="1"/>
        </dgm:presLayoutVars>
      </dgm:prSet>
      <dgm:spPr/>
      <dgm:t>
        <a:bodyPr/>
        <a:lstStyle/>
        <a:p>
          <a:endParaRPr lang="en-US"/>
        </a:p>
      </dgm:t>
    </dgm:pt>
    <dgm:pt modelId="{A7C7F6FA-0C1C-4697-AA38-352042E95747}" type="pres">
      <dgm:prSet presAssocID="{B0126B31-AC65-4AFA-B0D7-58E2021087C3}" presName="sibTrans" presStyleCnt="0"/>
      <dgm:spPr/>
    </dgm:pt>
    <dgm:pt modelId="{EF4E87E8-993E-45DD-BE5F-52A19F5DB6CB}" type="pres">
      <dgm:prSet presAssocID="{085EA9EA-A9F7-49F8-82C9-7449AC32F309}" presName="composite" presStyleCnt="0"/>
      <dgm:spPr/>
    </dgm:pt>
    <dgm:pt modelId="{14806384-5F85-4D1E-8726-89440B6AE075}" type="pres">
      <dgm:prSet presAssocID="{085EA9EA-A9F7-49F8-82C9-7449AC32F309}" presName="bentUpArrow1" presStyleLbl="alignImgPlace1" presStyleIdx="1" presStyleCnt="2"/>
      <dgm:spPr/>
    </dgm:pt>
    <dgm:pt modelId="{E27DC62A-0CE3-4389-BA55-674725C78859}" type="pres">
      <dgm:prSet presAssocID="{085EA9EA-A9F7-49F8-82C9-7449AC32F309}" presName="ParentText" presStyleLbl="node1" presStyleIdx="1" presStyleCnt="3">
        <dgm:presLayoutVars>
          <dgm:chMax val="1"/>
          <dgm:chPref val="1"/>
          <dgm:bulletEnabled val="1"/>
        </dgm:presLayoutVars>
      </dgm:prSet>
      <dgm:spPr/>
      <dgm:t>
        <a:bodyPr/>
        <a:lstStyle/>
        <a:p>
          <a:endParaRPr lang="en-US"/>
        </a:p>
      </dgm:t>
    </dgm:pt>
    <dgm:pt modelId="{94D7216F-BAEB-486A-BD74-FA9E29089151}" type="pres">
      <dgm:prSet presAssocID="{085EA9EA-A9F7-49F8-82C9-7449AC32F309}" presName="ChildText" presStyleLbl="revTx" presStyleIdx="1" presStyleCnt="3">
        <dgm:presLayoutVars>
          <dgm:chMax val="0"/>
          <dgm:chPref val="0"/>
          <dgm:bulletEnabled val="1"/>
        </dgm:presLayoutVars>
      </dgm:prSet>
      <dgm:spPr/>
      <dgm:t>
        <a:bodyPr/>
        <a:lstStyle/>
        <a:p>
          <a:endParaRPr lang="en-US"/>
        </a:p>
      </dgm:t>
    </dgm:pt>
    <dgm:pt modelId="{5E78AC40-31AD-4CC3-9AA0-19979079B8DF}" type="pres">
      <dgm:prSet presAssocID="{65AEC061-AF9B-4E39-BC7D-3A6F04AB27FE}" presName="sibTrans" presStyleCnt="0"/>
      <dgm:spPr/>
    </dgm:pt>
    <dgm:pt modelId="{8BFF8383-DB88-4D96-B848-CAE00EE3AE25}" type="pres">
      <dgm:prSet presAssocID="{74869E50-D2EB-43A7-BE06-C252889592A1}" presName="composite" presStyleCnt="0"/>
      <dgm:spPr/>
    </dgm:pt>
    <dgm:pt modelId="{3A440672-B7CB-4445-B766-52E83DEC4297}" type="pres">
      <dgm:prSet presAssocID="{74869E50-D2EB-43A7-BE06-C252889592A1}" presName="ParentText" presStyleLbl="node1" presStyleIdx="2" presStyleCnt="3">
        <dgm:presLayoutVars>
          <dgm:chMax val="1"/>
          <dgm:chPref val="1"/>
          <dgm:bulletEnabled val="1"/>
        </dgm:presLayoutVars>
      </dgm:prSet>
      <dgm:spPr/>
      <dgm:t>
        <a:bodyPr/>
        <a:lstStyle/>
        <a:p>
          <a:endParaRPr lang="en-US"/>
        </a:p>
      </dgm:t>
    </dgm:pt>
    <dgm:pt modelId="{31AC67F8-B975-4535-8DA0-87A6AE088B82}" type="pres">
      <dgm:prSet presAssocID="{74869E50-D2EB-43A7-BE06-C252889592A1}" presName="FinalChildText" presStyleLbl="revTx" presStyleIdx="2" presStyleCnt="3" custScaleX="183556" custLinFactNeighborX="68988" custLinFactNeighborY="1234">
        <dgm:presLayoutVars>
          <dgm:chMax val="0"/>
          <dgm:chPref val="0"/>
          <dgm:bulletEnabled val="1"/>
        </dgm:presLayoutVars>
      </dgm:prSet>
      <dgm:spPr/>
      <dgm:t>
        <a:bodyPr/>
        <a:lstStyle/>
        <a:p>
          <a:endParaRPr lang="en-US"/>
        </a:p>
      </dgm:t>
    </dgm:pt>
  </dgm:ptLst>
  <dgm:cxnLst>
    <dgm:cxn modelId="{F0256D6F-1D7D-4947-8EAD-D38AC12BC48C}" srcId="{085EA9EA-A9F7-49F8-82C9-7449AC32F309}" destId="{C98D3461-C1C7-4C14-BE9C-D143188AD948}" srcOrd="0" destOrd="0" parTransId="{B828D525-9A6B-4E76-AD92-BAEB47E0809E}" sibTransId="{B80E3450-F0D9-4E61-AA98-3BA4F83CAFA4}"/>
    <dgm:cxn modelId="{C87DE9BD-B927-490E-AD62-F0F33743D603}" srcId="{5426E484-2A56-4E8C-9173-0FB4477805CF}" destId="{74869E50-D2EB-43A7-BE06-C252889592A1}" srcOrd="2" destOrd="0" parTransId="{54AD7F8A-50B4-4347-9BCD-ABEF2BD8FDE6}" sibTransId="{9550C5F7-0B6D-45B1-9C5B-B00FEE0A7118}"/>
    <dgm:cxn modelId="{8FD34AAA-0F56-43F1-A6DD-FBA8150D433F}" type="presOf" srcId="{0FA604BA-76F4-4A84-98AF-84F84F933A4E}" destId="{31AC67F8-B975-4535-8DA0-87A6AE088B82}" srcOrd="0" destOrd="0" presId="urn:microsoft.com/office/officeart/2005/8/layout/StepDownProcess"/>
    <dgm:cxn modelId="{0C953911-4555-4DE0-9410-4A62AEEC5091}" type="presOf" srcId="{74869E50-D2EB-43A7-BE06-C252889592A1}" destId="{3A440672-B7CB-4445-B766-52E83DEC4297}" srcOrd="0" destOrd="0" presId="urn:microsoft.com/office/officeart/2005/8/layout/StepDownProcess"/>
    <dgm:cxn modelId="{4D0B8AA2-08F7-48C8-8ED8-4844D009E75D}" type="presOf" srcId="{C98D3461-C1C7-4C14-BE9C-D143188AD948}" destId="{94D7216F-BAEB-486A-BD74-FA9E29089151}" srcOrd="0" destOrd="0" presId="urn:microsoft.com/office/officeart/2005/8/layout/StepDownProcess"/>
    <dgm:cxn modelId="{1FEA222F-316D-470E-95C9-79CCDDCB8BE3}" srcId="{5426E484-2A56-4E8C-9173-0FB4477805CF}" destId="{085EA9EA-A9F7-49F8-82C9-7449AC32F309}" srcOrd="1" destOrd="0" parTransId="{34338CAD-B416-4864-B05E-4F3AC7A278AF}" sibTransId="{65AEC061-AF9B-4E39-BC7D-3A6F04AB27FE}"/>
    <dgm:cxn modelId="{AFED73FC-ADD9-4ED5-A2FD-76A312406252}" type="presOf" srcId="{8F28CE53-2633-4625-9122-00C11C0B3630}" destId="{F7146332-C8E3-4B1C-B901-D1E0C60BBC82}" srcOrd="0" destOrd="1" presId="urn:microsoft.com/office/officeart/2005/8/layout/StepDownProcess"/>
    <dgm:cxn modelId="{0BA644BD-B172-43A3-9FE4-C822A338AF1B}" type="presOf" srcId="{7C969106-8F7B-4CB9-9E90-7E336FE133C3}" destId="{F7146332-C8E3-4B1C-B901-D1E0C60BBC82}" srcOrd="0" destOrd="0" presId="urn:microsoft.com/office/officeart/2005/8/layout/StepDownProcess"/>
    <dgm:cxn modelId="{9388499B-7849-403A-BDD0-76B1DC03E0B3}" type="presOf" srcId="{950EC5C5-7A23-4134-A2EF-B087EC1DAB0C}" destId="{FC2431F6-FD04-451F-9EA5-52C5E2668362}" srcOrd="0" destOrd="0" presId="urn:microsoft.com/office/officeart/2005/8/layout/StepDownProcess"/>
    <dgm:cxn modelId="{D581E70E-2B06-4ECF-91AE-CE647BE2A2D4}" type="presOf" srcId="{085EA9EA-A9F7-49F8-82C9-7449AC32F309}" destId="{E27DC62A-0CE3-4389-BA55-674725C78859}" srcOrd="0" destOrd="0" presId="urn:microsoft.com/office/officeart/2005/8/layout/StepDownProcess"/>
    <dgm:cxn modelId="{30ECA467-C6F3-4A60-BB9B-C1F42BBED6CA}" type="presOf" srcId="{5426E484-2A56-4E8C-9173-0FB4477805CF}" destId="{77F063CB-2BD2-4210-A6A4-049BBB54278A}" srcOrd="0" destOrd="0" presId="urn:microsoft.com/office/officeart/2005/8/layout/StepDownProcess"/>
    <dgm:cxn modelId="{45078029-8779-48C9-9E3D-C17CC970F756}" srcId="{950EC5C5-7A23-4134-A2EF-B087EC1DAB0C}" destId="{8F28CE53-2633-4625-9122-00C11C0B3630}" srcOrd="1" destOrd="0" parTransId="{73995532-C9C3-46EA-82DB-1A98C0D8534D}" sibTransId="{7FC63FC4-011F-4622-A965-B62092EFC5FE}"/>
    <dgm:cxn modelId="{1F643903-FC1D-49F4-8457-1173EC62DC54}" srcId="{5426E484-2A56-4E8C-9173-0FB4477805CF}" destId="{950EC5C5-7A23-4134-A2EF-B087EC1DAB0C}" srcOrd="0" destOrd="0" parTransId="{341E2D61-733F-4212-9F31-17B3C77E08DF}" sibTransId="{B0126B31-AC65-4AFA-B0D7-58E2021087C3}"/>
    <dgm:cxn modelId="{4E0A68D9-841C-49DC-BB1E-E35C2FB73EC5}" srcId="{950EC5C5-7A23-4134-A2EF-B087EC1DAB0C}" destId="{7C969106-8F7B-4CB9-9E90-7E336FE133C3}" srcOrd="0" destOrd="0" parTransId="{EAB752FC-6A7F-4AEB-9AC8-A3CF37A847C7}" sibTransId="{126AB699-323F-4507-AA11-FCA4B50D0067}"/>
    <dgm:cxn modelId="{DF747F1B-DDB5-4E61-9FBD-527C85548220}" type="presOf" srcId="{291EE3DD-1C97-4BBC-A9FA-902BF7CC7B21}" destId="{31AC67F8-B975-4535-8DA0-87A6AE088B82}" srcOrd="0" destOrd="1" presId="urn:microsoft.com/office/officeart/2005/8/layout/StepDownProcess"/>
    <dgm:cxn modelId="{C951097E-A544-4286-B02F-FD22B99CAF85}" srcId="{74869E50-D2EB-43A7-BE06-C252889592A1}" destId="{291EE3DD-1C97-4BBC-A9FA-902BF7CC7B21}" srcOrd="1" destOrd="0" parTransId="{77260B28-8AAF-42A3-9C9D-ED5223B54463}" sibTransId="{1B5E329D-A0CE-4F65-ACCB-4A83CCF64C37}"/>
    <dgm:cxn modelId="{1E053CDC-2DA6-48E4-AF59-EC5A5DBD1239}" srcId="{74869E50-D2EB-43A7-BE06-C252889592A1}" destId="{0FA604BA-76F4-4A84-98AF-84F84F933A4E}" srcOrd="0" destOrd="0" parTransId="{25C00449-C7E9-44D4-BF7A-5D558115E5A4}" sibTransId="{FE792D07-3963-45AA-99D6-FB9856F071C8}"/>
    <dgm:cxn modelId="{5151FB28-9A7D-41DC-B53F-D03EFE042F94}" type="presParOf" srcId="{77F063CB-2BD2-4210-A6A4-049BBB54278A}" destId="{0011149D-2EB1-4FEB-8BA5-E9797593F5A0}" srcOrd="0" destOrd="0" presId="urn:microsoft.com/office/officeart/2005/8/layout/StepDownProcess"/>
    <dgm:cxn modelId="{95C7D54E-0B8E-4BE9-B7D5-93C162463EDC}" type="presParOf" srcId="{0011149D-2EB1-4FEB-8BA5-E9797593F5A0}" destId="{8CF8F7F8-87A6-45FA-8177-7D3AA0442440}" srcOrd="0" destOrd="0" presId="urn:microsoft.com/office/officeart/2005/8/layout/StepDownProcess"/>
    <dgm:cxn modelId="{F80437AC-0DED-4CE3-B10B-04DE0B2BF517}" type="presParOf" srcId="{0011149D-2EB1-4FEB-8BA5-E9797593F5A0}" destId="{FC2431F6-FD04-451F-9EA5-52C5E2668362}" srcOrd="1" destOrd="0" presId="urn:microsoft.com/office/officeart/2005/8/layout/StepDownProcess"/>
    <dgm:cxn modelId="{580A2E07-C808-4D63-A245-0B74D89534DA}" type="presParOf" srcId="{0011149D-2EB1-4FEB-8BA5-E9797593F5A0}" destId="{F7146332-C8E3-4B1C-B901-D1E0C60BBC82}" srcOrd="2" destOrd="0" presId="urn:microsoft.com/office/officeart/2005/8/layout/StepDownProcess"/>
    <dgm:cxn modelId="{9A9B39F7-8C50-45DF-9132-86F9FEFB8D82}" type="presParOf" srcId="{77F063CB-2BD2-4210-A6A4-049BBB54278A}" destId="{A7C7F6FA-0C1C-4697-AA38-352042E95747}" srcOrd="1" destOrd="0" presId="urn:microsoft.com/office/officeart/2005/8/layout/StepDownProcess"/>
    <dgm:cxn modelId="{0DA68017-8C4A-48CB-B02C-5F575E07E137}" type="presParOf" srcId="{77F063CB-2BD2-4210-A6A4-049BBB54278A}" destId="{EF4E87E8-993E-45DD-BE5F-52A19F5DB6CB}" srcOrd="2" destOrd="0" presId="urn:microsoft.com/office/officeart/2005/8/layout/StepDownProcess"/>
    <dgm:cxn modelId="{E2DDEF61-B7F2-4E0D-98DC-F88B55E93F8C}" type="presParOf" srcId="{EF4E87E8-993E-45DD-BE5F-52A19F5DB6CB}" destId="{14806384-5F85-4D1E-8726-89440B6AE075}" srcOrd="0" destOrd="0" presId="urn:microsoft.com/office/officeart/2005/8/layout/StepDownProcess"/>
    <dgm:cxn modelId="{5AB3A813-14BE-4BBE-8033-19133D7A0E7B}" type="presParOf" srcId="{EF4E87E8-993E-45DD-BE5F-52A19F5DB6CB}" destId="{E27DC62A-0CE3-4389-BA55-674725C78859}" srcOrd="1" destOrd="0" presId="urn:microsoft.com/office/officeart/2005/8/layout/StepDownProcess"/>
    <dgm:cxn modelId="{AD01D8F9-910B-4F24-BD06-C4B96167A4E5}" type="presParOf" srcId="{EF4E87E8-993E-45DD-BE5F-52A19F5DB6CB}" destId="{94D7216F-BAEB-486A-BD74-FA9E29089151}" srcOrd="2" destOrd="0" presId="urn:microsoft.com/office/officeart/2005/8/layout/StepDownProcess"/>
    <dgm:cxn modelId="{8B53B328-28F0-4E6B-85D5-A3BF57D30222}" type="presParOf" srcId="{77F063CB-2BD2-4210-A6A4-049BBB54278A}" destId="{5E78AC40-31AD-4CC3-9AA0-19979079B8DF}" srcOrd="3" destOrd="0" presId="urn:microsoft.com/office/officeart/2005/8/layout/StepDownProcess"/>
    <dgm:cxn modelId="{68C80D5B-82AF-4946-A0C2-D357EB274AD8}" type="presParOf" srcId="{77F063CB-2BD2-4210-A6A4-049BBB54278A}" destId="{8BFF8383-DB88-4D96-B848-CAE00EE3AE25}" srcOrd="4" destOrd="0" presId="urn:microsoft.com/office/officeart/2005/8/layout/StepDownProcess"/>
    <dgm:cxn modelId="{925FABD3-ACA4-4B5D-91DE-0B2A510B1299}" type="presParOf" srcId="{8BFF8383-DB88-4D96-B848-CAE00EE3AE25}" destId="{3A440672-B7CB-4445-B766-52E83DEC4297}" srcOrd="0" destOrd="0" presId="urn:microsoft.com/office/officeart/2005/8/layout/StepDownProcess"/>
    <dgm:cxn modelId="{958BD37B-C553-4DB0-8D88-851340124F5D}" type="presParOf" srcId="{8BFF8383-DB88-4D96-B848-CAE00EE3AE25}" destId="{31AC67F8-B975-4535-8DA0-87A6AE088B82}"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26E484-2A56-4E8C-9173-0FB4477805CF}" type="doc">
      <dgm:prSet loTypeId="urn:microsoft.com/office/officeart/2005/8/layout/StepDownProcess" loCatId="process" qsTypeId="urn:microsoft.com/office/officeart/2005/8/quickstyle/simple1" qsCatId="simple" csTypeId="urn:microsoft.com/office/officeart/2005/8/colors/accent3_2" csCatId="accent3" phldr="1"/>
      <dgm:spPr/>
      <dgm:t>
        <a:bodyPr/>
        <a:lstStyle/>
        <a:p>
          <a:endParaRPr lang="en-US"/>
        </a:p>
      </dgm:t>
    </dgm:pt>
    <dgm:pt modelId="{950EC5C5-7A23-4134-A2EF-B087EC1DAB0C}">
      <dgm:prSet phldrT="[Text]"/>
      <dgm:spPr/>
      <dgm:t>
        <a:bodyPr/>
        <a:lstStyle/>
        <a:p>
          <a:r>
            <a:rPr lang="en-US" dirty="0" smtClean="0"/>
            <a:t>Find development phase using the drought patch intensity (DPI)</a:t>
          </a:r>
          <a:endParaRPr lang="en-US" dirty="0"/>
        </a:p>
      </dgm:t>
    </dgm:pt>
    <dgm:pt modelId="{341E2D61-733F-4212-9F31-17B3C77E08DF}" type="parTrans" cxnId="{1F643903-FC1D-49F4-8457-1173EC62DC54}">
      <dgm:prSet/>
      <dgm:spPr/>
      <dgm:t>
        <a:bodyPr/>
        <a:lstStyle/>
        <a:p>
          <a:endParaRPr lang="en-US"/>
        </a:p>
      </dgm:t>
    </dgm:pt>
    <dgm:pt modelId="{B0126B31-AC65-4AFA-B0D7-58E2021087C3}" type="sibTrans" cxnId="{1F643903-FC1D-49F4-8457-1173EC62DC54}">
      <dgm:prSet/>
      <dgm:spPr/>
      <dgm:t>
        <a:bodyPr/>
        <a:lstStyle/>
        <a:p>
          <a:endParaRPr lang="en-US"/>
        </a:p>
      </dgm:t>
    </dgm:pt>
    <dgm:pt modelId="{085EA9EA-A9F7-49F8-82C9-7449AC32F309}">
      <dgm:prSet phldrT="[Text]"/>
      <dgm:spPr/>
      <dgm:t>
        <a:bodyPr/>
        <a:lstStyle/>
        <a:p>
          <a:r>
            <a:rPr lang="en-US" dirty="0" smtClean="0"/>
            <a:t>Calculate the instantaneous (IIR) and average intensification rates (AIIR)</a:t>
          </a:r>
          <a:endParaRPr lang="en-US" dirty="0"/>
        </a:p>
      </dgm:t>
    </dgm:pt>
    <dgm:pt modelId="{34338CAD-B416-4864-B05E-4F3AC7A278AF}" type="parTrans" cxnId="{1FEA222F-316D-470E-95C9-79CCDDCB8BE3}">
      <dgm:prSet/>
      <dgm:spPr/>
      <dgm:t>
        <a:bodyPr/>
        <a:lstStyle/>
        <a:p>
          <a:endParaRPr lang="en-US"/>
        </a:p>
      </dgm:t>
    </dgm:pt>
    <dgm:pt modelId="{65AEC061-AF9B-4E39-BC7D-3A6F04AB27FE}" type="sibTrans" cxnId="{1FEA222F-316D-470E-95C9-79CCDDCB8BE3}">
      <dgm:prSet/>
      <dgm:spPr/>
      <dgm:t>
        <a:bodyPr/>
        <a:lstStyle/>
        <a:p>
          <a:endParaRPr lang="en-US"/>
        </a:p>
      </dgm:t>
    </dgm:pt>
    <dgm:pt modelId="{74869E50-D2EB-43A7-BE06-C252889592A1}">
      <dgm:prSet phldrT="[Text]"/>
      <dgm:spPr/>
      <dgm:t>
        <a:bodyPr/>
        <a:lstStyle/>
        <a:p>
          <a:r>
            <a:rPr lang="en-US" dirty="0" smtClean="0"/>
            <a:t>Apply flash drought identification criteria</a:t>
          </a:r>
          <a:endParaRPr lang="en-US" dirty="0"/>
        </a:p>
      </dgm:t>
    </dgm:pt>
    <dgm:pt modelId="{54AD7F8A-50B4-4347-9BCD-ABEF2BD8FDE6}" type="parTrans" cxnId="{C87DE9BD-B927-490E-AD62-F0F33743D603}">
      <dgm:prSet/>
      <dgm:spPr/>
      <dgm:t>
        <a:bodyPr/>
        <a:lstStyle/>
        <a:p>
          <a:endParaRPr lang="en-US"/>
        </a:p>
      </dgm:t>
    </dgm:pt>
    <dgm:pt modelId="{9550C5F7-0B6D-45B1-9C5B-B00FEE0A7118}" type="sibTrans" cxnId="{C87DE9BD-B927-490E-AD62-F0F33743D603}">
      <dgm:prSet/>
      <dgm:spPr/>
      <dgm:t>
        <a:bodyPr/>
        <a:lstStyle/>
        <a:p>
          <a:endParaRPr lang="en-US"/>
        </a:p>
      </dgm:t>
    </dgm:pt>
    <dgm:pt modelId="{0FA604BA-76F4-4A84-98AF-84F84F933A4E}">
      <dgm:prSet phldrT="[Text]" custT="1"/>
      <dgm:spPr/>
      <dgm:t>
        <a:bodyPr/>
        <a:lstStyle/>
        <a:p>
          <a:r>
            <a:rPr lang="en-US" sz="1800" dirty="0" smtClean="0"/>
            <a:t>Duration of 25-60 days</a:t>
          </a:r>
          <a:endParaRPr lang="en-US" sz="1800" dirty="0"/>
        </a:p>
      </dgm:t>
    </dgm:pt>
    <dgm:pt modelId="{25C00449-C7E9-44D4-BF7A-5D558115E5A4}" type="parTrans" cxnId="{1E053CDC-2DA6-48E4-AF59-EC5A5DBD1239}">
      <dgm:prSet/>
      <dgm:spPr/>
      <dgm:t>
        <a:bodyPr/>
        <a:lstStyle/>
        <a:p>
          <a:endParaRPr lang="en-US"/>
        </a:p>
      </dgm:t>
    </dgm:pt>
    <dgm:pt modelId="{FE792D07-3963-45AA-99D6-FB9856F071C8}" type="sibTrans" cxnId="{1E053CDC-2DA6-48E4-AF59-EC5A5DBD1239}">
      <dgm:prSet/>
      <dgm:spPr/>
      <dgm:t>
        <a:bodyPr/>
        <a:lstStyle/>
        <a:p>
          <a:endParaRPr lang="en-US"/>
        </a:p>
      </dgm:t>
    </dgm:pt>
    <dgm:pt modelId="{7C969106-8F7B-4CB9-9E90-7E336FE133C3}">
      <dgm:prSet phldrT="[Text]"/>
      <dgm:spPr>
        <a:blipFill>
          <a:blip xmlns:r="http://schemas.openxmlformats.org/officeDocument/2006/relationships" r:embed="rId1"/>
          <a:stretch>
            <a:fillRect l="-886"/>
          </a:stretch>
        </a:blipFill>
      </dgm:spPr>
      <dgm:t>
        <a:bodyPr/>
        <a:lstStyle/>
        <a:p>
          <a:r>
            <a:rPr lang="en-US">
              <a:noFill/>
            </a:rPr>
            <a:t> </a:t>
          </a:r>
        </a:p>
      </dgm:t>
    </dgm:pt>
    <dgm:pt modelId="{EAB752FC-6A7F-4AEB-9AC8-A3CF37A847C7}" type="parTrans" cxnId="{4E0A68D9-841C-49DC-BB1E-E35C2FB73EC5}">
      <dgm:prSet/>
      <dgm:spPr/>
      <dgm:t>
        <a:bodyPr/>
        <a:lstStyle/>
        <a:p>
          <a:endParaRPr lang="en-US"/>
        </a:p>
      </dgm:t>
    </dgm:pt>
    <dgm:pt modelId="{126AB699-323F-4507-AA11-FCA4B50D0067}" type="sibTrans" cxnId="{4E0A68D9-841C-49DC-BB1E-E35C2FB73EC5}">
      <dgm:prSet/>
      <dgm:spPr/>
      <dgm:t>
        <a:bodyPr/>
        <a:lstStyle/>
        <a:p>
          <a:endParaRPr lang="en-US"/>
        </a:p>
      </dgm:t>
    </dgm:pt>
    <dgm:pt modelId="{8F28CE53-2633-4625-9122-00C11C0B3630}">
      <dgm:prSet phldrT="[Text]"/>
      <dgm:spPr/>
      <dgm:t>
        <a:bodyPr/>
        <a:lstStyle/>
        <a:p>
          <a:r>
            <a:rPr lang="en-US">
              <a:noFill/>
            </a:rPr>
            <a:t> </a:t>
          </a:r>
        </a:p>
      </dgm:t>
    </dgm:pt>
    <dgm:pt modelId="{73995532-C9C3-46EA-82DB-1A98C0D8534D}" type="parTrans" cxnId="{45078029-8779-48C9-9E3D-C17CC970F756}">
      <dgm:prSet/>
      <dgm:spPr/>
      <dgm:t>
        <a:bodyPr/>
        <a:lstStyle/>
        <a:p>
          <a:endParaRPr lang="en-US"/>
        </a:p>
      </dgm:t>
    </dgm:pt>
    <dgm:pt modelId="{7FC63FC4-011F-4622-A965-B62092EFC5FE}" type="sibTrans" cxnId="{45078029-8779-48C9-9E3D-C17CC970F756}">
      <dgm:prSet/>
      <dgm:spPr/>
      <dgm:t>
        <a:bodyPr/>
        <a:lstStyle/>
        <a:p>
          <a:endParaRPr lang="en-US"/>
        </a:p>
      </dgm:t>
    </dgm:pt>
    <dgm:pt modelId="{C98D3461-C1C7-4C14-BE9C-D143188AD948}">
      <dgm:prSet phldrT="[Text]"/>
      <dgm:spPr/>
      <dgm:t>
        <a:bodyPr/>
        <a:lstStyle/>
        <a:p>
          <a:endParaRPr lang="en-US" dirty="0"/>
        </a:p>
      </dgm:t>
    </dgm:pt>
    <dgm:pt modelId="{B828D525-9A6B-4E76-AD92-BAEB47E0809E}" type="parTrans" cxnId="{F0256D6F-1D7D-4947-8EAD-D38AC12BC48C}">
      <dgm:prSet/>
      <dgm:spPr/>
      <dgm:t>
        <a:bodyPr/>
        <a:lstStyle/>
        <a:p>
          <a:endParaRPr lang="en-US"/>
        </a:p>
      </dgm:t>
    </dgm:pt>
    <dgm:pt modelId="{B80E3450-F0D9-4E61-AA98-3BA4F83CAFA4}" type="sibTrans" cxnId="{F0256D6F-1D7D-4947-8EAD-D38AC12BC48C}">
      <dgm:prSet/>
      <dgm:spPr/>
      <dgm:t>
        <a:bodyPr/>
        <a:lstStyle/>
        <a:p>
          <a:endParaRPr lang="en-US"/>
        </a:p>
      </dgm:t>
    </dgm:pt>
    <dgm:pt modelId="{291EE3DD-1C97-4BBC-A9FA-902BF7CC7B21}">
      <dgm:prSet phldrT="[Text]" custT="1"/>
      <dgm:spPr/>
      <dgm:t>
        <a:bodyPr/>
        <a:lstStyle/>
        <a:p>
          <a:r>
            <a:rPr lang="en-US" sz="1800" dirty="0" smtClean="0"/>
            <a:t>AIIR &lt;= 45</a:t>
          </a:r>
          <a:r>
            <a:rPr lang="en-US" sz="1800" baseline="30000" dirty="0" smtClean="0"/>
            <a:t>th</a:t>
          </a:r>
          <a:r>
            <a:rPr lang="en-US" sz="1800" dirty="0" smtClean="0"/>
            <a:t> percentile of development phase IIR</a:t>
          </a:r>
          <a:endParaRPr lang="en-US" sz="1800" dirty="0"/>
        </a:p>
      </dgm:t>
    </dgm:pt>
    <dgm:pt modelId="{77260B28-8AAF-42A3-9C9D-ED5223B54463}" type="parTrans" cxnId="{C951097E-A544-4286-B02F-FD22B99CAF85}">
      <dgm:prSet/>
      <dgm:spPr/>
      <dgm:t>
        <a:bodyPr/>
        <a:lstStyle/>
        <a:p>
          <a:endParaRPr lang="en-US"/>
        </a:p>
      </dgm:t>
    </dgm:pt>
    <dgm:pt modelId="{1B5E329D-A0CE-4F65-ACCB-4A83CCF64C37}" type="sibTrans" cxnId="{C951097E-A544-4286-B02F-FD22B99CAF85}">
      <dgm:prSet/>
      <dgm:spPr/>
      <dgm:t>
        <a:bodyPr/>
        <a:lstStyle/>
        <a:p>
          <a:endParaRPr lang="en-US"/>
        </a:p>
      </dgm:t>
    </dgm:pt>
    <dgm:pt modelId="{77F063CB-2BD2-4210-A6A4-049BBB54278A}" type="pres">
      <dgm:prSet presAssocID="{5426E484-2A56-4E8C-9173-0FB4477805CF}" presName="rootnode" presStyleCnt="0">
        <dgm:presLayoutVars>
          <dgm:chMax/>
          <dgm:chPref/>
          <dgm:dir/>
          <dgm:animLvl val="lvl"/>
        </dgm:presLayoutVars>
      </dgm:prSet>
      <dgm:spPr/>
    </dgm:pt>
    <dgm:pt modelId="{0011149D-2EB1-4FEB-8BA5-E9797593F5A0}" type="pres">
      <dgm:prSet presAssocID="{950EC5C5-7A23-4134-A2EF-B087EC1DAB0C}" presName="composite" presStyleCnt="0"/>
      <dgm:spPr/>
    </dgm:pt>
    <dgm:pt modelId="{8CF8F7F8-87A6-45FA-8177-7D3AA0442440}" type="pres">
      <dgm:prSet presAssocID="{950EC5C5-7A23-4134-A2EF-B087EC1DAB0C}" presName="bentUpArrow1" presStyleLbl="alignImgPlace1" presStyleIdx="0" presStyleCnt="2"/>
      <dgm:spPr/>
    </dgm:pt>
    <dgm:pt modelId="{FC2431F6-FD04-451F-9EA5-52C5E2668362}" type="pres">
      <dgm:prSet presAssocID="{950EC5C5-7A23-4134-A2EF-B087EC1DAB0C}" presName="ParentText" presStyleLbl="node1" presStyleIdx="0" presStyleCnt="3">
        <dgm:presLayoutVars>
          <dgm:chMax val="1"/>
          <dgm:chPref val="1"/>
          <dgm:bulletEnabled val="1"/>
        </dgm:presLayoutVars>
      </dgm:prSet>
      <dgm:spPr/>
      <dgm:t>
        <a:bodyPr/>
        <a:lstStyle/>
        <a:p>
          <a:endParaRPr lang="en-US"/>
        </a:p>
      </dgm:t>
    </dgm:pt>
    <dgm:pt modelId="{F7146332-C8E3-4B1C-B901-D1E0C60BBC82}" type="pres">
      <dgm:prSet presAssocID="{950EC5C5-7A23-4134-A2EF-B087EC1DAB0C}" presName="ChildText" presStyleLbl="revTx" presStyleIdx="0" presStyleCnt="3" custScaleX="280938" custLinFactNeighborX="93605" custLinFactNeighborY="38">
        <dgm:presLayoutVars>
          <dgm:chMax val="0"/>
          <dgm:chPref val="0"/>
          <dgm:bulletEnabled val="1"/>
        </dgm:presLayoutVars>
      </dgm:prSet>
      <dgm:spPr/>
      <dgm:t>
        <a:bodyPr/>
        <a:lstStyle/>
        <a:p>
          <a:endParaRPr lang="en-US"/>
        </a:p>
      </dgm:t>
    </dgm:pt>
    <dgm:pt modelId="{A7C7F6FA-0C1C-4697-AA38-352042E95747}" type="pres">
      <dgm:prSet presAssocID="{B0126B31-AC65-4AFA-B0D7-58E2021087C3}" presName="sibTrans" presStyleCnt="0"/>
      <dgm:spPr/>
    </dgm:pt>
    <dgm:pt modelId="{EF4E87E8-993E-45DD-BE5F-52A19F5DB6CB}" type="pres">
      <dgm:prSet presAssocID="{085EA9EA-A9F7-49F8-82C9-7449AC32F309}" presName="composite" presStyleCnt="0"/>
      <dgm:spPr/>
    </dgm:pt>
    <dgm:pt modelId="{14806384-5F85-4D1E-8726-89440B6AE075}" type="pres">
      <dgm:prSet presAssocID="{085EA9EA-A9F7-49F8-82C9-7449AC32F309}" presName="bentUpArrow1" presStyleLbl="alignImgPlace1" presStyleIdx="1" presStyleCnt="2"/>
      <dgm:spPr/>
    </dgm:pt>
    <dgm:pt modelId="{E27DC62A-0CE3-4389-BA55-674725C78859}" type="pres">
      <dgm:prSet presAssocID="{085EA9EA-A9F7-49F8-82C9-7449AC32F309}" presName="ParentText" presStyleLbl="node1" presStyleIdx="1" presStyleCnt="3">
        <dgm:presLayoutVars>
          <dgm:chMax val="1"/>
          <dgm:chPref val="1"/>
          <dgm:bulletEnabled val="1"/>
        </dgm:presLayoutVars>
      </dgm:prSet>
      <dgm:spPr/>
      <dgm:t>
        <a:bodyPr/>
        <a:lstStyle/>
        <a:p>
          <a:endParaRPr lang="en-US"/>
        </a:p>
      </dgm:t>
    </dgm:pt>
    <dgm:pt modelId="{94D7216F-BAEB-486A-BD74-FA9E29089151}" type="pres">
      <dgm:prSet presAssocID="{085EA9EA-A9F7-49F8-82C9-7449AC32F309}" presName="ChildText" presStyleLbl="revTx" presStyleIdx="1" presStyleCnt="3">
        <dgm:presLayoutVars>
          <dgm:chMax val="0"/>
          <dgm:chPref val="0"/>
          <dgm:bulletEnabled val="1"/>
        </dgm:presLayoutVars>
      </dgm:prSet>
      <dgm:spPr/>
      <dgm:t>
        <a:bodyPr/>
        <a:lstStyle/>
        <a:p>
          <a:endParaRPr lang="en-US"/>
        </a:p>
      </dgm:t>
    </dgm:pt>
    <dgm:pt modelId="{5E78AC40-31AD-4CC3-9AA0-19979079B8DF}" type="pres">
      <dgm:prSet presAssocID="{65AEC061-AF9B-4E39-BC7D-3A6F04AB27FE}" presName="sibTrans" presStyleCnt="0"/>
      <dgm:spPr/>
    </dgm:pt>
    <dgm:pt modelId="{8BFF8383-DB88-4D96-B848-CAE00EE3AE25}" type="pres">
      <dgm:prSet presAssocID="{74869E50-D2EB-43A7-BE06-C252889592A1}" presName="composite" presStyleCnt="0"/>
      <dgm:spPr/>
    </dgm:pt>
    <dgm:pt modelId="{3A440672-B7CB-4445-B766-52E83DEC4297}" type="pres">
      <dgm:prSet presAssocID="{74869E50-D2EB-43A7-BE06-C252889592A1}" presName="ParentText" presStyleLbl="node1" presStyleIdx="2" presStyleCnt="3">
        <dgm:presLayoutVars>
          <dgm:chMax val="1"/>
          <dgm:chPref val="1"/>
          <dgm:bulletEnabled val="1"/>
        </dgm:presLayoutVars>
      </dgm:prSet>
      <dgm:spPr/>
      <dgm:t>
        <a:bodyPr/>
        <a:lstStyle/>
        <a:p>
          <a:endParaRPr lang="en-US"/>
        </a:p>
      </dgm:t>
    </dgm:pt>
    <dgm:pt modelId="{31AC67F8-B975-4535-8DA0-87A6AE088B82}" type="pres">
      <dgm:prSet presAssocID="{74869E50-D2EB-43A7-BE06-C252889592A1}" presName="FinalChildText" presStyleLbl="revTx" presStyleIdx="2" presStyleCnt="3" custScaleX="183556" custLinFactNeighborX="68988" custLinFactNeighborY="1234">
        <dgm:presLayoutVars>
          <dgm:chMax val="0"/>
          <dgm:chPref val="0"/>
          <dgm:bulletEnabled val="1"/>
        </dgm:presLayoutVars>
      </dgm:prSet>
      <dgm:spPr/>
    </dgm:pt>
  </dgm:ptLst>
  <dgm:cxnLst>
    <dgm:cxn modelId="{AFED73FC-ADD9-4ED5-A2FD-76A312406252}" type="presOf" srcId="{8F28CE53-2633-4625-9122-00C11C0B3630}" destId="{F7146332-C8E3-4B1C-B901-D1E0C60BBC82}" srcOrd="0" destOrd="1" presId="urn:microsoft.com/office/officeart/2005/8/layout/StepDownProcess"/>
    <dgm:cxn modelId="{DF747F1B-DDB5-4E61-9FBD-527C85548220}" type="presOf" srcId="{291EE3DD-1C97-4BBC-A9FA-902BF7CC7B21}" destId="{31AC67F8-B975-4535-8DA0-87A6AE088B82}" srcOrd="0" destOrd="1" presId="urn:microsoft.com/office/officeart/2005/8/layout/StepDownProcess"/>
    <dgm:cxn modelId="{4D0B8AA2-08F7-48C8-8ED8-4844D009E75D}" type="presOf" srcId="{C98D3461-C1C7-4C14-BE9C-D143188AD948}" destId="{94D7216F-BAEB-486A-BD74-FA9E29089151}" srcOrd="0" destOrd="0" presId="urn:microsoft.com/office/officeart/2005/8/layout/StepDownProcess"/>
    <dgm:cxn modelId="{1E053CDC-2DA6-48E4-AF59-EC5A5DBD1239}" srcId="{74869E50-D2EB-43A7-BE06-C252889592A1}" destId="{0FA604BA-76F4-4A84-98AF-84F84F933A4E}" srcOrd="0" destOrd="0" parTransId="{25C00449-C7E9-44D4-BF7A-5D558115E5A4}" sibTransId="{FE792D07-3963-45AA-99D6-FB9856F071C8}"/>
    <dgm:cxn modelId="{F0256D6F-1D7D-4947-8EAD-D38AC12BC48C}" srcId="{085EA9EA-A9F7-49F8-82C9-7449AC32F309}" destId="{C98D3461-C1C7-4C14-BE9C-D143188AD948}" srcOrd="0" destOrd="0" parTransId="{B828D525-9A6B-4E76-AD92-BAEB47E0809E}" sibTransId="{B80E3450-F0D9-4E61-AA98-3BA4F83CAFA4}"/>
    <dgm:cxn modelId="{0C953911-4555-4DE0-9410-4A62AEEC5091}" type="presOf" srcId="{74869E50-D2EB-43A7-BE06-C252889592A1}" destId="{3A440672-B7CB-4445-B766-52E83DEC4297}" srcOrd="0" destOrd="0" presId="urn:microsoft.com/office/officeart/2005/8/layout/StepDownProcess"/>
    <dgm:cxn modelId="{9388499B-7849-403A-BDD0-76B1DC03E0B3}" type="presOf" srcId="{950EC5C5-7A23-4134-A2EF-B087EC1DAB0C}" destId="{FC2431F6-FD04-451F-9EA5-52C5E2668362}" srcOrd="0" destOrd="0" presId="urn:microsoft.com/office/officeart/2005/8/layout/StepDownProcess"/>
    <dgm:cxn modelId="{1FEA222F-316D-470E-95C9-79CCDDCB8BE3}" srcId="{5426E484-2A56-4E8C-9173-0FB4477805CF}" destId="{085EA9EA-A9F7-49F8-82C9-7449AC32F309}" srcOrd="1" destOrd="0" parTransId="{34338CAD-B416-4864-B05E-4F3AC7A278AF}" sibTransId="{65AEC061-AF9B-4E39-BC7D-3A6F04AB27FE}"/>
    <dgm:cxn modelId="{8FD34AAA-0F56-43F1-A6DD-FBA8150D433F}" type="presOf" srcId="{0FA604BA-76F4-4A84-98AF-84F84F933A4E}" destId="{31AC67F8-B975-4535-8DA0-87A6AE088B82}" srcOrd="0" destOrd="0" presId="urn:microsoft.com/office/officeart/2005/8/layout/StepDownProcess"/>
    <dgm:cxn modelId="{0BA644BD-B172-43A3-9FE4-C822A338AF1B}" type="presOf" srcId="{7C969106-8F7B-4CB9-9E90-7E336FE133C3}" destId="{F7146332-C8E3-4B1C-B901-D1E0C60BBC82}" srcOrd="0" destOrd="0" presId="urn:microsoft.com/office/officeart/2005/8/layout/StepDownProcess"/>
    <dgm:cxn modelId="{4E0A68D9-841C-49DC-BB1E-E35C2FB73EC5}" srcId="{950EC5C5-7A23-4134-A2EF-B087EC1DAB0C}" destId="{7C969106-8F7B-4CB9-9E90-7E336FE133C3}" srcOrd="0" destOrd="0" parTransId="{EAB752FC-6A7F-4AEB-9AC8-A3CF37A847C7}" sibTransId="{126AB699-323F-4507-AA11-FCA4B50D0067}"/>
    <dgm:cxn modelId="{C951097E-A544-4286-B02F-FD22B99CAF85}" srcId="{74869E50-D2EB-43A7-BE06-C252889592A1}" destId="{291EE3DD-1C97-4BBC-A9FA-902BF7CC7B21}" srcOrd="1" destOrd="0" parTransId="{77260B28-8AAF-42A3-9C9D-ED5223B54463}" sibTransId="{1B5E329D-A0CE-4F65-ACCB-4A83CCF64C37}"/>
    <dgm:cxn modelId="{30ECA467-C6F3-4A60-BB9B-C1F42BBED6CA}" type="presOf" srcId="{5426E484-2A56-4E8C-9173-0FB4477805CF}" destId="{77F063CB-2BD2-4210-A6A4-049BBB54278A}" srcOrd="0" destOrd="0" presId="urn:microsoft.com/office/officeart/2005/8/layout/StepDownProcess"/>
    <dgm:cxn modelId="{45078029-8779-48C9-9E3D-C17CC970F756}" srcId="{950EC5C5-7A23-4134-A2EF-B087EC1DAB0C}" destId="{8F28CE53-2633-4625-9122-00C11C0B3630}" srcOrd="1" destOrd="0" parTransId="{73995532-C9C3-46EA-82DB-1A98C0D8534D}" sibTransId="{7FC63FC4-011F-4622-A965-B62092EFC5FE}"/>
    <dgm:cxn modelId="{D581E70E-2B06-4ECF-91AE-CE647BE2A2D4}" type="presOf" srcId="{085EA9EA-A9F7-49F8-82C9-7449AC32F309}" destId="{E27DC62A-0CE3-4389-BA55-674725C78859}" srcOrd="0" destOrd="0" presId="urn:microsoft.com/office/officeart/2005/8/layout/StepDownProcess"/>
    <dgm:cxn modelId="{1F643903-FC1D-49F4-8457-1173EC62DC54}" srcId="{5426E484-2A56-4E8C-9173-0FB4477805CF}" destId="{950EC5C5-7A23-4134-A2EF-B087EC1DAB0C}" srcOrd="0" destOrd="0" parTransId="{341E2D61-733F-4212-9F31-17B3C77E08DF}" sibTransId="{B0126B31-AC65-4AFA-B0D7-58E2021087C3}"/>
    <dgm:cxn modelId="{C87DE9BD-B927-490E-AD62-F0F33743D603}" srcId="{5426E484-2A56-4E8C-9173-0FB4477805CF}" destId="{74869E50-D2EB-43A7-BE06-C252889592A1}" srcOrd="2" destOrd="0" parTransId="{54AD7F8A-50B4-4347-9BCD-ABEF2BD8FDE6}" sibTransId="{9550C5F7-0B6D-45B1-9C5B-B00FEE0A7118}"/>
    <dgm:cxn modelId="{5151FB28-9A7D-41DC-B53F-D03EFE042F94}" type="presParOf" srcId="{77F063CB-2BD2-4210-A6A4-049BBB54278A}" destId="{0011149D-2EB1-4FEB-8BA5-E9797593F5A0}" srcOrd="0" destOrd="0" presId="urn:microsoft.com/office/officeart/2005/8/layout/StepDownProcess"/>
    <dgm:cxn modelId="{95C7D54E-0B8E-4BE9-B7D5-93C162463EDC}" type="presParOf" srcId="{0011149D-2EB1-4FEB-8BA5-E9797593F5A0}" destId="{8CF8F7F8-87A6-45FA-8177-7D3AA0442440}" srcOrd="0" destOrd="0" presId="urn:microsoft.com/office/officeart/2005/8/layout/StepDownProcess"/>
    <dgm:cxn modelId="{F80437AC-0DED-4CE3-B10B-04DE0B2BF517}" type="presParOf" srcId="{0011149D-2EB1-4FEB-8BA5-E9797593F5A0}" destId="{FC2431F6-FD04-451F-9EA5-52C5E2668362}" srcOrd="1" destOrd="0" presId="urn:microsoft.com/office/officeart/2005/8/layout/StepDownProcess"/>
    <dgm:cxn modelId="{580A2E07-C808-4D63-A245-0B74D89534DA}" type="presParOf" srcId="{0011149D-2EB1-4FEB-8BA5-E9797593F5A0}" destId="{F7146332-C8E3-4B1C-B901-D1E0C60BBC82}" srcOrd="2" destOrd="0" presId="urn:microsoft.com/office/officeart/2005/8/layout/StepDownProcess"/>
    <dgm:cxn modelId="{9A9B39F7-8C50-45DF-9132-86F9FEFB8D82}" type="presParOf" srcId="{77F063CB-2BD2-4210-A6A4-049BBB54278A}" destId="{A7C7F6FA-0C1C-4697-AA38-352042E95747}" srcOrd="1" destOrd="0" presId="urn:microsoft.com/office/officeart/2005/8/layout/StepDownProcess"/>
    <dgm:cxn modelId="{0DA68017-8C4A-48CB-B02C-5F575E07E137}" type="presParOf" srcId="{77F063CB-2BD2-4210-A6A4-049BBB54278A}" destId="{EF4E87E8-993E-45DD-BE5F-52A19F5DB6CB}" srcOrd="2" destOrd="0" presId="urn:microsoft.com/office/officeart/2005/8/layout/StepDownProcess"/>
    <dgm:cxn modelId="{E2DDEF61-B7F2-4E0D-98DC-F88B55E93F8C}" type="presParOf" srcId="{EF4E87E8-993E-45DD-BE5F-52A19F5DB6CB}" destId="{14806384-5F85-4D1E-8726-89440B6AE075}" srcOrd="0" destOrd="0" presId="urn:microsoft.com/office/officeart/2005/8/layout/StepDownProcess"/>
    <dgm:cxn modelId="{5AB3A813-14BE-4BBE-8033-19133D7A0E7B}" type="presParOf" srcId="{EF4E87E8-993E-45DD-BE5F-52A19F5DB6CB}" destId="{E27DC62A-0CE3-4389-BA55-674725C78859}" srcOrd="1" destOrd="0" presId="urn:microsoft.com/office/officeart/2005/8/layout/StepDownProcess"/>
    <dgm:cxn modelId="{AD01D8F9-910B-4F24-BD06-C4B96167A4E5}" type="presParOf" srcId="{EF4E87E8-993E-45DD-BE5F-52A19F5DB6CB}" destId="{94D7216F-BAEB-486A-BD74-FA9E29089151}" srcOrd="2" destOrd="0" presId="urn:microsoft.com/office/officeart/2005/8/layout/StepDownProcess"/>
    <dgm:cxn modelId="{8B53B328-28F0-4E6B-85D5-A3BF57D30222}" type="presParOf" srcId="{77F063CB-2BD2-4210-A6A4-049BBB54278A}" destId="{5E78AC40-31AD-4CC3-9AA0-19979079B8DF}" srcOrd="3" destOrd="0" presId="urn:microsoft.com/office/officeart/2005/8/layout/StepDownProcess"/>
    <dgm:cxn modelId="{68C80D5B-82AF-4946-A0C2-D357EB274AD8}" type="presParOf" srcId="{77F063CB-2BD2-4210-A6A4-049BBB54278A}" destId="{8BFF8383-DB88-4D96-B848-CAE00EE3AE25}" srcOrd="4" destOrd="0" presId="urn:microsoft.com/office/officeart/2005/8/layout/StepDownProcess"/>
    <dgm:cxn modelId="{925FABD3-ACA4-4B5D-91DE-0B2A510B1299}" type="presParOf" srcId="{8BFF8383-DB88-4D96-B848-CAE00EE3AE25}" destId="{3A440672-B7CB-4445-B766-52E83DEC4297}" srcOrd="0" destOrd="0" presId="urn:microsoft.com/office/officeart/2005/8/layout/StepDownProcess"/>
    <dgm:cxn modelId="{958BD37B-C553-4DB0-8D88-851340124F5D}" type="presParOf" srcId="{8BFF8383-DB88-4D96-B848-CAE00EE3AE25}" destId="{31AC67F8-B975-4535-8DA0-87A6AE088B82}"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AF626A-6A89-4521-A574-5262D689713C}"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4DA27CA9-84B2-4307-B79D-068F73AD9663}">
      <dgm:prSet phldrT="[Text]"/>
      <dgm:spPr/>
      <dgm:t>
        <a:bodyPr/>
        <a:lstStyle/>
        <a:p>
          <a:r>
            <a:rPr lang="en-US" b="1" dirty="0" smtClean="0"/>
            <a:t>z-Score: Contextualizing today’s NDVI</a:t>
          </a:r>
          <a:endParaRPr lang="en-US" b="1" dirty="0"/>
        </a:p>
      </dgm:t>
    </dgm:pt>
    <dgm:pt modelId="{101FFC8A-5316-4426-9DC9-070BDB860A09}" type="parTrans" cxnId="{6E5C971E-7698-4904-8704-6179A88305E4}">
      <dgm:prSet/>
      <dgm:spPr/>
      <dgm:t>
        <a:bodyPr/>
        <a:lstStyle/>
        <a:p>
          <a:endParaRPr lang="en-US"/>
        </a:p>
      </dgm:t>
    </dgm:pt>
    <dgm:pt modelId="{613F7950-71F4-4D6C-BD20-E1E4A3B0FD4B}" type="sibTrans" cxnId="{6E5C971E-7698-4904-8704-6179A88305E4}">
      <dgm:prSet/>
      <dgm:spPr/>
      <dgm:t>
        <a:bodyPr/>
        <a:lstStyle/>
        <a:p>
          <a:endParaRPr lang="en-US"/>
        </a:p>
      </dgm:t>
    </dgm:pt>
    <mc:AlternateContent xmlns:mc="http://schemas.openxmlformats.org/markup-compatibility/2006" xmlns:a14="http://schemas.microsoft.com/office/drawing/2010/main">
      <mc:Choice Requires="a14">
        <dgm:pt modelId="{E2929A7A-9175-46D1-B23E-C1F80CBA44FD}">
          <dgm:prSet phldrT="[Text]"/>
          <dgm:spPr/>
          <dgm: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𝑧𝑁𝐷𝑉𝐼</m:t>
                        </m:r>
                      </m:e>
                      <m:sub>
                        <m:r>
                          <a:rPr lang="en-US" i="1">
                            <a:latin typeface="Cambria Math" panose="02040503050406030204" pitchFamily="18" charset="0"/>
                          </a:rPr>
                          <m:t>𝑖𝑗𝑘</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𝑁𝐷𝑉𝐼</m:t>
                            </m:r>
                          </m:e>
                          <m:sub>
                            <m:r>
                              <a:rPr lang="en-US" i="1">
                                <a:latin typeface="Cambria Math" panose="02040503050406030204" pitchFamily="18" charset="0"/>
                              </a:rPr>
                              <m:t>𝑖𝑗𝑘</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𝑁𝐷𝑉𝐼</m:t>
                                </m:r>
                              </m:e>
                            </m:acc>
                          </m:e>
                          <m:sub>
                            <m:r>
                              <a:rPr lang="en-US" i="1">
                                <a:latin typeface="Cambria Math" panose="02040503050406030204" pitchFamily="18" charset="0"/>
                              </a:rPr>
                              <m:t>𝑖𝑗</m:t>
                            </m:r>
                          </m:sub>
                        </m:sSub>
                        <m:r>
                          <a:rPr lang="en-US">
                            <a:latin typeface="Cambria Math" panose="02040503050406030204" pitchFamily="18" charset="0"/>
                          </a:rPr>
                          <m:t> </m:t>
                        </m:r>
                      </m:num>
                      <m:den>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𝑖𝑗</m:t>
                            </m:r>
                          </m:sub>
                        </m:sSub>
                      </m:den>
                    </m:f>
                  </m:oMath>
                </m:oMathPara>
              </a14:m>
              <a:endParaRPr lang="en-US" dirty="0"/>
            </a:p>
          </dgm:t>
        </dgm:pt>
      </mc:Choice>
      <mc:Fallback xmlns="">
        <dgm:pt modelId="{E2929A7A-9175-46D1-B23E-C1F80CBA44FD}">
          <dgm:prSet phldrT="[Text]"/>
          <dgm:spPr/>
          <dgm:t>
            <a:bodyPr/>
            <a:lstStyle/>
            <a:p>
              <a:r>
                <a:rPr lang="en-US" i="0" smtClean="0"/>
                <a:t>〖</a:t>
              </a:r>
              <a:r>
                <a:rPr lang="en-US" i="0"/>
                <a:t>𝑧𝑁𝐷𝑉𝐼</a:t>
              </a:r>
              <a:r>
                <a:rPr lang="en-US" i="0" smtClean="0"/>
                <a:t>〗_</a:t>
              </a:r>
              <a:r>
                <a:rPr lang="en-US" i="0"/>
                <a:t>𝑖𝑗𝑘=(〖𝑁𝐷𝑉𝐼〗_𝑖𝑗𝑘−(𝑁𝐷𝑉𝐼) ̅_𝑖𝑗  )/𝜎_𝑖𝑗 </a:t>
              </a:r>
              <a:endParaRPr lang="en-US" dirty="0"/>
            </a:p>
          </dgm:t>
        </dgm:pt>
      </mc:Fallback>
    </mc:AlternateContent>
    <dgm:pt modelId="{F36F9528-CFE0-4E70-8FA3-80E1AB828358}" type="parTrans" cxnId="{77178374-461F-42DE-81C8-C4774E10320E}">
      <dgm:prSet/>
      <dgm:spPr/>
      <dgm:t>
        <a:bodyPr/>
        <a:lstStyle/>
        <a:p>
          <a:endParaRPr lang="en-US"/>
        </a:p>
      </dgm:t>
    </dgm:pt>
    <dgm:pt modelId="{F2228C3A-BD99-4ADB-9B1B-FAEDC6C5BD49}" type="sibTrans" cxnId="{77178374-461F-42DE-81C8-C4774E10320E}">
      <dgm:prSet/>
      <dgm:spPr/>
      <dgm:t>
        <a:bodyPr/>
        <a:lstStyle/>
        <a:p>
          <a:endParaRPr lang="en-US"/>
        </a:p>
      </dgm:t>
    </dgm:pt>
    <dgm:pt modelId="{50BBA86A-4D52-4B9A-A39C-2BF4B4FBA047}">
      <dgm:prSet phldrT="[Text]"/>
      <dgm:spPr/>
      <dgm:t>
        <a:bodyPr/>
        <a:lstStyle/>
        <a:p>
          <a:r>
            <a:rPr lang="en-US" i="1" dirty="0" err="1" smtClean="0"/>
            <a:t>i</a:t>
          </a:r>
          <a:r>
            <a:rPr lang="en-US" i="1" dirty="0" smtClean="0"/>
            <a:t> = </a:t>
          </a:r>
          <a:r>
            <a:rPr lang="en-US" i="0" dirty="0" smtClean="0"/>
            <a:t>specific pixel</a:t>
          </a:r>
          <a:endParaRPr lang="en-US" i="0" dirty="0"/>
        </a:p>
      </dgm:t>
    </dgm:pt>
    <dgm:pt modelId="{EFA58715-A670-476B-8986-0909D4213EF4}" type="parTrans" cxnId="{141315BE-1415-4410-A4DF-B6C094303BCE}">
      <dgm:prSet/>
      <dgm:spPr/>
      <dgm:t>
        <a:bodyPr/>
        <a:lstStyle/>
        <a:p>
          <a:endParaRPr lang="en-US"/>
        </a:p>
      </dgm:t>
    </dgm:pt>
    <dgm:pt modelId="{1C5D73A6-C367-468F-9ACA-6467A6B93CC7}" type="sibTrans" cxnId="{141315BE-1415-4410-A4DF-B6C094303BCE}">
      <dgm:prSet/>
      <dgm:spPr/>
      <dgm:t>
        <a:bodyPr/>
        <a:lstStyle/>
        <a:p>
          <a:endParaRPr lang="en-US"/>
        </a:p>
      </dgm:t>
    </dgm:pt>
    <dgm:pt modelId="{93192767-3F9C-4BBE-B527-33D3D52E4328}">
      <dgm:prSet phldrT="[Text]"/>
      <dgm:spPr/>
      <dgm:t>
        <a:bodyPr/>
        <a:lstStyle/>
        <a:p>
          <a:r>
            <a:rPr lang="en-US" i="0" dirty="0" smtClean="0"/>
            <a:t>j = </a:t>
          </a:r>
          <a:r>
            <a:rPr lang="en-US" i="0" dirty="0" err="1" smtClean="0"/>
            <a:t>timestep</a:t>
          </a:r>
          <a:r>
            <a:rPr lang="en-US" i="0" dirty="0" smtClean="0"/>
            <a:t> in year</a:t>
          </a:r>
          <a:endParaRPr lang="en-US" i="0" dirty="0"/>
        </a:p>
      </dgm:t>
    </dgm:pt>
    <dgm:pt modelId="{8775C610-4084-429C-8B69-A6AE4825B021}" type="parTrans" cxnId="{394E1116-E51F-4A5C-AF60-A3C7DDE76DD6}">
      <dgm:prSet/>
      <dgm:spPr/>
      <dgm:t>
        <a:bodyPr/>
        <a:lstStyle/>
        <a:p>
          <a:endParaRPr lang="en-US"/>
        </a:p>
      </dgm:t>
    </dgm:pt>
    <dgm:pt modelId="{485351DB-E579-4F9B-B161-4E7981306135}" type="sibTrans" cxnId="{394E1116-E51F-4A5C-AF60-A3C7DDE76DD6}">
      <dgm:prSet/>
      <dgm:spPr/>
      <dgm:t>
        <a:bodyPr/>
        <a:lstStyle/>
        <a:p>
          <a:endParaRPr lang="en-US"/>
        </a:p>
      </dgm:t>
    </dgm:pt>
    <dgm:pt modelId="{325CC121-555F-4F5A-B0BE-19F3E4ED8CB9}">
      <dgm:prSet phldrT="[Text]"/>
      <dgm:spPr/>
      <dgm:t>
        <a:bodyPr/>
        <a:lstStyle/>
        <a:p>
          <a:r>
            <a:rPr lang="en-US" i="0" dirty="0" smtClean="0"/>
            <a:t>k = year</a:t>
          </a:r>
          <a:endParaRPr lang="en-US" i="0" dirty="0"/>
        </a:p>
      </dgm:t>
    </dgm:pt>
    <dgm:pt modelId="{508DC747-5B8C-41AC-9B22-547A763A1203}" type="parTrans" cxnId="{AA287F5B-2181-4DB2-834C-8789FD8C0569}">
      <dgm:prSet/>
      <dgm:spPr/>
      <dgm:t>
        <a:bodyPr/>
        <a:lstStyle/>
        <a:p>
          <a:endParaRPr lang="en-US"/>
        </a:p>
      </dgm:t>
    </dgm:pt>
    <dgm:pt modelId="{04824E85-B72B-4DAB-8D08-05F56DC78487}" type="sibTrans" cxnId="{AA287F5B-2181-4DB2-834C-8789FD8C0569}">
      <dgm:prSet/>
      <dgm:spPr/>
      <dgm:t>
        <a:bodyPr/>
        <a:lstStyle/>
        <a:p>
          <a:endParaRPr lang="en-US"/>
        </a:p>
      </dgm:t>
    </dgm:pt>
    <dgm:pt modelId="{F37A658A-F86B-4911-9B32-31002F1CD771}">
      <dgm:prSet phldrT="[Text]"/>
      <dgm:spPr/>
      <dgm:t>
        <a:bodyPr/>
        <a:lstStyle/>
        <a:p>
          <a:r>
            <a:rPr lang="en-US" b="1" dirty="0" smtClean="0"/>
            <a:t>Normalized Difference Vegetation Index (NDVI)</a:t>
          </a:r>
          <a:endParaRPr lang="en-US" b="1" dirty="0"/>
        </a:p>
      </dgm:t>
    </dgm:pt>
    <dgm:pt modelId="{2A8D5427-F6D1-4E8C-B857-95EA9F779805}" type="parTrans" cxnId="{8A2EB9F1-88F0-4B24-B3EA-BA3F70C25C06}">
      <dgm:prSet/>
      <dgm:spPr/>
      <dgm:t>
        <a:bodyPr/>
        <a:lstStyle/>
        <a:p>
          <a:endParaRPr lang="en-US"/>
        </a:p>
      </dgm:t>
    </dgm:pt>
    <dgm:pt modelId="{F3A2D0BD-D70C-4656-A4BA-38A26CB3F37B}" type="sibTrans" cxnId="{8A2EB9F1-88F0-4B24-B3EA-BA3F70C25C06}">
      <dgm:prSet/>
      <dgm:spPr/>
      <dgm:t>
        <a:bodyPr/>
        <a:lstStyle/>
        <a:p>
          <a:endParaRPr lang="en-US"/>
        </a:p>
      </dgm:t>
    </dgm:pt>
    <dgm:pt modelId="{10358F27-CF71-47DD-BB50-4640232989A9}">
      <dgm:prSet phldrT="[Text]"/>
      <dgm:spPr/>
      <dgm:t>
        <a:bodyPr/>
        <a:lstStyle/>
        <a:p>
          <a:r>
            <a:rPr lang="en-US" dirty="0" smtClean="0"/>
            <a:t>Measure of vegetation greenness</a:t>
          </a:r>
          <a:endParaRPr lang="en-US" dirty="0"/>
        </a:p>
      </dgm:t>
    </dgm:pt>
    <dgm:pt modelId="{887DF375-F6BA-40C3-9125-45E57014DD33}" type="parTrans" cxnId="{04424990-3B8E-45F0-B94B-5E4D5274DA40}">
      <dgm:prSet/>
      <dgm:spPr/>
      <dgm:t>
        <a:bodyPr/>
        <a:lstStyle/>
        <a:p>
          <a:endParaRPr lang="en-US"/>
        </a:p>
      </dgm:t>
    </dgm:pt>
    <dgm:pt modelId="{B8B4F557-5F31-40BE-87B9-44128D8F3A66}" type="sibTrans" cxnId="{04424990-3B8E-45F0-B94B-5E4D5274DA40}">
      <dgm:prSet/>
      <dgm:spPr/>
      <dgm:t>
        <a:bodyPr/>
        <a:lstStyle/>
        <a:p>
          <a:endParaRPr lang="en-US"/>
        </a:p>
      </dgm:t>
    </dgm:pt>
    <dgm:pt modelId="{854EF3CF-E937-45D1-8018-D7DA69D0869C}">
      <dgm:prSet phldrT="[Text]"/>
      <dgm:spPr/>
      <dgm:t>
        <a:bodyPr/>
        <a:lstStyle/>
        <a:p>
          <a:r>
            <a:rPr lang="en-US" b="1" dirty="0" smtClean="0"/>
            <a:t>Correlation with </a:t>
          </a:r>
          <a:r>
            <a:rPr lang="en-US" b="1" dirty="0" err="1" smtClean="0"/>
            <a:t>SSmI</a:t>
          </a:r>
          <a:endParaRPr lang="en-US" b="1" dirty="0"/>
        </a:p>
      </dgm:t>
    </dgm:pt>
    <dgm:pt modelId="{10154F9E-5F5C-4743-BD2D-175F6568358B}" type="sibTrans" cxnId="{205A19E5-AF1F-4DA0-96D1-8B49EB0062C3}">
      <dgm:prSet/>
      <dgm:spPr/>
      <dgm:t>
        <a:bodyPr/>
        <a:lstStyle/>
        <a:p>
          <a:endParaRPr lang="en-US"/>
        </a:p>
      </dgm:t>
    </dgm:pt>
    <dgm:pt modelId="{A8F4BE6A-66F0-4D75-8F94-1AB587FC9FB5}" type="parTrans" cxnId="{205A19E5-AF1F-4DA0-96D1-8B49EB0062C3}">
      <dgm:prSet/>
      <dgm:spPr/>
      <dgm:t>
        <a:bodyPr/>
        <a:lstStyle/>
        <a:p>
          <a:endParaRPr lang="en-US"/>
        </a:p>
      </dgm:t>
    </dgm:pt>
    <dgm:pt modelId="{26FEF2DF-6EB8-4DB8-983E-DF124A474E04}">
      <dgm:prSet phldrT="[Text]"/>
      <dgm:spPr/>
      <dgm:t>
        <a:bodyPr/>
        <a:lstStyle/>
        <a:p>
          <a:r>
            <a:rPr lang="en-US" dirty="0" smtClean="0"/>
            <a:t>During drought events</a:t>
          </a:r>
          <a:endParaRPr lang="en-US" dirty="0"/>
        </a:p>
      </dgm:t>
    </dgm:pt>
    <dgm:pt modelId="{62FC7C77-B5E4-4EB0-9517-8EF6C114C06B}" type="sibTrans" cxnId="{AE9BD811-D458-4A2A-BEFE-15C1EDAF4B6B}">
      <dgm:prSet/>
      <dgm:spPr/>
      <dgm:t>
        <a:bodyPr/>
        <a:lstStyle/>
        <a:p>
          <a:endParaRPr lang="en-US"/>
        </a:p>
      </dgm:t>
    </dgm:pt>
    <dgm:pt modelId="{E7068EE6-7AF6-4FA3-AD0F-692B4E47E5E2}" type="parTrans" cxnId="{AE9BD811-D458-4A2A-BEFE-15C1EDAF4B6B}">
      <dgm:prSet/>
      <dgm:spPr/>
      <dgm:t>
        <a:bodyPr/>
        <a:lstStyle/>
        <a:p>
          <a:endParaRPr lang="en-US"/>
        </a:p>
      </dgm:t>
    </dgm:pt>
    <dgm:pt modelId="{C9FBFB3F-F7EB-4FDE-8A51-AD3D8859058A}">
      <dgm:prSet phldrT="[Text]"/>
      <dgm:spPr/>
      <dgm:t>
        <a:bodyPr/>
        <a:lstStyle/>
        <a:p>
          <a:r>
            <a:rPr lang="en-US" dirty="0" smtClean="0"/>
            <a:t>Lacks historical contextualization</a:t>
          </a:r>
          <a:endParaRPr lang="en-US" dirty="0"/>
        </a:p>
      </dgm:t>
    </dgm:pt>
    <dgm:pt modelId="{32D51B3C-0A4A-4F3A-86B2-6F0A124E9F0F}" type="parTrans" cxnId="{2BE4857A-1C02-425E-9FE1-681DD52B5122}">
      <dgm:prSet/>
      <dgm:spPr/>
      <dgm:t>
        <a:bodyPr/>
        <a:lstStyle/>
        <a:p>
          <a:endParaRPr lang="en-US"/>
        </a:p>
      </dgm:t>
    </dgm:pt>
    <dgm:pt modelId="{1071D2DA-4656-400E-971B-1045C7956D61}" type="sibTrans" cxnId="{2BE4857A-1C02-425E-9FE1-681DD52B5122}">
      <dgm:prSet/>
      <dgm:spPr/>
      <dgm:t>
        <a:bodyPr/>
        <a:lstStyle/>
        <a:p>
          <a:endParaRPr lang="en-US"/>
        </a:p>
      </dgm:t>
    </dgm:pt>
    <dgm:pt modelId="{DEAB907F-D58B-468B-B4B9-ECC42C968F52}">
      <dgm:prSet phldrT="[Text]"/>
      <dgm:spPr/>
      <dgm:t>
        <a:bodyPr/>
        <a:lstStyle/>
        <a:p>
          <a:r>
            <a:rPr lang="en-US" dirty="0" smtClean="0"/>
            <a:t>Statistically significant correlations (p &lt; 0.05)</a:t>
          </a:r>
          <a:endParaRPr lang="en-US" dirty="0"/>
        </a:p>
      </dgm:t>
    </dgm:pt>
    <dgm:pt modelId="{2532BB26-550F-4974-9A36-8679BADF2CAA}" type="parTrans" cxnId="{309BF731-B378-40C1-A6A3-D89D5C566A64}">
      <dgm:prSet/>
      <dgm:spPr/>
      <dgm:t>
        <a:bodyPr/>
        <a:lstStyle/>
        <a:p>
          <a:endParaRPr lang="en-US"/>
        </a:p>
      </dgm:t>
    </dgm:pt>
    <dgm:pt modelId="{F3D6AB1F-272D-4660-B0BC-9EC49106424F}" type="sibTrans" cxnId="{309BF731-B378-40C1-A6A3-D89D5C566A64}">
      <dgm:prSet/>
      <dgm:spPr/>
      <dgm:t>
        <a:bodyPr/>
        <a:lstStyle/>
        <a:p>
          <a:endParaRPr lang="en-US"/>
        </a:p>
      </dgm:t>
    </dgm:pt>
    <dgm:pt modelId="{6AE4EFF4-924B-422F-88BD-DAE05EA43370}" type="pres">
      <dgm:prSet presAssocID="{FCAF626A-6A89-4521-A574-5262D689713C}" presName="outerComposite" presStyleCnt="0">
        <dgm:presLayoutVars>
          <dgm:chMax val="5"/>
          <dgm:dir/>
          <dgm:resizeHandles val="exact"/>
        </dgm:presLayoutVars>
      </dgm:prSet>
      <dgm:spPr/>
      <dgm:t>
        <a:bodyPr/>
        <a:lstStyle/>
        <a:p>
          <a:endParaRPr lang="en-US"/>
        </a:p>
      </dgm:t>
    </dgm:pt>
    <dgm:pt modelId="{D976B7FA-57E5-43EF-ACFB-FB9714FC59B7}" type="pres">
      <dgm:prSet presAssocID="{FCAF626A-6A89-4521-A574-5262D689713C}" presName="dummyMaxCanvas" presStyleCnt="0">
        <dgm:presLayoutVars/>
      </dgm:prSet>
      <dgm:spPr/>
    </dgm:pt>
    <dgm:pt modelId="{900D1D48-9AA4-45DB-98B7-3BC2B73CE608}" type="pres">
      <dgm:prSet presAssocID="{FCAF626A-6A89-4521-A574-5262D689713C}" presName="ThreeNodes_1" presStyleLbl="node1" presStyleIdx="0" presStyleCnt="3" custLinFactNeighborX="-3541" custLinFactNeighborY="-2147">
        <dgm:presLayoutVars>
          <dgm:bulletEnabled val="1"/>
        </dgm:presLayoutVars>
      </dgm:prSet>
      <dgm:spPr/>
      <dgm:t>
        <a:bodyPr/>
        <a:lstStyle/>
        <a:p>
          <a:endParaRPr lang="en-US"/>
        </a:p>
      </dgm:t>
    </dgm:pt>
    <dgm:pt modelId="{B4E8CF4D-B75F-4F5F-B36C-27FE374098C8}" type="pres">
      <dgm:prSet presAssocID="{FCAF626A-6A89-4521-A574-5262D689713C}" presName="ThreeNodes_2" presStyleLbl="node1" presStyleIdx="1" presStyleCnt="3">
        <dgm:presLayoutVars>
          <dgm:bulletEnabled val="1"/>
        </dgm:presLayoutVars>
      </dgm:prSet>
      <dgm:spPr/>
      <dgm:t>
        <a:bodyPr/>
        <a:lstStyle/>
        <a:p>
          <a:endParaRPr lang="en-US"/>
        </a:p>
      </dgm:t>
    </dgm:pt>
    <dgm:pt modelId="{D494B963-EFF6-42FB-A26E-CE3A26F89C88}" type="pres">
      <dgm:prSet presAssocID="{FCAF626A-6A89-4521-A574-5262D689713C}" presName="ThreeNodes_3" presStyleLbl="node1" presStyleIdx="2" presStyleCnt="3">
        <dgm:presLayoutVars>
          <dgm:bulletEnabled val="1"/>
        </dgm:presLayoutVars>
      </dgm:prSet>
      <dgm:spPr/>
      <dgm:t>
        <a:bodyPr/>
        <a:lstStyle/>
        <a:p>
          <a:endParaRPr lang="en-US"/>
        </a:p>
      </dgm:t>
    </dgm:pt>
    <dgm:pt modelId="{16726A77-C990-40AA-B0B7-B158AB113DAE}" type="pres">
      <dgm:prSet presAssocID="{FCAF626A-6A89-4521-A574-5262D689713C}" presName="ThreeConn_1-2" presStyleLbl="fgAccFollowNode1" presStyleIdx="0" presStyleCnt="2">
        <dgm:presLayoutVars>
          <dgm:bulletEnabled val="1"/>
        </dgm:presLayoutVars>
      </dgm:prSet>
      <dgm:spPr/>
      <dgm:t>
        <a:bodyPr/>
        <a:lstStyle/>
        <a:p>
          <a:endParaRPr lang="en-US"/>
        </a:p>
      </dgm:t>
    </dgm:pt>
    <dgm:pt modelId="{0B6326CC-3835-4997-A06B-1082BA239B1F}" type="pres">
      <dgm:prSet presAssocID="{FCAF626A-6A89-4521-A574-5262D689713C}" presName="ThreeConn_2-3" presStyleLbl="fgAccFollowNode1" presStyleIdx="1" presStyleCnt="2">
        <dgm:presLayoutVars>
          <dgm:bulletEnabled val="1"/>
        </dgm:presLayoutVars>
      </dgm:prSet>
      <dgm:spPr/>
      <dgm:t>
        <a:bodyPr/>
        <a:lstStyle/>
        <a:p>
          <a:endParaRPr lang="en-US"/>
        </a:p>
      </dgm:t>
    </dgm:pt>
    <dgm:pt modelId="{B1589706-FA9D-4888-A388-66B8F36C7254}" type="pres">
      <dgm:prSet presAssocID="{FCAF626A-6A89-4521-A574-5262D689713C}" presName="ThreeNodes_1_text" presStyleLbl="node1" presStyleIdx="2" presStyleCnt="3">
        <dgm:presLayoutVars>
          <dgm:bulletEnabled val="1"/>
        </dgm:presLayoutVars>
      </dgm:prSet>
      <dgm:spPr/>
      <dgm:t>
        <a:bodyPr/>
        <a:lstStyle/>
        <a:p>
          <a:endParaRPr lang="en-US"/>
        </a:p>
      </dgm:t>
    </dgm:pt>
    <dgm:pt modelId="{76504098-96C8-458A-A87C-5A8889DE6033}" type="pres">
      <dgm:prSet presAssocID="{FCAF626A-6A89-4521-A574-5262D689713C}" presName="ThreeNodes_2_text" presStyleLbl="node1" presStyleIdx="2" presStyleCnt="3">
        <dgm:presLayoutVars>
          <dgm:bulletEnabled val="1"/>
        </dgm:presLayoutVars>
      </dgm:prSet>
      <dgm:spPr/>
      <dgm:t>
        <a:bodyPr/>
        <a:lstStyle/>
        <a:p>
          <a:endParaRPr lang="en-US"/>
        </a:p>
      </dgm:t>
    </dgm:pt>
    <dgm:pt modelId="{542F305F-4BD4-4C7A-8E3C-8F916417DCDB}" type="pres">
      <dgm:prSet presAssocID="{FCAF626A-6A89-4521-A574-5262D689713C}" presName="ThreeNodes_3_text" presStyleLbl="node1" presStyleIdx="2" presStyleCnt="3">
        <dgm:presLayoutVars>
          <dgm:bulletEnabled val="1"/>
        </dgm:presLayoutVars>
      </dgm:prSet>
      <dgm:spPr/>
      <dgm:t>
        <a:bodyPr/>
        <a:lstStyle/>
        <a:p>
          <a:endParaRPr lang="en-US"/>
        </a:p>
      </dgm:t>
    </dgm:pt>
  </dgm:ptLst>
  <dgm:cxnLst>
    <dgm:cxn modelId="{2BE4857A-1C02-425E-9FE1-681DD52B5122}" srcId="{F37A658A-F86B-4911-9B32-31002F1CD771}" destId="{C9FBFB3F-F7EB-4FDE-8A51-AD3D8859058A}" srcOrd="1" destOrd="0" parTransId="{32D51B3C-0A4A-4F3A-86B2-6F0A124E9F0F}" sibTransId="{1071D2DA-4656-400E-971B-1045C7956D61}"/>
    <dgm:cxn modelId="{309BF731-B378-40C1-A6A3-D89D5C566A64}" srcId="{854EF3CF-E937-45D1-8018-D7DA69D0869C}" destId="{DEAB907F-D58B-468B-B4B9-ECC42C968F52}" srcOrd="1" destOrd="0" parTransId="{2532BB26-550F-4974-9A36-8679BADF2CAA}" sibTransId="{F3D6AB1F-272D-4660-B0BC-9EC49106424F}"/>
    <dgm:cxn modelId="{A1DB5300-7C39-45FA-8F48-52CEFFA687DB}" type="presOf" srcId="{F37A658A-F86B-4911-9B32-31002F1CD771}" destId="{B1589706-FA9D-4888-A388-66B8F36C7254}" srcOrd="1" destOrd="0" presId="urn:microsoft.com/office/officeart/2005/8/layout/vProcess5"/>
    <dgm:cxn modelId="{FA35262A-D97C-4157-BDA3-66457BB347F7}" type="presOf" srcId="{26FEF2DF-6EB8-4DB8-983E-DF124A474E04}" destId="{542F305F-4BD4-4C7A-8E3C-8F916417DCDB}" srcOrd="1" destOrd="1" presId="urn:microsoft.com/office/officeart/2005/8/layout/vProcess5"/>
    <dgm:cxn modelId="{A97929DA-5912-4312-8C2A-D168553E096F}" type="presOf" srcId="{854EF3CF-E937-45D1-8018-D7DA69D0869C}" destId="{542F305F-4BD4-4C7A-8E3C-8F916417DCDB}" srcOrd="1" destOrd="0" presId="urn:microsoft.com/office/officeart/2005/8/layout/vProcess5"/>
    <dgm:cxn modelId="{0886053E-7741-4C9A-B61C-6F76C4A8043A}" type="presOf" srcId="{FCAF626A-6A89-4521-A574-5262D689713C}" destId="{6AE4EFF4-924B-422F-88BD-DAE05EA43370}" srcOrd="0" destOrd="0" presId="urn:microsoft.com/office/officeart/2005/8/layout/vProcess5"/>
    <dgm:cxn modelId="{8A2EB9F1-88F0-4B24-B3EA-BA3F70C25C06}" srcId="{FCAF626A-6A89-4521-A574-5262D689713C}" destId="{F37A658A-F86B-4911-9B32-31002F1CD771}" srcOrd="0" destOrd="0" parTransId="{2A8D5427-F6D1-4E8C-B857-95EA9F779805}" sibTransId="{F3A2D0BD-D70C-4656-A4BA-38A26CB3F37B}"/>
    <dgm:cxn modelId="{77178374-461F-42DE-81C8-C4774E10320E}" srcId="{4DA27CA9-84B2-4307-B79D-068F73AD9663}" destId="{E2929A7A-9175-46D1-B23E-C1F80CBA44FD}" srcOrd="0" destOrd="0" parTransId="{F36F9528-CFE0-4E70-8FA3-80E1AB828358}" sibTransId="{F2228C3A-BD99-4ADB-9B1B-FAEDC6C5BD49}"/>
    <dgm:cxn modelId="{04424990-3B8E-45F0-B94B-5E4D5274DA40}" srcId="{F37A658A-F86B-4911-9B32-31002F1CD771}" destId="{10358F27-CF71-47DD-BB50-4640232989A9}" srcOrd="0" destOrd="0" parTransId="{887DF375-F6BA-40C3-9125-45E57014DD33}" sibTransId="{B8B4F557-5F31-40BE-87B9-44128D8F3A66}"/>
    <dgm:cxn modelId="{D11D2D4E-273C-4DC3-B9CF-A13F1C82052B}" type="presOf" srcId="{10358F27-CF71-47DD-BB50-4640232989A9}" destId="{900D1D48-9AA4-45DB-98B7-3BC2B73CE608}" srcOrd="0" destOrd="1" presId="urn:microsoft.com/office/officeart/2005/8/layout/vProcess5"/>
    <dgm:cxn modelId="{205A19E5-AF1F-4DA0-96D1-8B49EB0062C3}" srcId="{FCAF626A-6A89-4521-A574-5262D689713C}" destId="{854EF3CF-E937-45D1-8018-D7DA69D0869C}" srcOrd="2" destOrd="0" parTransId="{A8F4BE6A-66F0-4D75-8F94-1AB587FC9FB5}" sibTransId="{10154F9E-5F5C-4743-BD2D-175F6568358B}"/>
    <dgm:cxn modelId="{46AD1509-8103-46C0-A6ED-3905CC373999}" type="presOf" srcId="{325CC121-555F-4F5A-B0BE-19F3E4ED8CB9}" destId="{76504098-96C8-458A-A87C-5A8889DE6033}" srcOrd="1" destOrd="4" presId="urn:microsoft.com/office/officeart/2005/8/layout/vProcess5"/>
    <dgm:cxn modelId="{6327DF7D-C885-4817-BCDB-CFCE9182C073}" type="presOf" srcId="{613F7950-71F4-4D6C-BD20-E1E4A3B0FD4B}" destId="{0B6326CC-3835-4997-A06B-1082BA239B1F}" srcOrd="0" destOrd="0" presId="urn:microsoft.com/office/officeart/2005/8/layout/vProcess5"/>
    <dgm:cxn modelId="{F8E4354A-8A57-4991-906A-D0E19ED55110}" type="presOf" srcId="{10358F27-CF71-47DD-BB50-4640232989A9}" destId="{B1589706-FA9D-4888-A388-66B8F36C7254}" srcOrd="1" destOrd="1" presId="urn:microsoft.com/office/officeart/2005/8/layout/vProcess5"/>
    <dgm:cxn modelId="{0A7A58C3-AD48-4A66-B1E0-CA3F711D0284}" type="presOf" srcId="{E2929A7A-9175-46D1-B23E-C1F80CBA44FD}" destId="{B4E8CF4D-B75F-4F5F-B36C-27FE374098C8}" srcOrd="0" destOrd="1" presId="urn:microsoft.com/office/officeart/2005/8/layout/vProcess5"/>
    <dgm:cxn modelId="{0B0FAD90-0D65-4559-BBDB-9FDA4123DAD1}" type="presOf" srcId="{E2929A7A-9175-46D1-B23E-C1F80CBA44FD}" destId="{76504098-96C8-458A-A87C-5A8889DE6033}" srcOrd="1" destOrd="1" presId="urn:microsoft.com/office/officeart/2005/8/layout/vProcess5"/>
    <dgm:cxn modelId="{1698D1AF-8DEF-4DC4-AA81-5C79BA4FCEE3}" type="presOf" srcId="{4DA27CA9-84B2-4307-B79D-068F73AD9663}" destId="{76504098-96C8-458A-A87C-5A8889DE6033}" srcOrd="1" destOrd="0" presId="urn:microsoft.com/office/officeart/2005/8/layout/vProcess5"/>
    <dgm:cxn modelId="{076CC230-86D3-4A3A-8D3E-2592EDB3FC87}" type="presOf" srcId="{50BBA86A-4D52-4B9A-A39C-2BF4B4FBA047}" destId="{76504098-96C8-458A-A87C-5A8889DE6033}" srcOrd="1" destOrd="2" presId="urn:microsoft.com/office/officeart/2005/8/layout/vProcess5"/>
    <dgm:cxn modelId="{394E1116-E51F-4A5C-AF60-A3C7DDE76DD6}" srcId="{E2929A7A-9175-46D1-B23E-C1F80CBA44FD}" destId="{93192767-3F9C-4BBE-B527-33D3D52E4328}" srcOrd="1" destOrd="0" parTransId="{8775C610-4084-429C-8B69-A6AE4825B021}" sibTransId="{485351DB-E579-4F9B-B161-4E7981306135}"/>
    <dgm:cxn modelId="{F8FD701A-5794-465B-8BE4-89BD9D6D35EF}" type="presOf" srcId="{F37A658A-F86B-4911-9B32-31002F1CD771}" destId="{900D1D48-9AA4-45DB-98B7-3BC2B73CE608}" srcOrd="0" destOrd="0" presId="urn:microsoft.com/office/officeart/2005/8/layout/vProcess5"/>
    <dgm:cxn modelId="{141315BE-1415-4410-A4DF-B6C094303BCE}" srcId="{E2929A7A-9175-46D1-B23E-C1F80CBA44FD}" destId="{50BBA86A-4D52-4B9A-A39C-2BF4B4FBA047}" srcOrd="0" destOrd="0" parTransId="{EFA58715-A670-476B-8986-0909D4213EF4}" sibTransId="{1C5D73A6-C367-468F-9ACA-6467A6B93CC7}"/>
    <dgm:cxn modelId="{982986FA-1907-4DDC-B109-8F782F520A55}" type="presOf" srcId="{93192767-3F9C-4BBE-B527-33D3D52E4328}" destId="{B4E8CF4D-B75F-4F5F-B36C-27FE374098C8}" srcOrd="0" destOrd="3" presId="urn:microsoft.com/office/officeart/2005/8/layout/vProcess5"/>
    <dgm:cxn modelId="{57D3D148-C100-4957-8FB8-48D6F2AB2732}" type="presOf" srcId="{4DA27CA9-84B2-4307-B79D-068F73AD9663}" destId="{B4E8CF4D-B75F-4F5F-B36C-27FE374098C8}" srcOrd="0" destOrd="0" presId="urn:microsoft.com/office/officeart/2005/8/layout/vProcess5"/>
    <dgm:cxn modelId="{013DA0A3-77EE-4FA3-9351-EC35A926ED32}" type="presOf" srcId="{C9FBFB3F-F7EB-4FDE-8A51-AD3D8859058A}" destId="{B1589706-FA9D-4888-A388-66B8F36C7254}" srcOrd="1" destOrd="2" presId="urn:microsoft.com/office/officeart/2005/8/layout/vProcess5"/>
    <dgm:cxn modelId="{6E5C971E-7698-4904-8704-6179A88305E4}" srcId="{FCAF626A-6A89-4521-A574-5262D689713C}" destId="{4DA27CA9-84B2-4307-B79D-068F73AD9663}" srcOrd="1" destOrd="0" parTransId="{101FFC8A-5316-4426-9DC9-070BDB860A09}" sibTransId="{613F7950-71F4-4D6C-BD20-E1E4A3B0FD4B}"/>
    <dgm:cxn modelId="{C5A16F32-D113-44C3-A99D-B396F8F9BE3A}" type="presOf" srcId="{C9FBFB3F-F7EB-4FDE-8A51-AD3D8859058A}" destId="{900D1D48-9AA4-45DB-98B7-3BC2B73CE608}" srcOrd="0" destOrd="2" presId="urn:microsoft.com/office/officeart/2005/8/layout/vProcess5"/>
    <dgm:cxn modelId="{9D4CD8A9-29B9-4EB6-BAFC-AA9ED0FD9D3D}" type="presOf" srcId="{50BBA86A-4D52-4B9A-A39C-2BF4B4FBA047}" destId="{B4E8CF4D-B75F-4F5F-B36C-27FE374098C8}" srcOrd="0" destOrd="2" presId="urn:microsoft.com/office/officeart/2005/8/layout/vProcess5"/>
    <dgm:cxn modelId="{280143F1-E7DE-4F22-B511-CB10193BDF30}" type="presOf" srcId="{DEAB907F-D58B-468B-B4B9-ECC42C968F52}" destId="{542F305F-4BD4-4C7A-8E3C-8F916417DCDB}" srcOrd="1" destOrd="2" presId="urn:microsoft.com/office/officeart/2005/8/layout/vProcess5"/>
    <dgm:cxn modelId="{AE9BD811-D458-4A2A-BEFE-15C1EDAF4B6B}" srcId="{854EF3CF-E937-45D1-8018-D7DA69D0869C}" destId="{26FEF2DF-6EB8-4DB8-983E-DF124A474E04}" srcOrd="0" destOrd="0" parTransId="{E7068EE6-7AF6-4FA3-AD0F-692B4E47E5E2}" sibTransId="{62FC7C77-B5E4-4EB0-9517-8EF6C114C06B}"/>
    <dgm:cxn modelId="{AA287F5B-2181-4DB2-834C-8789FD8C0569}" srcId="{E2929A7A-9175-46D1-B23E-C1F80CBA44FD}" destId="{325CC121-555F-4F5A-B0BE-19F3E4ED8CB9}" srcOrd="2" destOrd="0" parTransId="{508DC747-5B8C-41AC-9B22-547A763A1203}" sibTransId="{04824E85-B72B-4DAB-8D08-05F56DC78487}"/>
    <dgm:cxn modelId="{B7653D92-A41F-44D3-A765-3057EA3E76B2}" type="presOf" srcId="{F3A2D0BD-D70C-4656-A4BA-38A26CB3F37B}" destId="{16726A77-C990-40AA-B0B7-B158AB113DAE}" srcOrd="0" destOrd="0" presId="urn:microsoft.com/office/officeart/2005/8/layout/vProcess5"/>
    <dgm:cxn modelId="{3B774FBF-F1C2-4CBB-9489-D28EB06F9A64}" type="presOf" srcId="{854EF3CF-E937-45D1-8018-D7DA69D0869C}" destId="{D494B963-EFF6-42FB-A26E-CE3A26F89C88}" srcOrd="0" destOrd="0" presId="urn:microsoft.com/office/officeart/2005/8/layout/vProcess5"/>
    <dgm:cxn modelId="{BFFC684F-ED7F-47E5-BECB-1B603D50780E}" type="presOf" srcId="{93192767-3F9C-4BBE-B527-33D3D52E4328}" destId="{76504098-96C8-458A-A87C-5A8889DE6033}" srcOrd="1" destOrd="3" presId="urn:microsoft.com/office/officeart/2005/8/layout/vProcess5"/>
    <dgm:cxn modelId="{13E6453B-C753-4B48-88F2-FE88B98C527F}" type="presOf" srcId="{26FEF2DF-6EB8-4DB8-983E-DF124A474E04}" destId="{D494B963-EFF6-42FB-A26E-CE3A26F89C88}" srcOrd="0" destOrd="1" presId="urn:microsoft.com/office/officeart/2005/8/layout/vProcess5"/>
    <dgm:cxn modelId="{8FCD931B-C23F-45FA-94DF-86EBC391FD97}" type="presOf" srcId="{DEAB907F-D58B-468B-B4B9-ECC42C968F52}" destId="{D494B963-EFF6-42FB-A26E-CE3A26F89C88}" srcOrd="0" destOrd="2" presId="urn:microsoft.com/office/officeart/2005/8/layout/vProcess5"/>
    <dgm:cxn modelId="{81AB9A96-F56F-4D71-9EF8-4C5B731BA5C3}" type="presOf" srcId="{325CC121-555F-4F5A-B0BE-19F3E4ED8CB9}" destId="{B4E8CF4D-B75F-4F5F-B36C-27FE374098C8}" srcOrd="0" destOrd="4" presId="urn:microsoft.com/office/officeart/2005/8/layout/vProcess5"/>
    <dgm:cxn modelId="{D2887D47-834C-47EF-AA81-10EA062E5E0B}" type="presParOf" srcId="{6AE4EFF4-924B-422F-88BD-DAE05EA43370}" destId="{D976B7FA-57E5-43EF-ACFB-FB9714FC59B7}" srcOrd="0" destOrd="0" presId="urn:microsoft.com/office/officeart/2005/8/layout/vProcess5"/>
    <dgm:cxn modelId="{3115B4A4-01D9-4240-B34A-62A9A1ACBE63}" type="presParOf" srcId="{6AE4EFF4-924B-422F-88BD-DAE05EA43370}" destId="{900D1D48-9AA4-45DB-98B7-3BC2B73CE608}" srcOrd="1" destOrd="0" presId="urn:microsoft.com/office/officeart/2005/8/layout/vProcess5"/>
    <dgm:cxn modelId="{788BE805-D26F-4866-9DF8-73FC3851610F}" type="presParOf" srcId="{6AE4EFF4-924B-422F-88BD-DAE05EA43370}" destId="{B4E8CF4D-B75F-4F5F-B36C-27FE374098C8}" srcOrd="2" destOrd="0" presId="urn:microsoft.com/office/officeart/2005/8/layout/vProcess5"/>
    <dgm:cxn modelId="{032BB2BC-2079-402E-9D67-2EA7AFB7EBC4}" type="presParOf" srcId="{6AE4EFF4-924B-422F-88BD-DAE05EA43370}" destId="{D494B963-EFF6-42FB-A26E-CE3A26F89C88}" srcOrd="3" destOrd="0" presId="urn:microsoft.com/office/officeart/2005/8/layout/vProcess5"/>
    <dgm:cxn modelId="{61A9F4FC-FBD4-4706-ACCB-D00CE484A7F9}" type="presParOf" srcId="{6AE4EFF4-924B-422F-88BD-DAE05EA43370}" destId="{16726A77-C990-40AA-B0B7-B158AB113DAE}" srcOrd="4" destOrd="0" presId="urn:microsoft.com/office/officeart/2005/8/layout/vProcess5"/>
    <dgm:cxn modelId="{7A37DBFE-9541-490D-9F19-967C277FAF89}" type="presParOf" srcId="{6AE4EFF4-924B-422F-88BD-DAE05EA43370}" destId="{0B6326CC-3835-4997-A06B-1082BA239B1F}" srcOrd="5" destOrd="0" presId="urn:microsoft.com/office/officeart/2005/8/layout/vProcess5"/>
    <dgm:cxn modelId="{D2E36757-5DC9-4AEB-93C3-B3C378BC38C7}" type="presParOf" srcId="{6AE4EFF4-924B-422F-88BD-DAE05EA43370}" destId="{B1589706-FA9D-4888-A388-66B8F36C7254}" srcOrd="6" destOrd="0" presId="urn:microsoft.com/office/officeart/2005/8/layout/vProcess5"/>
    <dgm:cxn modelId="{0BDBE83F-953C-44F0-9E04-E49474F6D8FE}" type="presParOf" srcId="{6AE4EFF4-924B-422F-88BD-DAE05EA43370}" destId="{76504098-96C8-458A-A87C-5A8889DE6033}" srcOrd="7" destOrd="0" presId="urn:microsoft.com/office/officeart/2005/8/layout/vProcess5"/>
    <dgm:cxn modelId="{65FEDA62-0D74-4568-BD62-3C4697BC731C}" type="presParOf" srcId="{6AE4EFF4-924B-422F-88BD-DAE05EA43370}" destId="{542F305F-4BD4-4C7A-8E3C-8F916417DCDB}"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AF626A-6A89-4521-A574-5262D689713C}"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4DA27CA9-84B2-4307-B79D-068F73AD9663}">
      <dgm:prSet phldrT="[Text]"/>
      <dgm:spPr>
        <a:blipFill>
          <a:blip xmlns:r="http://schemas.openxmlformats.org/officeDocument/2006/relationships" r:embed="rId1"/>
          <a:stretch>
            <a:fillRect l="-115"/>
          </a:stretch>
        </a:blipFill>
      </dgm:spPr>
      <dgm:t>
        <a:bodyPr/>
        <a:lstStyle/>
        <a:p>
          <a:r>
            <a:rPr lang="en-US">
              <a:noFill/>
            </a:rPr>
            <a:t> </a:t>
          </a:r>
        </a:p>
      </dgm:t>
    </dgm:pt>
    <dgm:pt modelId="{101FFC8A-5316-4426-9DC9-070BDB860A09}" type="parTrans" cxnId="{6E5C971E-7698-4904-8704-6179A88305E4}">
      <dgm:prSet/>
      <dgm:spPr/>
      <dgm:t>
        <a:bodyPr/>
        <a:lstStyle/>
        <a:p>
          <a:endParaRPr lang="en-US"/>
        </a:p>
      </dgm:t>
    </dgm:pt>
    <dgm:pt modelId="{613F7950-71F4-4D6C-BD20-E1E4A3B0FD4B}" type="sibTrans" cxnId="{6E5C971E-7698-4904-8704-6179A88305E4}">
      <dgm:prSet/>
      <dgm:spPr/>
      <dgm:t>
        <a:bodyPr/>
        <a:lstStyle/>
        <a:p>
          <a:endParaRPr lang="en-US"/>
        </a:p>
      </dgm:t>
    </dgm:pt>
    <dgm:pt modelId="{E2929A7A-9175-46D1-B23E-C1F80CBA44FD}">
      <dgm:prSet phldrT="[Text]"/>
      <dgm:spPr/>
      <dgm:t>
        <a:bodyPr/>
        <a:lstStyle/>
        <a:p>
          <a:r>
            <a:rPr lang="en-US">
              <a:noFill/>
            </a:rPr>
            <a:t> </a:t>
          </a:r>
        </a:p>
      </dgm:t>
    </dgm:pt>
    <dgm:pt modelId="{F36F9528-CFE0-4E70-8FA3-80E1AB828358}" type="parTrans" cxnId="{77178374-461F-42DE-81C8-C4774E10320E}">
      <dgm:prSet/>
      <dgm:spPr/>
      <dgm:t>
        <a:bodyPr/>
        <a:lstStyle/>
        <a:p>
          <a:endParaRPr lang="en-US"/>
        </a:p>
      </dgm:t>
    </dgm:pt>
    <dgm:pt modelId="{F2228C3A-BD99-4ADB-9B1B-FAEDC6C5BD49}" type="sibTrans" cxnId="{77178374-461F-42DE-81C8-C4774E10320E}">
      <dgm:prSet/>
      <dgm:spPr/>
      <dgm:t>
        <a:bodyPr/>
        <a:lstStyle/>
        <a:p>
          <a:endParaRPr lang="en-US"/>
        </a:p>
      </dgm:t>
    </dgm:pt>
    <dgm:pt modelId="{50BBA86A-4D52-4B9A-A39C-2BF4B4FBA047}">
      <dgm:prSet phldrT="[Text]"/>
      <dgm:spPr/>
      <dgm:t>
        <a:bodyPr/>
        <a:lstStyle/>
        <a:p>
          <a:r>
            <a:rPr lang="en-US">
              <a:noFill/>
            </a:rPr>
            <a:t> </a:t>
          </a:r>
        </a:p>
      </dgm:t>
    </dgm:pt>
    <dgm:pt modelId="{EFA58715-A670-476B-8986-0909D4213EF4}" type="parTrans" cxnId="{141315BE-1415-4410-A4DF-B6C094303BCE}">
      <dgm:prSet/>
      <dgm:spPr/>
      <dgm:t>
        <a:bodyPr/>
        <a:lstStyle/>
        <a:p>
          <a:endParaRPr lang="en-US"/>
        </a:p>
      </dgm:t>
    </dgm:pt>
    <dgm:pt modelId="{1C5D73A6-C367-468F-9ACA-6467A6B93CC7}" type="sibTrans" cxnId="{141315BE-1415-4410-A4DF-B6C094303BCE}">
      <dgm:prSet/>
      <dgm:spPr/>
      <dgm:t>
        <a:bodyPr/>
        <a:lstStyle/>
        <a:p>
          <a:endParaRPr lang="en-US"/>
        </a:p>
      </dgm:t>
    </dgm:pt>
    <dgm:pt modelId="{93192767-3F9C-4BBE-B527-33D3D52E4328}">
      <dgm:prSet phldrT="[Text]"/>
      <dgm:spPr/>
      <dgm:t>
        <a:bodyPr/>
        <a:lstStyle/>
        <a:p>
          <a:r>
            <a:rPr lang="en-US">
              <a:noFill/>
            </a:rPr>
            <a:t> </a:t>
          </a:r>
        </a:p>
      </dgm:t>
    </dgm:pt>
    <dgm:pt modelId="{8775C610-4084-429C-8B69-A6AE4825B021}" type="parTrans" cxnId="{394E1116-E51F-4A5C-AF60-A3C7DDE76DD6}">
      <dgm:prSet/>
      <dgm:spPr/>
      <dgm:t>
        <a:bodyPr/>
        <a:lstStyle/>
        <a:p>
          <a:endParaRPr lang="en-US"/>
        </a:p>
      </dgm:t>
    </dgm:pt>
    <dgm:pt modelId="{485351DB-E579-4F9B-B161-4E7981306135}" type="sibTrans" cxnId="{394E1116-E51F-4A5C-AF60-A3C7DDE76DD6}">
      <dgm:prSet/>
      <dgm:spPr/>
      <dgm:t>
        <a:bodyPr/>
        <a:lstStyle/>
        <a:p>
          <a:endParaRPr lang="en-US"/>
        </a:p>
      </dgm:t>
    </dgm:pt>
    <dgm:pt modelId="{325CC121-555F-4F5A-B0BE-19F3E4ED8CB9}">
      <dgm:prSet phldrT="[Text]"/>
      <dgm:spPr/>
      <dgm:t>
        <a:bodyPr/>
        <a:lstStyle/>
        <a:p>
          <a:r>
            <a:rPr lang="en-US">
              <a:noFill/>
            </a:rPr>
            <a:t> </a:t>
          </a:r>
        </a:p>
      </dgm:t>
    </dgm:pt>
    <dgm:pt modelId="{508DC747-5B8C-41AC-9B22-547A763A1203}" type="parTrans" cxnId="{AA287F5B-2181-4DB2-834C-8789FD8C0569}">
      <dgm:prSet/>
      <dgm:spPr/>
      <dgm:t>
        <a:bodyPr/>
        <a:lstStyle/>
        <a:p>
          <a:endParaRPr lang="en-US"/>
        </a:p>
      </dgm:t>
    </dgm:pt>
    <dgm:pt modelId="{04824E85-B72B-4DAB-8D08-05F56DC78487}" type="sibTrans" cxnId="{AA287F5B-2181-4DB2-834C-8789FD8C0569}">
      <dgm:prSet/>
      <dgm:spPr/>
      <dgm:t>
        <a:bodyPr/>
        <a:lstStyle/>
        <a:p>
          <a:endParaRPr lang="en-US"/>
        </a:p>
      </dgm:t>
    </dgm:pt>
    <dgm:pt modelId="{F37A658A-F86B-4911-9B32-31002F1CD771}">
      <dgm:prSet phldrT="[Text]"/>
      <dgm:spPr/>
      <dgm:t>
        <a:bodyPr/>
        <a:lstStyle/>
        <a:p>
          <a:r>
            <a:rPr lang="en-US" b="1" dirty="0" smtClean="0"/>
            <a:t>Normalized Difference Vegetation Index (NDVI)</a:t>
          </a:r>
          <a:endParaRPr lang="en-US" b="1" dirty="0"/>
        </a:p>
      </dgm:t>
    </dgm:pt>
    <dgm:pt modelId="{2A8D5427-F6D1-4E8C-B857-95EA9F779805}" type="parTrans" cxnId="{8A2EB9F1-88F0-4B24-B3EA-BA3F70C25C06}">
      <dgm:prSet/>
      <dgm:spPr/>
      <dgm:t>
        <a:bodyPr/>
        <a:lstStyle/>
        <a:p>
          <a:endParaRPr lang="en-US"/>
        </a:p>
      </dgm:t>
    </dgm:pt>
    <dgm:pt modelId="{F3A2D0BD-D70C-4656-A4BA-38A26CB3F37B}" type="sibTrans" cxnId="{8A2EB9F1-88F0-4B24-B3EA-BA3F70C25C06}">
      <dgm:prSet/>
      <dgm:spPr/>
      <dgm:t>
        <a:bodyPr/>
        <a:lstStyle/>
        <a:p>
          <a:endParaRPr lang="en-US"/>
        </a:p>
      </dgm:t>
    </dgm:pt>
    <dgm:pt modelId="{10358F27-CF71-47DD-BB50-4640232989A9}">
      <dgm:prSet phldrT="[Text]"/>
      <dgm:spPr/>
      <dgm:t>
        <a:bodyPr/>
        <a:lstStyle/>
        <a:p>
          <a:r>
            <a:rPr lang="en-US" dirty="0" smtClean="0"/>
            <a:t>Measure of vegetation greenness</a:t>
          </a:r>
          <a:endParaRPr lang="en-US" dirty="0"/>
        </a:p>
      </dgm:t>
    </dgm:pt>
    <dgm:pt modelId="{887DF375-F6BA-40C3-9125-45E57014DD33}" type="parTrans" cxnId="{04424990-3B8E-45F0-B94B-5E4D5274DA40}">
      <dgm:prSet/>
      <dgm:spPr/>
      <dgm:t>
        <a:bodyPr/>
        <a:lstStyle/>
        <a:p>
          <a:endParaRPr lang="en-US"/>
        </a:p>
      </dgm:t>
    </dgm:pt>
    <dgm:pt modelId="{B8B4F557-5F31-40BE-87B9-44128D8F3A66}" type="sibTrans" cxnId="{04424990-3B8E-45F0-B94B-5E4D5274DA40}">
      <dgm:prSet/>
      <dgm:spPr/>
      <dgm:t>
        <a:bodyPr/>
        <a:lstStyle/>
        <a:p>
          <a:endParaRPr lang="en-US"/>
        </a:p>
      </dgm:t>
    </dgm:pt>
    <dgm:pt modelId="{854EF3CF-E937-45D1-8018-D7DA69D0869C}">
      <dgm:prSet phldrT="[Text]"/>
      <dgm:spPr/>
      <dgm:t>
        <a:bodyPr/>
        <a:lstStyle/>
        <a:p>
          <a:r>
            <a:rPr lang="en-US" b="1" dirty="0" smtClean="0"/>
            <a:t>Correlation with </a:t>
          </a:r>
          <a:r>
            <a:rPr lang="en-US" b="1" dirty="0" err="1" smtClean="0"/>
            <a:t>SSmI</a:t>
          </a:r>
          <a:endParaRPr lang="en-US" b="1" dirty="0"/>
        </a:p>
      </dgm:t>
    </dgm:pt>
    <dgm:pt modelId="{10154F9E-5F5C-4743-BD2D-175F6568358B}" type="sibTrans" cxnId="{205A19E5-AF1F-4DA0-96D1-8B49EB0062C3}">
      <dgm:prSet/>
      <dgm:spPr/>
      <dgm:t>
        <a:bodyPr/>
        <a:lstStyle/>
        <a:p>
          <a:endParaRPr lang="en-US"/>
        </a:p>
      </dgm:t>
    </dgm:pt>
    <dgm:pt modelId="{A8F4BE6A-66F0-4D75-8F94-1AB587FC9FB5}" type="parTrans" cxnId="{205A19E5-AF1F-4DA0-96D1-8B49EB0062C3}">
      <dgm:prSet/>
      <dgm:spPr/>
      <dgm:t>
        <a:bodyPr/>
        <a:lstStyle/>
        <a:p>
          <a:endParaRPr lang="en-US"/>
        </a:p>
      </dgm:t>
    </dgm:pt>
    <dgm:pt modelId="{26FEF2DF-6EB8-4DB8-983E-DF124A474E04}">
      <dgm:prSet phldrT="[Text]"/>
      <dgm:spPr/>
      <dgm:t>
        <a:bodyPr/>
        <a:lstStyle/>
        <a:p>
          <a:r>
            <a:rPr lang="en-US" dirty="0" smtClean="0"/>
            <a:t>During drought events</a:t>
          </a:r>
          <a:endParaRPr lang="en-US" dirty="0"/>
        </a:p>
      </dgm:t>
    </dgm:pt>
    <dgm:pt modelId="{62FC7C77-B5E4-4EB0-9517-8EF6C114C06B}" type="sibTrans" cxnId="{AE9BD811-D458-4A2A-BEFE-15C1EDAF4B6B}">
      <dgm:prSet/>
      <dgm:spPr/>
      <dgm:t>
        <a:bodyPr/>
        <a:lstStyle/>
        <a:p>
          <a:endParaRPr lang="en-US"/>
        </a:p>
      </dgm:t>
    </dgm:pt>
    <dgm:pt modelId="{E7068EE6-7AF6-4FA3-AD0F-692B4E47E5E2}" type="parTrans" cxnId="{AE9BD811-D458-4A2A-BEFE-15C1EDAF4B6B}">
      <dgm:prSet/>
      <dgm:spPr/>
      <dgm:t>
        <a:bodyPr/>
        <a:lstStyle/>
        <a:p>
          <a:endParaRPr lang="en-US"/>
        </a:p>
      </dgm:t>
    </dgm:pt>
    <dgm:pt modelId="{C9FBFB3F-F7EB-4FDE-8A51-AD3D8859058A}">
      <dgm:prSet phldrT="[Text]"/>
      <dgm:spPr/>
      <dgm:t>
        <a:bodyPr/>
        <a:lstStyle/>
        <a:p>
          <a:r>
            <a:rPr lang="en-US" dirty="0" smtClean="0"/>
            <a:t>Lacks historical contextualization</a:t>
          </a:r>
          <a:endParaRPr lang="en-US" dirty="0"/>
        </a:p>
      </dgm:t>
    </dgm:pt>
    <dgm:pt modelId="{32D51B3C-0A4A-4F3A-86B2-6F0A124E9F0F}" type="parTrans" cxnId="{2BE4857A-1C02-425E-9FE1-681DD52B5122}">
      <dgm:prSet/>
      <dgm:spPr/>
      <dgm:t>
        <a:bodyPr/>
        <a:lstStyle/>
        <a:p>
          <a:endParaRPr lang="en-US"/>
        </a:p>
      </dgm:t>
    </dgm:pt>
    <dgm:pt modelId="{1071D2DA-4656-400E-971B-1045C7956D61}" type="sibTrans" cxnId="{2BE4857A-1C02-425E-9FE1-681DD52B5122}">
      <dgm:prSet/>
      <dgm:spPr/>
      <dgm:t>
        <a:bodyPr/>
        <a:lstStyle/>
        <a:p>
          <a:endParaRPr lang="en-US"/>
        </a:p>
      </dgm:t>
    </dgm:pt>
    <dgm:pt modelId="{DEAB907F-D58B-468B-B4B9-ECC42C968F52}">
      <dgm:prSet phldrT="[Text]"/>
      <dgm:spPr/>
      <dgm:t>
        <a:bodyPr/>
        <a:lstStyle/>
        <a:p>
          <a:r>
            <a:rPr lang="en-US" dirty="0" smtClean="0"/>
            <a:t>Statistically significant correlations (p &lt; 0.05)</a:t>
          </a:r>
          <a:endParaRPr lang="en-US" dirty="0"/>
        </a:p>
      </dgm:t>
    </dgm:pt>
    <dgm:pt modelId="{2532BB26-550F-4974-9A36-8679BADF2CAA}" type="parTrans" cxnId="{309BF731-B378-40C1-A6A3-D89D5C566A64}">
      <dgm:prSet/>
      <dgm:spPr/>
      <dgm:t>
        <a:bodyPr/>
        <a:lstStyle/>
        <a:p>
          <a:endParaRPr lang="en-US"/>
        </a:p>
      </dgm:t>
    </dgm:pt>
    <dgm:pt modelId="{F3D6AB1F-272D-4660-B0BC-9EC49106424F}" type="sibTrans" cxnId="{309BF731-B378-40C1-A6A3-D89D5C566A64}">
      <dgm:prSet/>
      <dgm:spPr/>
      <dgm:t>
        <a:bodyPr/>
        <a:lstStyle/>
        <a:p>
          <a:endParaRPr lang="en-US"/>
        </a:p>
      </dgm:t>
    </dgm:pt>
    <dgm:pt modelId="{6AE4EFF4-924B-422F-88BD-DAE05EA43370}" type="pres">
      <dgm:prSet presAssocID="{FCAF626A-6A89-4521-A574-5262D689713C}" presName="outerComposite" presStyleCnt="0">
        <dgm:presLayoutVars>
          <dgm:chMax val="5"/>
          <dgm:dir/>
          <dgm:resizeHandles val="exact"/>
        </dgm:presLayoutVars>
      </dgm:prSet>
      <dgm:spPr/>
    </dgm:pt>
    <dgm:pt modelId="{D976B7FA-57E5-43EF-ACFB-FB9714FC59B7}" type="pres">
      <dgm:prSet presAssocID="{FCAF626A-6A89-4521-A574-5262D689713C}" presName="dummyMaxCanvas" presStyleCnt="0">
        <dgm:presLayoutVars/>
      </dgm:prSet>
      <dgm:spPr/>
    </dgm:pt>
    <dgm:pt modelId="{900D1D48-9AA4-45DB-98B7-3BC2B73CE608}" type="pres">
      <dgm:prSet presAssocID="{FCAF626A-6A89-4521-A574-5262D689713C}" presName="ThreeNodes_1" presStyleLbl="node1" presStyleIdx="0" presStyleCnt="3" custLinFactNeighborX="-3541" custLinFactNeighborY="-2147">
        <dgm:presLayoutVars>
          <dgm:bulletEnabled val="1"/>
        </dgm:presLayoutVars>
      </dgm:prSet>
      <dgm:spPr/>
      <dgm:t>
        <a:bodyPr/>
        <a:lstStyle/>
        <a:p>
          <a:endParaRPr lang="en-US"/>
        </a:p>
      </dgm:t>
    </dgm:pt>
    <dgm:pt modelId="{B4E8CF4D-B75F-4F5F-B36C-27FE374098C8}" type="pres">
      <dgm:prSet presAssocID="{FCAF626A-6A89-4521-A574-5262D689713C}" presName="ThreeNodes_2" presStyleLbl="node1" presStyleIdx="1" presStyleCnt="3">
        <dgm:presLayoutVars>
          <dgm:bulletEnabled val="1"/>
        </dgm:presLayoutVars>
      </dgm:prSet>
      <dgm:spPr/>
      <dgm:t>
        <a:bodyPr/>
        <a:lstStyle/>
        <a:p>
          <a:endParaRPr lang="en-US"/>
        </a:p>
      </dgm:t>
    </dgm:pt>
    <dgm:pt modelId="{D494B963-EFF6-42FB-A26E-CE3A26F89C88}" type="pres">
      <dgm:prSet presAssocID="{FCAF626A-6A89-4521-A574-5262D689713C}" presName="ThreeNodes_3" presStyleLbl="node1" presStyleIdx="2" presStyleCnt="3">
        <dgm:presLayoutVars>
          <dgm:bulletEnabled val="1"/>
        </dgm:presLayoutVars>
      </dgm:prSet>
      <dgm:spPr/>
      <dgm:t>
        <a:bodyPr/>
        <a:lstStyle/>
        <a:p>
          <a:endParaRPr lang="en-US"/>
        </a:p>
      </dgm:t>
    </dgm:pt>
    <dgm:pt modelId="{16726A77-C990-40AA-B0B7-B158AB113DAE}" type="pres">
      <dgm:prSet presAssocID="{FCAF626A-6A89-4521-A574-5262D689713C}" presName="ThreeConn_1-2" presStyleLbl="fgAccFollowNode1" presStyleIdx="0" presStyleCnt="2">
        <dgm:presLayoutVars>
          <dgm:bulletEnabled val="1"/>
        </dgm:presLayoutVars>
      </dgm:prSet>
      <dgm:spPr/>
    </dgm:pt>
    <dgm:pt modelId="{0B6326CC-3835-4997-A06B-1082BA239B1F}" type="pres">
      <dgm:prSet presAssocID="{FCAF626A-6A89-4521-A574-5262D689713C}" presName="ThreeConn_2-3" presStyleLbl="fgAccFollowNode1" presStyleIdx="1" presStyleCnt="2">
        <dgm:presLayoutVars>
          <dgm:bulletEnabled val="1"/>
        </dgm:presLayoutVars>
      </dgm:prSet>
      <dgm:spPr/>
    </dgm:pt>
    <dgm:pt modelId="{B1589706-FA9D-4888-A388-66B8F36C7254}" type="pres">
      <dgm:prSet presAssocID="{FCAF626A-6A89-4521-A574-5262D689713C}" presName="ThreeNodes_1_text" presStyleLbl="node1" presStyleIdx="2" presStyleCnt="3">
        <dgm:presLayoutVars>
          <dgm:bulletEnabled val="1"/>
        </dgm:presLayoutVars>
      </dgm:prSet>
      <dgm:spPr/>
      <dgm:t>
        <a:bodyPr/>
        <a:lstStyle/>
        <a:p>
          <a:endParaRPr lang="en-US"/>
        </a:p>
      </dgm:t>
    </dgm:pt>
    <dgm:pt modelId="{76504098-96C8-458A-A87C-5A8889DE6033}" type="pres">
      <dgm:prSet presAssocID="{FCAF626A-6A89-4521-A574-5262D689713C}" presName="ThreeNodes_2_text" presStyleLbl="node1" presStyleIdx="2" presStyleCnt="3">
        <dgm:presLayoutVars>
          <dgm:bulletEnabled val="1"/>
        </dgm:presLayoutVars>
      </dgm:prSet>
      <dgm:spPr/>
      <dgm:t>
        <a:bodyPr/>
        <a:lstStyle/>
        <a:p>
          <a:endParaRPr lang="en-US"/>
        </a:p>
      </dgm:t>
    </dgm:pt>
    <dgm:pt modelId="{542F305F-4BD4-4C7A-8E3C-8F916417DCDB}" type="pres">
      <dgm:prSet presAssocID="{FCAF626A-6A89-4521-A574-5262D689713C}" presName="ThreeNodes_3_text" presStyleLbl="node1" presStyleIdx="2" presStyleCnt="3">
        <dgm:presLayoutVars>
          <dgm:bulletEnabled val="1"/>
        </dgm:presLayoutVars>
      </dgm:prSet>
      <dgm:spPr/>
      <dgm:t>
        <a:bodyPr/>
        <a:lstStyle/>
        <a:p>
          <a:endParaRPr lang="en-US"/>
        </a:p>
      </dgm:t>
    </dgm:pt>
  </dgm:ptLst>
  <dgm:cxnLst>
    <dgm:cxn modelId="{0886053E-7741-4C9A-B61C-6F76C4A8043A}" type="presOf" srcId="{FCAF626A-6A89-4521-A574-5262D689713C}" destId="{6AE4EFF4-924B-422F-88BD-DAE05EA43370}" srcOrd="0" destOrd="0" presId="urn:microsoft.com/office/officeart/2005/8/layout/vProcess5"/>
    <dgm:cxn modelId="{A1DB5300-7C39-45FA-8F48-52CEFFA687DB}" type="presOf" srcId="{F37A658A-F86B-4911-9B32-31002F1CD771}" destId="{B1589706-FA9D-4888-A388-66B8F36C7254}" srcOrd="1" destOrd="0" presId="urn:microsoft.com/office/officeart/2005/8/layout/vProcess5"/>
    <dgm:cxn modelId="{46AD1509-8103-46C0-A6ED-3905CC373999}" type="presOf" srcId="{325CC121-555F-4F5A-B0BE-19F3E4ED8CB9}" destId="{76504098-96C8-458A-A87C-5A8889DE6033}" srcOrd="1" destOrd="4" presId="urn:microsoft.com/office/officeart/2005/8/layout/vProcess5"/>
    <dgm:cxn modelId="{9D4CD8A9-29B9-4EB6-BAFC-AA9ED0FD9D3D}" type="presOf" srcId="{50BBA86A-4D52-4B9A-A39C-2BF4B4FBA047}" destId="{B4E8CF4D-B75F-4F5F-B36C-27FE374098C8}" srcOrd="0" destOrd="2" presId="urn:microsoft.com/office/officeart/2005/8/layout/vProcess5"/>
    <dgm:cxn modelId="{04424990-3B8E-45F0-B94B-5E4D5274DA40}" srcId="{F37A658A-F86B-4911-9B32-31002F1CD771}" destId="{10358F27-CF71-47DD-BB50-4640232989A9}" srcOrd="0" destOrd="0" parTransId="{887DF375-F6BA-40C3-9125-45E57014DD33}" sibTransId="{B8B4F557-5F31-40BE-87B9-44128D8F3A66}"/>
    <dgm:cxn modelId="{AE9BD811-D458-4A2A-BEFE-15C1EDAF4B6B}" srcId="{854EF3CF-E937-45D1-8018-D7DA69D0869C}" destId="{26FEF2DF-6EB8-4DB8-983E-DF124A474E04}" srcOrd="0" destOrd="0" parTransId="{E7068EE6-7AF6-4FA3-AD0F-692B4E47E5E2}" sibTransId="{62FC7C77-B5E4-4EB0-9517-8EF6C114C06B}"/>
    <dgm:cxn modelId="{77178374-461F-42DE-81C8-C4774E10320E}" srcId="{4DA27CA9-84B2-4307-B79D-068F73AD9663}" destId="{E2929A7A-9175-46D1-B23E-C1F80CBA44FD}" srcOrd="0" destOrd="0" parTransId="{F36F9528-CFE0-4E70-8FA3-80E1AB828358}" sibTransId="{F2228C3A-BD99-4ADB-9B1B-FAEDC6C5BD49}"/>
    <dgm:cxn modelId="{8A2EB9F1-88F0-4B24-B3EA-BA3F70C25C06}" srcId="{FCAF626A-6A89-4521-A574-5262D689713C}" destId="{F37A658A-F86B-4911-9B32-31002F1CD771}" srcOrd="0" destOrd="0" parTransId="{2A8D5427-F6D1-4E8C-B857-95EA9F779805}" sibTransId="{F3A2D0BD-D70C-4656-A4BA-38A26CB3F37B}"/>
    <dgm:cxn modelId="{6327DF7D-C885-4817-BCDB-CFCE9182C073}" type="presOf" srcId="{613F7950-71F4-4D6C-BD20-E1E4A3B0FD4B}" destId="{0B6326CC-3835-4997-A06B-1082BA239B1F}" srcOrd="0" destOrd="0" presId="urn:microsoft.com/office/officeart/2005/8/layout/vProcess5"/>
    <dgm:cxn modelId="{013DA0A3-77EE-4FA3-9351-EC35A926ED32}" type="presOf" srcId="{C9FBFB3F-F7EB-4FDE-8A51-AD3D8859058A}" destId="{B1589706-FA9D-4888-A388-66B8F36C7254}" srcOrd="1" destOrd="2" presId="urn:microsoft.com/office/officeart/2005/8/layout/vProcess5"/>
    <dgm:cxn modelId="{D11D2D4E-273C-4DC3-B9CF-A13F1C82052B}" type="presOf" srcId="{10358F27-CF71-47DD-BB50-4640232989A9}" destId="{900D1D48-9AA4-45DB-98B7-3BC2B73CE608}" srcOrd="0" destOrd="1" presId="urn:microsoft.com/office/officeart/2005/8/layout/vProcess5"/>
    <dgm:cxn modelId="{205A19E5-AF1F-4DA0-96D1-8B49EB0062C3}" srcId="{FCAF626A-6A89-4521-A574-5262D689713C}" destId="{854EF3CF-E937-45D1-8018-D7DA69D0869C}" srcOrd="2" destOrd="0" parTransId="{A8F4BE6A-66F0-4D75-8F94-1AB587FC9FB5}" sibTransId="{10154F9E-5F5C-4743-BD2D-175F6568358B}"/>
    <dgm:cxn modelId="{C5A16F32-D113-44C3-A99D-B396F8F9BE3A}" type="presOf" srcId="{C9FBFB3F-F7EB-4FDE-8A51-AD3D8859058A}" destId="{900D1D48-9AA4-45DB-98B7-3BC2B73CE608}" srcOrd="0" destOrd="2" presId="urn:microsoft.com/office/officeart/2005/8/layout/vProcess5"/>
    <dgm:cxn modelId="{280143F1-E7DE-4F22-B511-CB10193BDF30}" type="presOf" srcId="{DEAB907F-D58B-468B-B4B9-ECC42C968F52}" destId="{542F305F-4BD4-4C7A-8E3C-8F916417DCDB}" srcOrd="1" destOrd="2" presId="urn:microsoft.com/office/officeart/2005/8/layout/vProcess5"/>
    <dgm:cxn modelId="{1698D1AF-8DEF-4DC4-AA81-5C79BA4FCEE3}" type="presOf" srcId="{4DA27CA9-84B2-4307-B79D-068F73AD9663}" destId="{76504098-96C8-458A-A87C-5A8889DE6033}" srcOrd="1" destOrd="0" presId="urn:microsoft.com/office/officeart/2005/8/layout/vProcess5"/>
    <dgm:cxn modelId="{6E5C971E-7698-4904-8704-6179A88305E4}" srcId="{FCAF626A-6A89-4521-A574-5262D689713C}" destId="{4DA27CA9-84B2-4307-B79D-068F73AD9663}" srcOrd="1" destOrd="0" parTransId="{101FFC8A-5316-4426-9DC9-070BDB860A09}" sibTransId="{613F7950-71F4-4D6C-BD20-E1E4A3B0FD4B}"/>
    <dgm:cxn modelId="{A97929DA-5912-4312-8C2A-D168553E096F}" type="presOf" srcId="{854EF3CF-E937-45D1-8018-D7DA69D0869C}" destId="{542F305F-4BD4-4C7A-8E3C-8F916417DCDB}" srcOrd="1" destOrd="0" presId="urn:microsoft.com/office/officeart/2005/8/layout/vProcess5"/>
    <dgm:cxn modelId="{3B774FBF-F1C2-4CBB-9489-D28EB06F9A64}" type="presOf" srcId="{854EF3CF-E937-45D1-8018-D7DA69D0869C}" destId="{D494B963-EFF6-42FB-A26E-CE3A26F89C88}" srcOrd="0" destOrd="0" presId="urn:microsoft.com/office/officeart/2005/8/layout/vProcess5"/>
    <dgm:cxn modelId="{13E6453B-C753-4B48-88F2-FE88B98C527F}" type="presOf" srcId="{26FEF2DF-6EB8-4DB8-983E-DF124A474E04}" destId="{D494B963-EFF6-42FB-A26E-CE3A26F89C88}" srcOrd="0" destOrd="1" presId="urn:microsoft.com/office/officeart/2005/8/layout/vProcess5"/>
    <dgm:cxn modelId="{309BF731-B378-40C1-A6A3-D89D5C566A64}" srcId="{854EF3CF-E937-45D1-8018-D7DA69D0869C}" destId="{DEAB907F-D58B-468B-B4B9-ECC42C968F52}" srcOrd="1" destOrd="0" parTransId="{2532BB26-550F-4974-9A36-8679BADF2CAA}" sibTransId="{F3D6AB1F-272D-4660-B0BC-9EC49106424F}"/>
    <dgm:cxn modelId="{0A7A58C3-AD48-4A66-B1E0-CA3F711D0284}" type="presOf" srcId="{E2929A7A-9175-46D1-B23E-C1F80CBA44FD}" destId="{B4E8CF4D-B75F-4F5F-B36C-27FE374098C8}" srcOrd="0" destOrd="1" presId="urn:microsoft.com/office/officeart/2005/8/layout/vProcess5"/>
    <dgm:cxn modelId="{B7653D92-A41F-44D3-A765-3057EA3E76B2}" type="presOf" srcId="{F3A2D0BD-D70C-4656-A4BA-38A26CB3F37B}" destId="{16726A77-C990-40AA-B0B7-B158AB113DAE}" srcOrd="0" destOrd="0" presId="urn:microsoft.com/office/officeart/2005/8/layout/vProcess5"/>
    <dgm:cxn modelId="{81AB9A96-F56F-4D71-9EF8-4C5B731BA5C3}" type="presOf" srcId="{325CC121-555F-4F5A-B0BE-19F3E4ED8CB9}" destId="{B4E8CF4D-B75F-4F5F-B36C-27FE374098C8}" srcOrd="0" destOrd="4" presId="urn:microsoft.com/office/officeart/2005/8/layout/vProcess5"/>
    <dgm:cxn modelId="{FA35262A-D97C-4157-BDA3-66457BB347F7}" type="presOf" srcId="{26FEF2DF-6EB8-4DB8-983E-DF124A474E04}" destId="{542F305F-4BD4-4C7A-8E3C-8F916417DCDB}" srcOrd="1" destOrd="1" presId="urn:microsoft.com/office/officeart/2005/8/layout/vProcess5"/>
    <dgm:cxn modelId="{57D3D148-C100-4957-8FB8-48D6F2AB2732}" type="presOf" srcId="{4DA27CA9-84B2-4307-B79D-068F73AD9663}" destId="{B4E8CF4D-B75F-4F5F-B36C-27FE374098C8}" srcOrd="0" destOrd="0" presId="urn:microsoft.com/office/officeart/2005/8/layout/vProcess5"/>
    <dgm:cxn modelId="{F8E4354A-8A57-4991-906A-D0E19ED55110}" type="presOf" srcId="{10358F27-CF71-47DD-BB50-4640232989A9}" destId="{B1589706-FA9D-4888-A388-66B8F36C7254}" srcOrd="1" destOrd="1" presId="urn:microsoft.com/office/officeart/2005/8/layout/vProcess5"/>
    <dgm:cxn modelId="{394E1116-E51F-4A5C-AF60-A3C7DDE76DD6}" srcId="{E2929A7A-9175-46D1-B23E-C1F80CBA44FD}" destId="{93192767-3F9C-4BBE-B527-33D3D52E4328}" srcOrd="1" destOrd="0" parTransId="{8775C610-4084-429C-8B69-A6AE4825B021}" sibTransId="{485351DB-E579-4F9B-B161-4E7981306135}"/>
    <dgm:cxn modelId="{2BE4857A-1C02-425E-9FE1-681DD52B5122}" srcId="{F37A658A-F86B-4911-9B32-31002F1CD771}" destId="{C9FBFB3F-F7EB-4FDE-8A51-AD3D8859058A}" srcOrd="1" destOrd="0" parTransId="{32D51B3C-0A4A-4F3A-86B2-6F0A124E9F0F}" sibTransId="{1071D2DA-4656-400E-971B-1045C7956D61}"/>
    <dgm:cxn modelId="{076CC230-86D3-4A3A-8D3E-2592EDB3FC87}" type="presOf" srcId="{50BBA86A-4D52-4B9A-A39C-2BF4B4FBA047}" destId="{76504098-96C8-458A-A87C-5A8889DE6033}" srcOrd="1" destOrd="2" presId="urn:microsoft.com/office/officeart/2005/8/layout/vProcess5"/>
    <dgm:cxn modelId="{BFFC684F-ED7F-47E5-BECB-1B603D50780E}" type="presOf" srcId="{93192767-3F9C-4BBE-B527-33D3D52E4328}" destId="{76504098-96C8-458A-A87C-5A8889DE6033}" srcOrd="1" destOrd="3" presId="urn:microsoft.com/office/officeart/2005/8/layout/vProcess5"/>
    <dgm:cxn modelId="{982986FA-1907-4DDC-B109-8F782F520A55}" type="presOf" srcId="{93192767-3F9C-4BBE-B527-33D3D52E4328}" destId="{B4E8CF4D-B75F-4F5F-B36C-27FE374098C8}" srcOrd="0" destOrd="3" presId="urn:microsoft.com/office/officeart/2005/8/layout/vProcess5"/>
    <dgm:cxn modelId="{8FCD931B-C23F-45FA-94DF-86EBC391FD97}" type="presOf" srcId="{DEAB907F-D58B-468B-B4B9-ECC42C968F52}" destId="{D494B963-EFF6-42FB-A26E-CE3A26F89C88}" srcOrd="0" destOrd="2" presId="urn:microsoft.com/office/officeart/2005/8/layout/vProcess5"/>
    <dgm:cxn modelId="{0B0FAD90-0D65-4559-BBDB-9FDA4123DAD1}" type="presOf" srcId="{E2929A7A-9175-46D1-B23E-C1F80CBA44FD}" destId="{76504098-96C8-458A-A87C-5A8889DE6033}" srcOrd="1" destOrd="1" presId="urn:microsoft.com/office/officeart/2005/8/layout/vProcess5"/>
    <dgm:cxn modelId="{141315BE-1415-4410-A4DF-B6C094303BCE}" srcId="{E2929A7A-9175-46D1-B23E-C1F80CBA44FD}" destId="{50BBA86A-4D52-4B9A-A39C-2BF4B4FBA047}" srcOrd="0" destOrd="0" parTransId="{EFA58715-A670-476B-8986-0909D4213EF4}" sibTransId="{1C5D73A6-C367-468F-9ACA-6467A6B93CC7}"/>
    <dgm:cxn modelId="{F8FD701A-5794-465B-8BE4-89BD9D6D35EF}" type="presOf" srcId="{F37A658A-F86B-4911-9B32-31002F1CD771}" destId="{900D1D48-9AA4-45DB-98B7-3BC2B73CE608}" srcOrd="0" destOrd="0" presId="urn:microsoft.com/office/officeart/2005/8/layout/vProcess5"/>
    <dgm:cxn modelId="{AA287F5B-2181-4DB2-834C-8789FD8C0569}" srcId="{E2929A7A-9175-46D1-B23E-C1F80CBA44FD}" destId="{325CC121-555F-4F5A-B0BE-19F3E4ED8CB9}" srcOrd="2" destOrd="0" parTransId="{508DC747-5B8C-41AC-9B22-547A763A1203}" sibTransId="{04824E85-B72B-4DAB-8D08-05F56DC78487}"/>
    <dgm:cxn modelId="{D2887D47-834C-47EF-AA81-10EA062E5E0B}" type="presParOf" srcId="{6AE4EFF4-924B-422F-88BD-DAE05EA43370}" destId="{D976B7FA-57E5-43EF-ACFB-FB9714FC59B7}" srcOrd="0" destOrd="0" presId="urn:microsoft.com/office/officeart/2005/8/layout/vProcess5"/>
    <dgm:cxn modelId="{3115B4A4-01D9-4240-B34A-62A9A1ACBE63}" type="presParOf" srcId="{6AE4EFF4-924B-422F-88BD-DAE05EA43370}" destId="{900D1D48-9AA4-45DB-98B7-3BC2B73CE608}" srcOrd="1" destOrd="0" presId="urn:microsoft.com/office/officeart/2005/8/layout/vProcess5"/>
    <dgm:cxn modelId="{788BE805-D26F-4866-9DF8-73FC3851610F}" type="presParOf" srcId="{6AE4EFF4-924B-422F-88BD-DAE05EA43370}" destId="{B4E8CF4D-B75F-4F5F-B36C-27FE374098C8}" srcOrd="2" destOrd="0" presId="urn:microsoft.com/office/officeart/2005/8/layout/vProcess5"/>
    <dgm:cxn modelId="{032BB2BC-2079-402E-9D67-2EA7AFB7EBC4}" type="presParOf" srcId="{6AE4EFF4-924B-422F-88BD-DAE05EA43370}" destId="{D494B963-EFF6-42FB-A26E-CE3A26F89C88}" srcOrd="3" destOrd="0" presId="urn:microsoft.com/office/officeart/2005/8/layout/vProcess5"/>
    <dgm:cxn modelId="{61A9F4FC-FBD4-4706-ACCB-D00CE484A7F9}" type="presParOf" srcId="{6AE4EFF4-924B-422F-88BD-DAE05EA43370}" destId="{16726A77-C990-40AA-B0B7-B158AB113DAE}" srcOrd="4" destOrd="0" presId="urn:microsoft.com/office/officeart/2005/8/layout/vProcess5"/>
    <dgm:cxn modelId="{7A37DBFE-9541-490D-9F19-967C277FAF89}" type="presParOf" srcId="{6AE4EFF4-924B-422F-88BD-DAE05EA43370}" destId="{0B6326CC-3835-4997-A06B-1082BA239B1F}" srcOrd="5" destOrd="0" presId="urn:microsoft.com/office/officeart/2005/8/layout/vProcess5"/>
    <dgm:cxn modelId="{D2E36757-5DC9-4AEB-93C3-B3C378BC38C7}" type="presParOf" srcId="{6AE4EFF4-924B-422F-88BD-DAE05EA43370}" destId="{B1589706-FA9D-4888-A388-66B8F36C7254}" srcOrd="6" destOrd="0" presId="urn:microsoft.com/office/officeart/2005/8/layout/vProcess5"/>
    <dgm:cxn modelId="{0BDBE83F-953C-44F0-9E04-E49474F6D8FE}" type="presParOf" srcId="{6AE4EFF4-924B-422F-88BD-DAE05EA43370}" destId="{76504098-96C8-458A-A87C-5A8889DE6033}" srcOrd="7" destOrd="0" presId="urn:microsoft.com/office/officeart/2005/8/layout/vProcess5"/>
    <dgm:cxn modelId="{65FEDA62-0D74-4568-BD62-3C4697BC731C}" type="presParOf" srcId="{6AE4EFF4-924B-422F-88BD-DAE05EA43370}" destId="{542F305F-4BD4-4C7A-8E3C-8F916417DCDB}"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7F938-C680-4455-961B-BC5723ED3FD3}">
      <dsp:nvSpPr>
        <dsp:cNvPr id="0" name=""/>
        <dsp:cNvSpPr/>
      </dsp:nvSpPr>
      <dsp:spPr>
        <a:xfrm rot="5400000">
          <a:off x="3332423" y="-1271338"/>
          <a:ext cx="1218784" cy="4070775"/>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Longer drought duration will result in more spatially homogeneous drought characteristics and more negative impacts on vegetation.</a:t>
          </a:r>
          <a:endParaRPr lang="en-US" sz="1800" kern="1200" dirty="0"/>
        </a:p>
      </dsp:txBody>
      <dsp:txXfrm rot="-5400000">
        <a:off x="1906428" y="214153"/>
        <a:ext cx="4011279" cy="1099792"/>
      </dsp:txXfrm>
    </dsp:sp>
    <dsp:sp modelId="{297B3436-B069-4EBB-B0AD-D35F4DDAF8D8}">
      <dsp:nvSpPr>
        <dsp:cNvPr id="0" name=""/>
        <dsp:cNvSpPr/>
      </dsp:nvSpPr>
      <dsp:spPr>
        <a:xfrm>
          <a:off x="288004" y="2308"/>
          <a:ext cx="1523044" cy="1523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Hypothesis 1 - Duration</a:t>
          </a:r>
          <a:endParaRPr lang="en-US" sz="1800" kern="1200" dirty="0"/>
        </a:p>
      </dsp:txBody>
      <dsp:txXfrm>
        <a:off x="362353" y="76657"/>
        <a:ext cx="1374346" cy="1374782"/>
      </dsp:txXfrm>
    </dsp:sp>
    <dsp:sp modelId="{953B2D33-CD40-4808-9F34-903F8BC979A8}">
      <dsp:nvSpPr>
        <dsp:cNvPr id="0" name=""/>
        <dsp:cNvSpPr/>
      </dsp:nvSpPr>
      <dsp:spPr>
        <a:xfrm rot="5400000">
          <a:off x="3332423" y="328315"/>
          <a:ext cx="1218784" cy="4070775"/>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The aridity of a region will strongly impact the agricultural vegetation response of a region to drought. </a:t>
          </a:r>
          <a:endParaRPr lang="en-US" sz="1800" kern="1200" dirty="0"/>
        </a:p>
      </dsp:txBody>
      <dsp:txXfrm rot="-5400000">
        <a:off x="1906428" y="1813806"/>
        <a:ext cx="4011279" cy="1099792"/>
      </dsp:txXfrm>
    </dsp:sp>
    <dsp:sp modelId="{568D85DD-B402-4D33-ABC2-02CC49DE1F1E}">
      <dsp:nvSpPr>
        <dsp:cNvPr id="0" name=""/>
        <dsp:cNvSpPr/>
      </dsp:nvSpPr>
      <dsp:spPr>
        <a:xfrm>
          <a:off x="288004" y="1601963"/>
          <a:ext cx="1523044" cy="1523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Hypothesis 2 - Aridity</a:t>
          </a:r>
          <a:endParaRPr lang="en-US" sz="1800" kern="1200" dirty="0"/>
        </a:p>
      </dsp:txBody>
      <dsp:txXfrm>
        <a:off x="362353" y="1676312"/>
        <a:ext cx="1374346" cy="1374782"/>
      </dsp:txXfrm>
    </dsp:sp>
    <dsp:sp modelId="{DA91B77F-FACD-468C-A225-E0BCD2582B85}">
      <dsp:nvSpPr>
        <dsp:cNvPr id="0" name=""/>
        <dsp:cNvSpPr/>
      </dsp:nvSpPr>
      <dsp:spPr>
        <a:xfrm rot="5400000">
          <a:off x="3332423" y="1927970"/>
          <a:ext cx="1218784" cy="4070775"/>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Irrigation will provide a tempering effect on adverse vegetation responses to both flash and normal drought, independent of aridity.</a:t>
          </a:r>
          <a:endParaRPr lang="en-US" sz="1800" kern="1200" dirty="0"/>
        </a:p>
      </dsp:txBody>
      <dsp:txXfrm rot="-5400000">
        <a:off x="1906428" y="3413461"/>
        <a:ext cx="4011279" cy="1099792"/>
      </dsp:txXfrm>
    </dsp:sp>
    <dsp:sp modelId="{178E2AF2-B108-4413-8BBD-92DF246999F2}">
      <dsp:nvSpPr>
        <dsp:cNvPr id="0" name=""/>
        <dsp:cNvSpPr/>
      </dsp:nvSpPr>
      <dsp:spPr>
        <a:xfrm>
          <a:off x="288004" y="3201617"/>
          <a:ext cx="1523044" cy="1523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Hypothesis 3 - Irrigation</a:t>
          </a:r>
          <a:endParaRPr lang="en-US" sz="1800" kern="1200" dirty="0"/>
        </a:p>
      </dsp:txBody>
      <dsp:txXfrm>
        <a:off x="362353" y="3275966"/>
        <a:ext cx="1374346" cy="13747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7F938-C680-4455-961B-BC5723ED3FD3}">
      <dsp:nvSpPr>
        <dsp:cNvPr id="0" name=""/>
        <dsp:cNvSpPr/>
      </dsp:nvSpPr>
      <dsp:spPr>
        <a:xfrm rot="5400000">
          <a:off x="3306855" y="-1045861"/>
          <a:ext cx="1928118" cy="4501870"/>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Longer drought duration and type result in </a:t>
          </a:r>
          <a:r>
            <a:rPr lang="en-US" sz="1500" kern="1200" dirty="0" smtClean="0">
              <a:solidFill>
                <a:srgbClr val="00B050"/>
              </a:solidFill>
            </a:rPr>
            <a:t>more spatially homogeneous </a:t>
          </a:r>
          <a:r>
            <a:rPr lang="en-US" sz="1500" kern="1200" dirty="0" smtClean="0"/>
            <a:t>drought </a:t>
          </a:r>
          <a:r>
            <a:rPr lang="en-US" sz="1500" kern="1200" dirty="0" err="1" smtClean="0"/>
            <a:t>characteristics</a:t>
          </a:r>
          <a:r>
            <a:rPr lang="en-US" sz="1500" kern="1200" dirty="0" err="1" smtClean="0">
              <a:solidFill>
                <a:srgbClr val="FF0000"/>
              </a:solidFill>
            </a:rPr>
            <a:t>.</a:t>
          </a:r>
          <a:r>
            <a:rPr lang="en-US" sz="1500" strike="sngStrike" kern="1200" dirty="0" err="1" smtClean="0">
              <a:solidFill>
                <a:srgbClr val="FF0000"/>
              </a:solidFill>
            </a:rPr>
            <a:t>and</a:t>
          </a:r>
          <a:r>
            <a:rPr lang="en-US" sz="1500" strike="sngStrike" kern="1200" dirty="0" smtClean="0">
              <a:solidFill>
                <a:srgbClr val="FF0000"/>
              </a:solidFill>
            </a:rPr>
            <a:t> more negative impacts on vegetation.</a:t>
          </a:r>
          <a:endParaRPr lang="en-US" sz="1500" strike="sngStrike" kern="1200" dirty="0">
            <a:solidFill>
              <a:srgbClr val="FF0000"/>
            </a:solidFill>
          </a:endParaRPr>
        </a:p>
        <a:p>
          <a:pPr marL="114300" lvl="1" indent="-114300" algn="l" defTabSz="666750">
            <a:lnSpc>
              <a:spcPct val="90000"/>
            </a:lnSpc>
            <a:spcBef>
              <a:spcPct val="0"/>
            </a:spcBef>
            <a:spcAft>
              <a:spcPct val="15000"/>
            </a:spcAft>
            <a:buChar char="••"/>
          </a:pPr>
          <a:r>
            <a:rPr lang="en-US" sz="1500" strike="noStrike" kern="1200" dirty="0" smtClean="0">
              <a:solidFill>
                <a:srgbClr val="FF0000"/>
              </a:solidFill>
            </a:rPr>
            <a:t>While longer normal drought does indeed have more negative impacts on vegetation, longer duration within a type does not necessarily indicate a more negative response.</a:t>
          </a:r>
          <a:endParaRPr lang="en-US" sz="1500" strike="sngStrike" kern="1200" dirty="0">
            <a:solidFill>
              <a:srgbClr val="FF0000"/>
            </a:solidFill>
          </a:endParaRPr>
        </a:p>
      </dsp:txBody>
      <dsp:txXfrm rot="-5400000">
        <a:off x="2019980" y="335137"/>
        <a:ext cx="4407747" cy="1739872"/>
      </dsp:txXfrm>
    </dsp:sp>
    <dsp:sp modelId="{297B3436-B069-4EBB-B0AD-D35F4DDAF8D8}">
      <dsp:nvSpPr>
        <dsp:cNvPr id="0" name=""/>
        <dsp:cNvSpPr/>
      </dsp:nvSpPr>
      <dsp:spPr>
        <a:xfrm>
          <a:off x="406843" y="0"/>
          <a:ext cx="1507656" cy="241014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Hypothesis 1 - Duration</a:t>
          </a:r>
          <a:endParaRPr lang="en-US" sz="1800" kern="1200" dirty="0"/>
        </a:p>
      </dsp:txBody>
      <dsp:txXfrm>
        <a:off x="480441" y="73598"/>
        <a:ext cx="1360460" cy="22629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7F938-C680-4455-961B-BC5723ED3FD3}">
      <dsp:nvSpPr>
        <dsp:cNvPr id="0" name=""/>
        <dsp:cNvSpPr/>
      </dsp:nvSpPr>
      <dsp:spPr>
        <a:xfrm rot="5400000">
          <a:off x="3306855" y="-1045861"/>
          <a:ext cx="1928118" cy="4501870"/>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The </a:t>
          </a:r>
          <a:r>
            <a:rPr lang="en-US" sz="1700" kern="1200" dirty="0" smtClean="0">
              <a:solidFill>
                <a:srgbClr val="00B050"/>
              </a:solidFill>
            </a:rPr>
            <a:t>aridity of a region </a:t>
          </a:r>
          <a:r>
            <a:rPr lang="en-US" sz="1700" strike="sngStrike" kern="1200" dirty="0" smtClean="0">
              <a:solidFill>
                <a:srgbClr val="FF0000"/>
              </a:solidFill>
            </a:rPr>
            <a:t>strongly</a:t>
          </a:r>
          <a:r>
            <a:rPr lang="en-US" sz="1700" kern="1200" dirty="0" smtClean="0">
              <a:solidFill>
                <a:srgbClr val="00B050"/>
              </a:solidFill>
            </a:rPr>
            <a:t> impacts the agricultural vegetation </a:t>
          </a:r>
          <a:r>
            <a:rPr lang="en-US" sz="1700" kern="1200" dirty="0" smtClean="0"/>
            <a:t>response of a region to drought</a:t>
          </a:r>
          <a:r>
            <a:rPr lang="en-US" sz="1700" kern="1200" dirty="0" smtClean="0">
              <a:solidFill>
                <a:srgbClr val="FF0000"/>
              </a:solidFill>
            </a:rPr>
            <a:t>, but not as strongly as expected</a:t>
          </a:r>
          <a:r>
            <a:rPr lang="en-US" sz="1700" kern="1200" dirty="0" smtClean="0"/>
            <a:t>. </a:t>
          </a:r>
          <a:endParaRPr lang="en-US" sz="1700" strike="sngStrike" kern="1200" dirty="0">
            <a:solidFill>
              <a:srgbClr val="FF0000"/>
            </a:solidFill>
          </a:endParaRPr>
        </a:p>
        <a:p>
          <a:pPr marL="171450" lvl="1" indent="-171450" algn="l" defTabSz="755650">
            <a:lnSpc>
              <a:spcPct val="90000"/>
            </a:lnSpc>
            <a:spcBef>
              <a:spcPct val="0"/>
            </a:spcBef>
            <a:spcAft>
              <a:spcPct val="15000"/>
            </a:spcAft>
            <a:buChar char="••"/>
          </a:pPr>
          <a:r>
            <a:rPr lang="en-US" sz="1700" strike="noStrike" kern="1200" dirty="0" smtClean="0">
              <a:solidFill>
                <a:srgbClr val="00B050"/>
              </a:solidFill>
            </a:rPr>
            <a:t>Specifically, more humid regions tend to benefit short-term due to lack of actual plant water deficits.</a:t>
          </a:r>
          <a:endParaRPr lang="en-US" sz="1700" strike="noStrike" kern="1200" dirty="0">
            <a:solidFill>
              <a:srgbClr val="00B050"/>
            </a:solidFill>
          </a:endParaRPr>
        </a:p>
      </dsp:txBody>
      <dsp:txXfrm rot="-5400000">
        <a:off x="2019980" y="335137"/>
        <a:ext cx="4407747" cy="1739872"/>
      </dsp:txXfrm>
    </dsp:sp>
    <dsp:sp modelId="{297B3436-B069-4EBB-B0AD-D35F4DDAF8D8}">
      <dsp:nvSpPr>
        <dsp:cNvPr id="0" name=""/>
        <dsp:cNvSpPr/>
      </dsp:nvSpPr>
      <dsp:spPr>
        <a:xfrm>
          <a:off x="406843" y="0"/>
          <a:ext cx="1507656" cy="241014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Hypothesis 2 - Aridity</a:t>
          </a:r>
          <a:endParaRPr lang="en-US" sz="1800" kern="1200" dirty="0"/>
        </a:p>
      </dsp:txBody>
      <dsp:txXfrm>
        <a:off x="480441" y="73598"/>
        <a:ext cx="1360460" cy="22629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7F938-C680-4455-961B-BC5723ED3FD3}">
      <dsp:nvSpPr>
        <dsp:cNvPr id="0" name=""/>
        <dsp:cNvSpPr/>
      </dsp:nvSpPr>
      <dsp:spPr>
        <a:xfrm rot="5400000">
          <a:off x="3400496" y="-1165046"/>
          <a:ext cx="1734933" cy="449875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Irrigation </a:t>
          </a:r>
          <a:r>
            <a:rPr lang="en-US" sz="1500" kern="1200" dirty="0" smtClean="0">
              <a:solidFill>
                <a:srgbClr val="00B050"/>
              </a:solidFill>
            </a:rPr>
            <a:t>provides a tempering effect on adverse vegetation responses to both flash and normal drought</a:t>
          </a:r>
          <a:r>
            <a:rPr lang="en-US" sz="1500" kern="1200" dirty="0" smtClean="0"/>
            <a:t>, </a:t>
          </a:r>
          <a:r>
            <a:rPr lang="en-US" sz="1500" strike="sngStrike" kern="1200" dirty="0" smtClean="0">
              <a:solidFill>
                <a:srgbClr val="FF0000"/>
              </a:solidFill>
            </a:rPr>
            <a:t>independent of aridity.</a:t>
          </a:r>
          <a:r>
            <a:rPr lang="en-US" sz="1500" strike="noStrike" kern="1200" dirty="0" smtClean="0">
              <a:solidFill>
                <a:srgbClr val="FF0000"/>
              </a:solidFill>
            </a:rPr>
            <a:t> though the impacts seem to differ with aridity.</a:t>
          </a:r>
          <a:endParaRPr lang="en-US" sz="1500" strike="sngStrike" kern="1200" dirty="0">
            <a:solidFill>
              <a:srgbClr val="FF0000"/>
            </a:solidFill>
          </a:endParaRPr>
        </a:p>
        <a:p>
          <a:pPr marL="114300" lvl="1" indent="-114300" algn="l" defTabSz="666750">
            <a:lnSpc>
              <a:spcPct val="90000"/>
            </a:lnSpc>
            <a:spcBef>
              <a:spcPct val="0"/>
            </a:spcBef>
            <a:spcAft>
              <a:spcPct val="15000"/>
            </a:spcAft>
            <a:buChar char="••"/>
          </a:pPr>
          <a:r>
            <a:rPr lang="en-US" sz="1500" strike="noStrike" kern="1200" dirty="0" smtClean="0">
              <a:solidFill>
                <a:srgbClr val="FF0000"/>
              </a:solidFill>
            </a:rPr>
            <a:t>While overall, irrigation does seem to reduce adverse vegetation response, the impact seems to vary with aridity.</a:t>
          </a:r>
          <a:endParaRPr lang="en-US" sz="1500" strike="noStrike" kern="1200" dirty="0">
            <a:solidFill>
              <a:srgbClr val="FF0000"/>
            </a:solidFill>
          </a:endParaRPr>
        </a:p>
      </dsp:txBody>
      <dsp:txXfrm rot="-5400000">
        <a:off x="2018583" y="301559"/>
        <a:ext cx="4414067" cy="1565549"/>
      </dsp:txXfrm>
    </dsp:sp>
    <dsp:sp modelId="{297B3436-B069-4EBB-B0AD-D35F4DDAF8D8}">
      <dsp:nvSpPr>
        <dsp:cNvPr id="0" name=""/>
        <dsp:cNvSpPr/>
      </dsp:nvSpPr>
      <dsp:spPr>
        <a:xfrm>
          <a:off x="406562" y="0"/>
          <a:ext cx="1506614" cy="216866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Hypothesis 3 - Irrigation</a:t>
          </a:r>
          <a:endParaRPr lang="en-US" sz="1800" kern="1200" dirty="0"/>
        </a:p>
      </dsp:txBody>
      <dsp:txXfrm>
        <a:off x="480109" y="73547"/>
        <a:ext cx="1359520" cy="20215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7F938-C680-4455-961B-BC5723ED3FD3}">
      <dsp:nvSpPr>
        <dsp:cNvPr id="0" name=""/>
        <dsp:cNvSpPr/>
      </dsp:nvSpPr>
      <dsp:spPr>
        <a:xfrm rot="5400000">
          <a:off x="4082722" y="-1616486"/>
          <a:ext cx="1333441" cy="490482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Longer drought duration and type result in </a:t>
          </a:r>
          <a:r>
            <a:rPr lang="en-US" sz="1300" kern="1200" dirty="0" smtClean="0">
              <a:solidFill>
                <a:srgbClr val="00B050"/>
              </a:solidFill>
            </a:rPr>
            <a:t>more spatially homogeneous </a:t>
          </a:r>
          <a:r>
            <a:rPr lang="en-US" sz="1300" kern="1200" dirty="0" smtClean="0"/>
            <a:t>drought </a:t>
          </a:r>
          <a:r>
            <a:rPr lang="en-US" sz="1300" kern="1200" dirty="0" err="1" smtClean="0"/>
            <a:t>characteristics</a:t>
          </a:r>
          <a:r>
            <a:rPr lang="en-US" sz="1300" kern="1200" dirty="0" err="1" smtClean="0">
              <a:solidFill>
                <a:srgbClr val="FF0000"/>
              </a:solidFill>
            </a:rPr>
            <a:t>.</a:t>
          </a:r>
          <a:r>
            <a:rPr lang="en-US" sz="1300" strike="sngStrike" kern="1200" dirty="0" err="1" smtClean="0">
              <a:solidFill>
                <a:srgbClr val="FF0000"/>
              </a:solidFill>
            </a:rPr>
            <a:t>and</a:t>
          </a:r>
          <a:r>
            <a:rPr lang="en-US" sz="1300" strike="sngStrike" kern="1200" dirty="0" smtClean="0">
              <a:solidFill>
                <a:srgbClr val="FF0000"/>
              </a:solidFill>
            </a:rPr>
            <a:t> more negative impacts on vegetation.</a:t>
          </a:r>
          <a:endParaRPr lang="en-US" sz="1300" kern="1200" dirty="0"/>
        </a:p>
        <a:p>
          <a:pPr marL="114300" lvl="1" indent="-114300" algn="l" defTabSz="577850">
            <a:lnSpc>
              <a:spcPct val="90000"/>
            </a:lnSpc>
            <a:spcBef>
              <a:spcPct val="0"/>
            </a:spcBef>
            <a:spcAft>
              <a:spcPct val="15000"/>
            </a:spcAft>
            <a:buChar char="••"/>
          </a:pPr>
          <a:r>
            <a:rPr lang="en-US" sz="1300" strike="noStrike" kern="1200" dirty="0" smtClean="0">
              <a:solidFill>
                <a:srgbClr val="FF0000"/>
              </a:solidFill>
            </a:rPr>
            <a:t>While longer normal drought does indeed have more negative impacts on vegetation, longer duration within a type does not necessarily indicate a more negative response.</a:t>
          </a:r>
          <a:endParaRPr lang="en-US" sz="1300" strike="sngStrike" kern="1200" dirty="0">
            <a:solidFill>
              <a:srgbClr val="FF0000"/>
            </a:solidFill>
          </a:endParaRPr>
        </a:p>
      </dsp:txBody>
      <dsp:txXfrm rot="-5400000">
        <a:off x="2297031" y="234298"/>
        <a:ext cx="4839731" cy="1203255"/>
      </dsp:txXfrm>
    </dsp:sp>
    <dsp:sp modelId="{297B3436-B069-4EBB-B0AD-D35F4DDAF8D8}">
      <dsp:nvSpPr>
        <dsp:cNvPr id="0" name=""/>
        <dsp:cNvSpPr/>
      </dsp:nvSpPr>
      <dsp:spPr>
        <a:xfrm>
          <a:off x="347013" y="2525"/>
          <a:ext cx="1835097" cy="166680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Hypothesis 1 - Duration</a:t>
          </a:r>
          <a:endParaRPr lang="en-US" sz="1800" kern="1200" dirty="0"/>
        </a:p>
      </dsp:txBody>
      <dsp:txXfrm>
        <a:off x="428380" y="83892"/>
        <a:ext cx="1672363" cy="1504067"/>
      </dsp:txXfrm>
    </dsp:sp>
    <dsp:sp modelId="{953B2D33-CD40-4808-9F34-903F8BC979A8}">
      <dsp:nvSpPr>
        <dsp:cNvPr id="0" name=""/>
        <dsp:cNvSpPr/>
      </dsp:nvSpPr>
      <dsp:spPr>
        <a:xfrm rot="5400000">
          <a:off x="4082722" y="133655"/>
          <a:ext cx="1333441" cy="490482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The </a:t>
          </a:r>
          <a:r>
            <a:rPr lang="en-US" sz="1300" kern="1200" dirty="0" smtClean="0">
              <a:solidFill>
                <a:srgbClr val="00B050"/>
              </a:solidFill>
            </a:rPr>
            <a:t>aridity of a region </a:t>
          </a:r>
          <a:r>
            <a:rPr lang="en-US" sz="1300" strike="sngStrike" kern="1200" dirty="0" smtClean="0">
              <a:solidFill>
                <a:srgbClr val="FF0000"/>
              </a:solidFill>
            </a:rPr>
            <a:t>strongly</a:t>
          </a:r>
          <a:r>
            <a:rPr lang="en-US" sz="1300" kern="1200" dirty="0" smtClean="0">
              <a:solidFill>
                <a:srgbClr val="00B050"/>
              </a:solidFill>
            </a:rPr>
            <a:t> impacts the agricultural vegetation </a:t>
          </a:r>
          <a:r>
            <a:rPr lang="en-US" sz="1300" kern="1200" dirty="0" smtClean="0"/>
            <a:t>response of a region to drought</a:t>
          </a:r>
          <a:r>
            <a:rPr lang="en-US" sz="1300" kern="1200" dirty="0" smtClean="0">
              <a:solidFill>
                <a:srgbClr val="FF0000"/>
              </a:solidFill>
            </a:rPr>
            <a:t>, but not as strongly as expected</a:t>
          </a:r>
          <a:r>
            <a:rPr lang="en-US" sz="1300" kern="1200" dirty="0" smtClean="0"/>
            <a:t>. </a:t>
          </a:r>
          <a:endParaRPr lang="en-US" sz="1300" kern="1200" dirty="0"/>
        </a:p>
        <a:p>
          <a:pPr marL="114300" lvl="1" indent="-114300" algn="l" defTabSz="577850">
            <a:lnSpc>
              <a:spcPct val="90000"/>
            </a:lnSpc>
            <a:spcBef>
              <a:spcPct val="0"/>
            </a:spcBef>
            <a:spcAft>
              <a:spcPct val="15000"/>
            </a:spcAft>
            <a:buChar char="••"/>
          </a:pPr>
          <a:r>
            <a:rPr lang="en-US" sz="1300" strike="noStrike" kern="1200" dirty="0" smtClean="0">
              <a:solidFill>
                <a:srgbClr val="00B050"/>
              </a:solidFill>
            </a:rPr>
            <a:t>Specifically, more humid regions tend to benefit short-term due to lack of actual plant water deficits.</a:t>
          </a:r>
          <a:endParaRPr lang="en-US" sz="1300" strike="noStrike" kern="1200" dirty="0">
            <a:solidFill>
              <a:srgbClr val="00B050"/>
            </a:solidFill>
          </a:endParaRPr>
        </a:p>
      </dsp:txBody>
      <dsp:txXfrm rot="-5400000">
        <a:off x="2297031" y="1984440"/>
        <a:ext cx="4839731" cy="1203255"/>
      </dsp:txXfrm>
    </dsp:sp>
    <dsp:sp modelId="{568D85DD-B402-4D33-ABC2-02CC49DE1F1E}">
      <dsp:nvSpPr>
        <dsp:cNvPr id="0" name=""/>
        <dsp:cNvSpPr/>
      </dsp:nvSpPr>
      <dsp:spPr>
        <a:xfrm>
          <a:off x="347013" y="1752666"/>
          <a:ext cx="1835097" cy="166680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Hypothesis 2 - Aridity</a:t>
          </a:r>
          <a:endParaRPr lang="en-US" sz="1800" kern="1200" dirty="0"/>
        </a:p>
      </dsp:txBody>
      <dsp:txXfrm>
        <a:off x="428380" y="1834033"/>
        <a:ext cx="1672363" cy="1504067"/>
      </dsp:txXfrm>
    </dsp:sp>
    <dsp:sp modelId="{DA91B77F-FACD-468C-A225-E0BCD2582B85}">
      <dsp:nvSpPr>
        <dsp:cNvPr id="0" name=""/>
        <dsp:cNvSpPr/>
      </dsp:nvSpPr>
      <dsp:spPr>
        <a:xfrm rot="5400000">
          <a:off x="4082722" y="1883796"/>
          <a:ext cx="1333441" cy="490482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Irrigation </a:t>
          </a:r>
          <a:r>
            <a:rPr lang="en-US" sz="1300" kern="1200" dirty="0" smtClean="0">
              <a:solidFill>
                <a:srgbClr val="00B050"/>
              </a:solidFill>
            </a:rPr>
            <a:t>provides a tempering effect on adverse vegetation responses to both flash and normal drought</a:t>
          </a:r>
          <a:r>
            <a:rPr lang="en-US" sz="1300" kern="1200" dirty="0" smtClean="0"/>
            <a:t>, </a:t>
          </a:r>
          <a:r>
            <a:rPr lang="en-US" sz="1300" strike="sngStrike" kern="1200" dirty="0" smtClean="0">
              <a:solidFill>
                <a:srgbClr val="FF0000"/>
              </a:solidFill>
            </a:rPr>
            <a:t>independent of aridity.</a:t>
          </a:r>
          <a:r>
            <a:rPr lang="en-US" sz="1300" strike="noStrike" kern="1200" dirty="0" smtClean="0">
              <a:solidFill>
                <a:srgbClr val="FF0000"/>
              </a:solidFill>
            </a:rPr>
            <a:t> though the impacts seem to differ with aridity.</a:t>
          </a:r>
          <a:endParaRPr lang="en-US" sz="1300" kern="1200" dirty="0"/>
        </a:p>
        <a:p>
          <a:pPr marL="114300" lvl="1" indent="-114300" algn="l" defTabSz="577850">
            <a:lnSpc>
              <a:spcPct val="90000"/>
            </a:lnSpc>
            <a:spcBef>
              <a:spcPct val="0"/>
            </a:spcBef>
            <a:spcAft>
              <a:spcPct val="15000"/>
            </a:spcAft>
            <a:buChar char="••"/>
          </a:pPr>
          <a:r>
            <a:rPr lang="en-US" sz="1300" strike="noStrike" kern="1200" dirty="0" smtClean="0">
              <a:solidFill>
                <a:srgbClr val="FF0000"/>
              </a:solidFill>
            </a:rPr>
            <a:t>While overall, irrigation does seem to reduce adverse vegetation response, the impact seems to vary with aridity.</a:t>
          </a:r>
          <a:endParaRPr lang="en-US" sz="1300" strike="noStrike" kern="1200" dirty="0">
            <a:solidFill>
              <a:srgbClr val="FF0000"/>
            </a:solidFill>
          </a:endParaRPr>
        </a:p>
      </dsp:txBody>
      <dsp:txXfrm rot="-5400000">
        <a:off x="2297031" y="3734581"/>
        <a:ext cx="4839731" cy="1203255"/>
      </dsp:txXfrm>
    </dsp:sp>
    <dsp:sp modelId="{178E2AF2-B108-4413-8BBD-92DF246999F2}">
      <dsp:nvSpPr>
        <dsp:cNvPr id="0" name=""/>
        <dsp:cNvSpPr/>
      </dsp:nvSpPr>
      <dsp:spPr>
        <a:xfrm>
          <a:off x="347013" y="3502808"/>
          <a:ext cx="1835097" cy="166680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Hypothesis 3 - Irrigation</a:t>
          </a:r>
          <a:endParaRPr lang="en-US" sz="1800" kern="1200" dirty="0"/>
        </a:p>
      </dsp:txBody>
      <dsp:txXfrm>
        <a:off x="428380" y="3584175"/>
        <a:ext cx="1672363" cy="1504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7F938-C680-4455-961B-BC5723ED3FD3}">
      <dsp:nvSpPr>
        <dsp:cNvPr id="0" name=""/>
        <dsp:cNvSpPr/>
      </dsp:nvSpPr>
      <dsp:spPr>
        <a:xfrm rot="5400000">
          <a:off x="3332423" y="-1271338"/>
          <a:ext cx="1218784" cy="4070775"/>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Longer drought duration and type will result in more spatially homogeneous drought characteristics and more negative impacts on vegetation.</a:t>
          </a:r>
          <a:endParaRPr lang="en-US" sz="1700" kern="1200" dirty="0"/>
        </a:p>
      </dsp:txBody>
      <dsp:txXfrm rot="-5400000">
        <a:off x="1906428" y="214153"/>
        <a:ext cx="4011279" cy="1099792"/>
      </dsp:txXfrm>
    </dsp:sp>
    <dsp:sp modelId="{297B3436-B069-4EBB-B0AD-D35F4DDAF8D8}">
      <dsp:nvSpPr>
        <dsp:cNvPr id="0" name=""/>
        <dsp:cNvSpPr/>
      </dsp:nvSpPr>
      <dsp:spPr>
        <a:xfrm>
          <a:off x="288004" y="2308"/>
          <a:ext cx="1523044" cy="1523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Hypothesis 1 - Duration</a:t>
          </a:r>
          <a:endParaRPr lang="en-US" sz="1800" kern="1200" dirty="0"/>
        </a:p>
      </dsp:txBody>
      <dsp:txXfrm>
        <a:off x="362353" y="76657"/>
        <a:ext cx="1374346" cy="1374782"/>
      </dsp:txXfrm>
    </dsp:sp>
    <dsp:sp modelId="{953B2D33-CD40-4808-9F34-903F8BC979A8}">
      <dsp:nvSpPr>
        <dsp:cNvPr id="0" name=""/>
        <dsp:cNvSpPr/>
      </dsp:nvSpPr>
      <dsp:spPr>
        <a:xfrm rot="5400000">
          <a:off x="3332423" y="328315"/>
          <a:ext cx="1218784" cy="4070775"/>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The aridity of a region will strongly impact the agricultural vegetation response of a region to drought. </a:t>
          </a:r>
          <a:endParaRPr lang="en-US" sz="1700" kern="1200" dirty="0"/>
        </a:p>
      </dsp:txBody>
      <dsp:txXfrm rot="-5400000">
        <a:off x="1906428" y="1813806"/>
        <a:ext cx="4011279" cy="1099792"/>
      </dsp:txXfrm>
    </dsp:sp>
    <dsp:sp modelId="{568D85DD-B402-4D33-ABC2-02CC49DE1F1E}">
      <dsp:nvSpPr>
        <dsp:cNvPr id="0" name=""/>
        <dsp:cNvSpPr/>
      </dsp:nvSpPr>
      <dsp:spPr>
        <a:xfrm>
          <a:off x="288004" y="1601963"/>
          <a:ext cx="1523044" cy="1523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Hypothesis 2 - Aridity</a:t>
          </a:r>
          <a:endParaRPr lang="en-US" sz="1800" kern="1200" dirty="0"/>
        </a:p>
      </dsp:txBody>
      <dsp:txXfrm>
        <a:off x="362353" y="1676312"/>
        <a:ext cx="1374346" cy="1374782"/>
      </dsp:txXfrm>
    </dsp:sp>
    <dsp:sp modelId="{DA91B77F-FACD-468C-A225-E0BCD2582B85}">
      <dsp:nvSpPr>
        <dsp:cNvPr id="0" name=""/>
        <dsp:cNvSpPr/>
      </dsp:nvSpPr>
      <dsp:spPr>
        <a:xfrm rot="5400000">
          <a:off x="3332423" y="1927970"/>
          <a:ext cx="1218784" cy="4070775"/>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Irrigation will provide a tempering effect on adverse vegetation responses to both flash and normal drought, independent of aridity.</a:t>
          </a:r>
          <a:endParaRPr lang="en-US" sz="1700" kern="1200" dirty="0"/>
        </a:p>
      </dsp:txBody>
      <dsp:txXfrm rot="-5400000">
        <a:off x="1906428" y="3413461"/>
        <a:ext cx="4011279" cy="1099792"/>
      </dsp:txXfrm>
    </dsp:sp>
    <dsp:sp modelId="{178E2AF2-B108-4413-8BBD-92DF246999F2}">
      <dsp:nvSpPr>
        <dsp:cNvPr id="0" name=""/>
        <dsp:cNvSpPr/>
      </dsp:nvSpPr>
      <dsp:spPr>
        <a:xfrm>
          <a:off x="288004" y="3201617"/>
          <a:ext cx="1523044" cy="1523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Hypothesis 3 - Irrigation</a:t>
          </a:r>
          <a:endParaRPr lang="en-US" sz="1800" kern="1200" dirty="0"/>
        </a:p>
      </dsp:txBody>
      <dsp:txXfrm>
        <a:off x="362353" y="3275966"/>
        <a:ext cx="1374346" cy="13747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49A47-7BC0-421B-AF25-6523844CCCA1}">
      <dsp:nvSpPr>
        <dsp:cNvPr id="0" name=""/>
        <dsp:cNvSpPr/>
      </dsp:nvSpPr>
      <dsp:spPr>
        <a:xfrm>
          <a:off x="0" y="4018660"/>
          <a:ext cx="5731287" cy="1319014"/>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Investigate Relationships</a:t>
          </a:r>
          <a:endParaRPr lang="en-US" sz="1600" kern="1200" dirty="0"/>
        </a:p>
      </dsp:txBody>
      <dsp:txXfrm>
        <a:off x="0" y="4018660"/>
        <a:ext cx="5731287" cy="712267"/>
      </dsp:txXfrm>
    </dsp:sp>
    <dsp:sp modelId="{7B26CBD7-071C-4BDD-9AC5-C931FF91280A}">
      <dsp:nvSpPr>
        <dsp:cNvPr id="0" name=""/>
        <dsp:cNvSpPr/>
      </dsp:nvSpPr>
      <dsp:spPr>
        <a:xfrm>
          <a:off x="2798" y="4704547"/>
          <a:ext cx="1908563" cy="60674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t" anchorCtr="0">
          <a:noAutofit/>
        </a:bodyPr>
        <a:lstStyle/>
        <a:p>
          <a:pPr lvl="0" algn="l" defTabSz="577850">
            <a:lnSpc>
              <a:spcPct val="90000"/>
            </a:lnSpc>
            <a:spcBef>
              <a:spcPct val="0"/>
            </a:spcBef>
            <a:spcAft>
              <a:spcPct val="35000"/>
            </a:spcAft>
          </a:pPr>
          <a:r>
            <a:rPr lang="en-US" sz="1300" kern="1200" dirty="0" smtClean="0"/>
            <a:t>Relative Duration and Vegetation Response</a:t>
          </a:r>
          <a:endParaRPr lang="en-US" sz="1300" kern="1200" dirty="0"/>
        </a:p>
        <a:p>
          <a:pPr marL="57150" lvl="1" indent="-57150" algn="l" defTabSz="444500">
            <a:lnSpc>
              <a:spcPct val="90000"/>
            </a:lnSpc>
            <a:spcBef>
              <a:spcPct val="0"/>
            </a:spcBef>
            <a:spcAft>
              <a:spcPct val="15000"/>
            </a:spcAft>
            <a:buChar char="••"/>
          </a:pPr>
          <a:r>
            <a:rPr lang="en-US" sz="1000" kern="1200" dirty="0" smtClean="0"/>
            <a:t>Effects of soil texture</a:t>
          </a:r>
          <a:endParaRPr lang="en-US" sz="1000" kern="1200" dirty="0"/>
        </a:p>
      </dsp:txBody>
      <dsp:txXfrm>
        <a:off x="2798" y="4704547"/>
        <a:ext cx="1908563" cy="606746"/>
      </dsp:txXfrm>
    </dsp:sp>
    <dsp:sp modelId="{EA4A8438-E1E2-436B-A148-C3259EBA987C}">
      <dsp:nvSpPr>
        <dsp:cNvPr id="0" name=""/>
        <dsp:cNvSpPr/>
      </dsp:nvSpPr>
      <dsp:spPr>
        <a:xfrm>
          <a:off x="1911361" y="4704547"/>
          <a:ext cx="1908563" cy="60674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t" anchorCtr="0">
          <a:noAutofit/>
        </a:bodyPr>
        <a:lstStyle/>
        <a:p>
          <a:pPr lvl="0" algn="l" defTabSz="577850">
            <a:lnSpc>
              <a:spcPct val="90000"/>
            </a:lnSpc>
            <a:spcBef>
              <a:spcPct val="0"/>
            </a:spcBef>
            <a:spcAft>
              <a:spcPct val="35000"/>
            </a:spcAft>
          </a:pPr>
          <a:r>
            <a:rPr lang="en-US" sz="1300" kern="1200" dirty="0" smtClean="0"/>
            <a:t>Aridity and Vegetation Response</a:t>
          </a:r>
          <a:endParaRPr lang="en-US" sz="1300" kern="1200" dirty="0"/>
        </a:p>
        <a:p>
          <a:pPr marL="57150" lvl="1" indent="-57150" algn="l" defTabSz="444500">
            <a:lnSpc>
              <a:spcPct val="90000"/>
            </a:lnSpc>
            <a:spcBef>
              <a:spcPct val="0"/>
            </a:spcBef>
            <a:spcAft>
              <a:spcPct val="15000"/>
            </a:spcAft>
            <a:buChar char="••"/>
          </a:pPr>
          <a:r>
            <a:rPr lang="en-US" sz="1000" kern="1200" dirty="0" smtClean="0"/>
            <a:t>Contribution of soil moisture</a:t>
          </a:r>
          <a:endParaRPr lang="en-US" sz="1000" kern="1200" dirty="0"/>
        </a:p>
      </dsp:txBody>
      <dsp:txXfrm>
        <a:off x="1911361" y="4704547"/>
        <a:ext cx="1908563" cy="606746"/>
      </dsp:txXfrm>
    </dsp:sp>
    <dsp:sp modelId="{C3D6EB57-E343-47A1-858A-338FEB46F270}">
      <dsp:nvSpPr>
        <dsp:cNvPr id="0" name=""/>
        <dsp:cNvSpPr/>
      </dsp:nvSpPr>
      <dsp:spPr>
        <a:xfrm>
          <a:off x="3819925" y="4704547"/>
          <a:ext cx="1908563" cy="60674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t" anchorCtr="0">
          <a:noAutofit/>
        </a:bodyPr>
        <a:lstStyle/>
        <a:p>
          <a:pPr lvl="0" algn="l" defTabSz="577850">
            <a:lnSpc>
              <a:spcPct val="90000"/>
            </a:lnSpc>
            <a:spcBef>
              <a:spcPct val="0"/>
            </a:spcBef>
            <a:spcAft>
              <a:spcPct val="35000"/>
            </a:spcAft>
          </a:pPr>
          <a:r>
            <a:rPr lang="en-US" sz="1300" kern="1200" dirty="0" smtClean="0"/>
            <a:t>Irrigation and Vegetation Response</a:t>
          </a:r>
          <a:endParaRPr lang="en-US" sz="1300" kern="1200" dirty="0"/>
        </a:p>
        <a:p>
          <a:pPr marL="57150" lvl="1" indent="-57150" algn="l" defTabSz="444500">
            <a:lnSpc>
              <a:spcPct val="90000"/>
            </a:lnSpc>
            <a:spcBef>
              <a:spcPct val="0"/>
            </a:spcBef>
            <a:spcAft>
              <a:spcPct val="15000"/>
            </a:spcAft>
            <a:buChar char="••"/>
          </a:pPr>
          <a:r>
            <a:rPr lang="en-US" sz="1000" kern="1200" dirty="0" smtClean="0"/>
            <a:t>Impact of aridity</a:t>
          </a:r>
          <a:endParaRPr lang="en-US" sz="1000" kern="1200" dirty="0"/>
        </a:p>
      </dsp:txBody>
      <dsp:txXfrm>
        <a:off x="3819925" y="4704547"/>
        <a:ext cx="1908563" cy="606746"/>
      </dsp:txXfrm>
    </dsp:sp>
    <dsp:sp modelId="{34D98DEE-796E-4220-976E-B02211D888AA}">
      <dsp:nvSpPr>
        <dsp:cNvPr id="0" name=""/>
        <dsp:cNvSpPr/>
      </dsp:nvSpPr>
      <dsp:spPr>
        <a:xfrm rot="10800000">
          <a:off x="0" y="2009801"/>
          <a:ext cx="5731287" cy="2028643"/>
        </a:xfrm>
        <a:prstGeom prst="upArrowCallout">
          <a:avLst/>
        </a:prstGeom>
        <a:solidFill>
          <a:schemeClr val="accent3">
            <a:shade val="80000"/>
            <a:hueOff val="173711"/>
            <a:satOff val="-7872"/>
            <a:lumOff val="142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Determine Characteristics and Spatial Distributions</a:t>
          </a:r>
          <a:endParaRPr lang="en-US" sz="1600" kern="1200" dirty="0"/>
        </a:p>
      </dsp:txBody>
      <dsp:txXfrm rot="-10800000">
        <a:off x="0" y="2009801"/>
        <a:ext cx="5731287" cy="712053"/>
      </dsp:txXfrm>
    </dsp:sp>
    <dsp:sp modelId="{69B49C35-BF33-460A-BD0F-FAC1116D7D6E}">
      <dsp:nvSpPr>
        <dsp:cNvPr id="0" name=""/>
        <dsp:cNvSpPr/>
      </dsp:nvSpPr>
      <dsp:spPr>
        <a:xfrm>
          <a:off x="0" y="2721855"/>
          <a:ext cx="2865643" cy="60656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t" anchorCtr="0">
          <a:noAutofit/>
        </a:bodyPr>
        <a:lstStyle/>
        <a:p>
          <a:pPr lvl="0" algn="l" defTabSz="577850">
            <a:lnSpc>
              <a:spcPct val="90000"/>
            </a:lnSpc>
            <a:spcBef>
              <a:spcPct val="0"/>
            </a:spcBef>
            <a:spcAft>
              <a:spcPct val="35000"/>
            </a:spcAft>
          </a:pPr>
          <a:r>
            <a:rPr lang="en-US" sz="1300" kern="1200" dirty="0" smtClean="0"/>
            <a:t>Average Relative Drought Duration</a:t>
          </a:r>
          <a:endParaRPr lang="en-US" sz="1300" kern="1200" dirty="0"/>
        </a:p>
        <a:p>
          <a:pPr marL="57150" lvl="1" indent="-57150" algn="l" defTabSz="444500">
            <a:lnSpc>
              <a:spcPct val="90000"/>
            </a:lnSpc>
            <a:spcBef>
              <a:spcPct val="0"/>
            </a:spcBef>
            <a:spcAft>
              <a:spcPct val="15000"/>
            </a:spcAft>
            <a:buChar char="••"/>
          </a:pPr>
          <a:r>
            <a:rPr lang="en-US" sz="1000" kern="1200" dirty="0" smtClean="0"/>
            <a:t>Average fraction of time a given pixel spends in drought events [%]</a:t>
          </a:r>
          <a:endParaRPr lang="en-US" sz="1000" kern="1200" dirty="0"/>
        </a:p>
      </dsp:txBody>
      <dsp:txXfrm>
        <a:off x="0" y="2721855"/>
        <a:ext cx="2865643" cy="606564"/>
      </dsp:txXfrm>
    </dsp:sp>
    <dsp:sp modelId="{35418F94-3FA2-4A92-A346-8E774C5FCFB8}">
      <dsp:nvSpPr>
        <dsp:cNvPr id="0" name=""/>
        <dsp:cNvSpPr/>
      </dsp:nvSpPr>
      <dsp:spPr>
        <a:xfrm>
          <a:off x="2865643" y="2721855"/>
          <a:ext cx="2865643" cy="60656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t" anchorCtr="0">
          <a:noAutofit/>
        </a:bodyPr>
        <a:lstStyle/>
        <a:p>
          <a:pPr lvl="0" algn="l" defTabSz="577850">
            <a:lnSpc>
              <a:spcPct val="90000"/>
            </a:lnSpc>
            <a:spcBef>
              <a:spcPct val="0"/>
            </a:spcBef>
            <a:spcAft>
              <a:spcPct val="35000"/>
            </a:spcAft>
          </a:pPr>
          <a:r>
            <a:rPr lang="en-US" sz="1300" kern="1200" dirty="0" smtClean="0"/>
            <a:t>Vegetation Response</a:t>
          </a:r>
          <a:endParaRPr lang="en-US" sz="1300" kern="1200" dirty="0"/>
        </a:p>
        <a:p>
          <a:pPr marL="57150" lvl="1" indent="-57150" algn="l" defTabSz="444500">
            <a:lnSpc>
              <a:spcPct val="90000"/>
            </a:lnSpc>
            <a:spcBef>
              <a:spcPct val="0"/>
            </a:spcBef>
            <a:spcAft>
              <a:spcPct val="15000"/>
            </a:spcAft>
            <a:buChar char="••"/>
          </a:pPr>
          <a:r>
            <a:rPr lang="en-US" sz="1000" kern="1200" dirty="0" smtClean="0"/>
            <a:t>Correlation with NDVI z-score</a:t>
          </a:r>
          <a:endParaRPr lang="en-US" sz="1000" kern="1200" dirty="0"/>
        </a:p>
      </dsp:txBody>
      <dsp:txXfrm>
        <a:off x="2865643" y="2721855"/>
        <a:ext cx="2865643" cy="606564"/>
      </dsp:txXfrm>
    </dsp:sp>
    <dsp:sp modelId="{E1FD2B64-3AE6-4C86-9E9F-863D9C48B5A8}">
      <dsp:nvSpPr>
        <dsp:cNvPr id="0" name=""/>
        <dsp:cNvSpPr/>
      </dsp:nvSpPr>
      <dsp:spPr>
        <a:xfrm rot="10800000">
          <a:off x="0" y="943"/>
          <a:ext cx="5731287" cy="2028643"/>
        </a:xfrm>
        <a:prstGeom prst="upArrowCallout">
          <a:avLst/>
        </a:prstGeom>
        <a:solidFill>
          <a:schemeClr val="accent3">
            <a:shade val="80000"/>
            <a:hueOff val="347422"/>
            <a:satOff val="-15744"/>
            <a:lumOff val="284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smtClean="0"/>
            <a:t>Drought Identification per Li et al. (2020) </a:t>
          </a:r>
          <a:br>
            <a:rPr lang="en-US" sz="1600" kern="1200" dirty="0" smtClean="0"/>
          </a:br>
          <a:r>
            <a:rPr lang="en-US" sz="1600" kern="1200" dirty="0" smtClean="0"/>
            <a:t>using Standardized Soil Moisture</a:t>
          </a:r>
          <a:endParaRPr lang="en-US" sz="1600" kern="1200" dirty="0"/>
        </a:p>
      </dsp:txBody>
      <dsp:txXfrm rot="-10800000">
        <a:off x="0" y="943"/>
        <a:ext cx="5731287" cy="712053"/>
      </dsp:txXfrm>
    </dsp:sp>
    <dsp:sp modelId="{2D55705C-9023-474A-95FB-6BBAC9D66714}">
      <dsp:nvSpPr>
        <dsp:cNvPr id="0" name=""/>
        <dsp:cNvSpPr/>
      </dsp:nvSpPr>
      <dsp:spPr>
        <a:xfrm>
          <a:off x="0" y="712997"/>
          <a:ext cx="2865643" cy="60656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t" anchorCtr="0">
          <a:noAutofit/>
        </a:bodyPr>
        <a:lstStyle/>
        <a:p>
          <a:pPr lvl="0" algn="l" defTabSz="577850">
            <a:lnSpc>
              <a:spcPct val="90000"/>
            </a:lnSpc>
            <a:spcBef>
              <a:spcPct val="0"/>
            </a:spcBef>
            <a:spcAft>
              <a:spcPct val="35000"/>
            </a:spcAft>
          </a:pPr>
          <a:r>
            <a:rPr lang="en-US" sz="1300" kern="1200" dirty="0" smtClean="0"/>
            <a:t>Flash Drought</a:t>
          </a:r>
          <a:endParaRPr lang="en-US" sz="1300" kern="1200" dirty="0"/>
        </a:p>
        <a:p>
          <a:pPr marL="57150" lvl="1" indent="-57150" algn="l" defTabSz="444500">
            <a:lnSpc>
              <a:spcPct val="90000"/>
            </a:lnSpc>
            <a:spcBef>
              <a:spcPct val="0"/>
            </a:spcBef>
            <a:spcAft>
              <a:spcPct val="15000"/>
            </a:spcAft>
            <a:buChar char="••"/>
          </a:pPr>
          <a:r>
            <a:rPr lang="en-US" sz="1000" kern="1200" dirty="0" smtClean="0"/>
            <a:t>25-60 days in length</a:t>
          </a:r>
          <a:endParaRPr lang="en-US" sz="1000" kern="1200" dirty="0"/>
        </a:p>
        <a:p>
          <a:pPr marL="57150" lvl="1" indent="-57150" algn="l" defTabSz="444500">
            <a:lnSpc>
              <a:spcPct val="90000"/>
            </a:lnSpc>
            <a:spcBef>
              <a:spcPct val="0"/>
            </a:spcBef>
            <a:spcAft>
              <a:spcPct val="15000"/>
            </a:spcAft>
            <a:buChar char="••"/>
          </a:pPr>
          <a:r>
            <a:rPr lang="en-US" sz="1000" kern="1200" dirty="0" smtClean="0"/>
            <a:t>Meets rapid intensification criteria</a:t>
          </a:r>
          <a:endParaRPr lang="en-US" sz="1000" kern="1200" dirty="0"/>
        </a:p>
      </dsp:txBody>
      <dsp:txXfrm>
        <a:off x="0" y="712997"/>
        <a:ext cx="2865643" cy="606564"/>
      </dsp:txXfrm>
    </dsp:sp>
    <dsp:sp modelId="{E81E4EAB-AA53-408C-93FB-F8B6C5F51DD3}">
      <dsp:nvSpPr>
        <dsp:cNvPr id="0" name=""/>
        <dsp:cNvSpPr/>
      </dsp:nvSpPr>
      <dsp:spPr>
        <a:xfrm>
          <a:off x="2865643" y="712997"/>
          <a:ext cx="2865643" cy="60656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t" anchorCtr="0">
          <a:noAutofit/>
        </a:bodyPr>
        <a:lstStyle/>
        <a:p>
          <a:pPr lvl="0" algn="l" defTabSz="577850">
            <a:lnSpc>
              <a:spcPct val="90000"/>
            </a:lnSpc>
            <a:spcBef>
              <a:spcPct val="0"/>
            </a:spcBef>
            <a:spcAft>
              <a:spcPct val="35000"/>
            </a:spcAft>
          </a:pPr>
          <a:r>
            <a:rPr lang="en-US" sz="1300" kern="1200" dirty="0" smtClean="0"/>
            <a:t>Normal Drought</a:t>
          </a:r>
          <a:endParaRPr lang="en-US" sz="1300" kern="1200" dirty="0"/>
        </a:p>
        <a:p>
          <a:pPr marL="57150" lvl="1" indent="-57150" algn="l" defTabSz="444500">
            <a:lnSpc>
              <a:spcPct val="90000"/>
            </a:lnSpc>
            <a:spcBef>
              <a:spcPct val="0"/>
            </a:spcBef>
            <a:spcAft>
              <a:spcPct val="15000"/>
            </a:spcAft>
            <a:buChar char="••"/>
          </a:pPr>
          <a:r>
            <a:rPr lang="en-US" sz="1000" kern="1200" dirty="0" smtClean="0"/>
            <a:t>25+ days in length</a:t>
          </a:r>
          <a:endParaRPr lang="en-US" sz="1000" kern="1200" dirty="0"/>
        </a:p>
      </dsp:txBody>
      <dsp:txXfrm>
        <a:off x="2865643" y="712997"/>
        <a:ext cx="2865643" cy="6065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EC23F-A521-4AF7-B656-82F376EBE63E}">
      <dsp:nvSpPr>
        <dsp:cNvPr id="0" name=""/>
        <dsp:cNvSpPr/>
      </dsp:nvSpPr>
      <dsp:spPr>
        <a:xfrm rot="5400000">
          <a:off x="1040309" y="1401277"/>
          <a:ext cx="1239309" cy="1410909"/>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34E9D9-22C0-4CDC-A358-4DDACA9EBE7B}">
      <dsp:nvSpPr>
        <dsp:cNvPr id="0" name=""/>
        <dsp:cNvSpPr/>
      </dsp:nvSpPr>
      <dsp:spPr>
        <a:xfrm>
          <a:off x="711968" y="27478"/>
          <a:ext cx="2086267" cy="1460319"/>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Calculate Standardized Indices</a:t>
          </a:r>
          <a:endParaRPr lang="en-US" sz="2100" kern="1200" dirty="0"/>
        </a:p>
      </dsp:txBody>
      <dsp:txXfrm>
        <a:off x="783268" y="98778"/>
        <a:ext cx="1943667" cy="1317719"/>
      </dsp:txXfrm>
    </dsp:sp>
    <dsp:sp modelId="{920323DC-A559-425D-88CC-C8E11558E3B8}">
      <dsp:nvSpPr>
        <dsp:cNvPr id="0" name=""/>
        <dsp:cNvSpPr/>
      </dsp:nvSpPr>
      <dsp:spPr>
        <a:xfrm>
          <a:off x="2793031" y="191362"/>
          <a:ext cx="2399601" cy="1180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Standardized Soil Moisture Index</a:t>
          </a:r>
          <a:endParaRPr lang="en-US" sz="1500" kern="1200" dirty="0"/>
        </a:p>
        <a:p>
          <a:pPr marL="114300" lvl="1" indent="-114300" algn="l" defTabSz="666750">
            <a:lnSpc>
              <a:spcPct val="90000"/>
            </a:lnSpc>
            <a:spcBef>
              <a:spcPct val="0"/>
            </a:spcBef>
            <a:spcAft>
              <a:spcPct val="15000"/>
            </a:spcAft>
            <a:buChar char="••"/>
          </a:pPr>
          <a:r>
            <a:rPr lang="en-US" sz="1500" kern="1200" dirty="0" smtClean="0"/>
            <a:t>5-day scale</a:t>
          </a:r>
          <a:endParaRPr lang="en-US" sz="1500" kern="1200" dirty="0"/>
        </a:p>
      </dsp:txBody>
      <dsp:txXfrm>
        <a:off x="2793031" y="191362"/>
        <a:ext cx="2399601" cy="1180294"/>
      </dsp:txXfrm>
    </dsp:sp>
    <dsp:sp modelId="{DBD332B6-4BF0-483C-9223-FD92BF00BC31}">
      <dsp:nvSpPr>
        <dsp:cNvPr id="0" name=""/>
        <dsp:cNvSpPr/>
      </dsp:nvSpPr>
      <dsp:spPr>
        <a:xfrm rot="5400000">
          <a:off x="2981787" y="3041698"/>
          <a:ext cx="1239309" cy="1410909"/>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77185C-4587-4496-9CFF-B634B233373B}">
      <dsp:nvSpPr>
        <dsp:cNvPr id="0" name=""/>
        <dsp:cNvSpPr/>
      </dsp:nvSpPr>
      <dsp:spPr>
        <a:xfrm>
          <a:off x="2653445" y="1667899"/>
          <a:ext cx="2086267" cy="1460319"/>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Find spatially connected drought clusters</a:t>
          </a:r>
          <a:endParaRPr lang="en-US" sz="2100" kern="1200" dirty="0"/>
        </a:p>
      </dsp:txBody>
      <dsp:txXfrm>
        <a:off x="2724745" y="1739199"/>
        <a:ext cx="1943667" cy="1317719"/>
      </dsp:txXfrm>
    </dsp:sp>
    <dsp:sp modelId="{27795FD4-C9D2-4160-8B2F-235CE07AB392}">
      <dsp:nvSpPr>
        <dsp:cNvPr id="0" name=""/>
        <dsp:cNvSpPr/>
      </dsp:nvSpPr>
      <dsp:spPr>
        <a:xfrm>
          <a:off x="4751396" y="1831783"/>
          <a:ext cx="2399601" cy="1180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Clusters are adjacent pixels with an index value of -1 or less</a:t>
          </a:r>
          <a:endParaRPr lang="en-US" sz="1500" kern="1200" dirty="0"/>
        </a:p>
        <a:p>
          <a:pPr marL="114300" lvl="1" indent="-114300" algn="l" defTabSz="666750">
            <a:lnSpc>
              <a:spcPct val="90000"/>
            </a:lnSpc>
            <a:spcBef>
              <a:spcPct val="0"/>
            </a:spcBef>
            <a:spcAft>
              <a:spcPct val="15000"/>
            </a:spcAft>
            <a:buChar char="••"/>
          </a:pPr>
          <a:r>
            <a:rPr lang="en-US" sz="1500" kern="1200" dirty="0" smtClean="0"/>
            <a:t>At least 1.6% of study area</a:t>
          </a:r>
          <a:endParaRPr lang="en-US" sz="1500" kern="1200" dirty="0"/>
        </a:p>
      </dsp:txBody>
      <dsp:txXfrm>
        <a:off x="4751396" y="1831783"/>
        <a:ext cx="2399601" cy="1180294"/>
      </dsp:txXfrm>
    </dsp:sp>
    <dsp:sp modelId="{F31EE937-783F-428B-AD85-541339A2E1E7}">
      <dsp:nvSpPr>
        <dsp:cNvPr id="0" name=""/>
        <dsp:cNvSpPr/>
      </dsp:nvSpPr>
      <dsp:spPr>
        <a:xfrm>
          <a:off x="4594922" y="3308319"/>
          <a:ext cx="2086267" cy="1460319"/>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Determine length and intensification criteria</a:t>
          </a:r>
          <a:endParaRPr lang="en-US" sz="2100" kern="1200" dirty="0"/>
        </a:p>
      </dsp:txBody>
      <dsp:txXfrm>
        <a:off x="4666222" y="3379619"/>
        <a:ext cx="1943667" cy="1317719"/>
      </dsp:txXfrm>
    </dsp:sp>
    <dsp:sp modelId="{E2741A4A-B1B3-4414-AFDA-A7999EB5DCCB}">
      <dsp:nvSpPr>
        <dsp:cNvPr id="0" name=""/>
        <dsp:cNvSpPr/>
      </dsp:nvSpPr>
      <dsp:spPr>
        <a:xfrm>
          <a:off x="6684315" y="3472203"/>
          <a:ext cx="2399601" cy="1180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Flash drought: 25-60 days; sufficiently rapid intensification</a:t>
          </a:r>
          <a:endParaRPr lang="en-US" sz="1200" kern="1200" dirty="0"/>
        </a:p>
        <a:p>
          <a:pPr marL="114300" lvl="1" indent="-114300" algn="l" defTabSz="533400">
            <a:lnSpc>
              <a:spcPct val="90000"/>
            </a:lnSpc>
            <a:spcBef>
              <a:spcPct val="0"/>
            </a:spcBef>
            <a:spcAft>
              <a:spcPct val="15000"/>
            </a:spcAft>
            <a:buChar char="••"/>
          </a:pPr>
          <a:r>
            <a:rPr lang="en-US" sz="1200" kern="1200" dirty="0" smtClean="0"/>
            <a:t>Normal drought:</a:t>
          </a:r>
          <a:endParaRPr lang="en-US" sz="1200" kern="1200" dirty="0"/>
        </a:p>
        <a:p>
          <a:pPr marL="114300" lvl="1" indent="-114300" algn="l" defTabSz="533400">
            <a:lnSpc>
              <a:spcPct val="90000"/>
            </a:lnSpc>
            <a:spcBef>
              <a:spcPct val="0"/>
            </a:spcBef>
            <a:spcAft>
              <a:spcPct val="15000"/>
            </a:spcAft>
            <a:buChar char="••"/>
          </a:pPr>
          <a:r>
            <a:rPr lang="en-US" sz="1200" kern="1200" dirty="0" smtClean="0"/>
            <a:t>25+ days, no intensification criteria</a:t>
          </a:r>
          <a:endParaRPr lang="en-US" sz="1200" kern="1200" dirty="0"/>
        </a:p>
      </dsp:txBody>
      <dsp:txXfrm>
        <a:off x="6684315" y="3472203"/>
        <a:ext cx="2399601" cy="1180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8F7F8-87A6-45FA-8177-7D3AA0442440}">
      <dsp:nvSpPr>
        <dsp:cNvPr id="0" name=""/>
        <dsp:cNvSpPr/>
      </dsp:nvSpPr>
      <dsp:spPr>
        <a:xfrm rot="5400000">
          <a:off x="445009" y="1583167"/>
          <a:ext cx="1400175" cy="1594049"/>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2431F6-FD04-451F-9EA5-52C5E2668362}">
      <dsp:nvSpPr>
        <dsp:cNvPr id="0" name=""/>
        <dsp:cNvSpPr/>
      </dsp:nvSpPr>
      <dsp:spPr>
        <a:xfrm>
          <a:off x="74048" y="31045"/>
          <a:ext cx="2357070" cy="1649872"/>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Find clusters whose size is 1.6% of study area</a:t>
          </a:r>
          <a:endParaRPr lang="en-US" sz="2000" kern="1200" dirty="0"/>
        </a:p>
      </dsp:txBody>
      <dsp:txXfrm>
        <a:off x="154603" y="111600"/>
        <a:ext cx="2195960" cy="1488762"/>
      </dsp:txXfrm>
    </dsp:sp>
    <dsp:sp modelId="{F7146332-C8E3-4B1C-B901-D1E0C60BBC82}">
      <dsp:nvSpPr>
        <dsp:cNvPr id="0" name=""/>
        <dsp:cNvSpPr/>
      </dsp:nvSpPr>
      <dsp:spPr>
        <a:xfrm>
          <a:off x="2431119" y="188398"/>
          <a:ext cx="171430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Clusters are adjacent pixels with SI &lt;= -1</a:t>
          </a:r>
          <a:endParaRPr lang="en-US" sz="1300" kern="1200" dirty="0"/>
        </a:p>
      </dsp:txBody>
      <dsp:txXfrm>
        <a:off x="2431119" y="188398"/>
        <a:ext cx="1714308" cy="1333500"/>
      </dsp:txXfrm>
    </dsp:sp>
    <dsp:sp modelId="{14806384-5F85-4D1E-8726-89440B6AE075}">
      <dsp:nvSpPr>
        <dsp:cNvPr id="0" name=""/>
        <dsp:cNvSpPr/>
      </dsp:nvSpPr>
      <dsp:spPr>
        <a:xfrm rot="5400000">
          <a:off x="2399271" y="3436519"/>
          <a:ext cx="1400175" cy="1594049"/>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7DC62A-0CE3-4389-BA55-674725C78859}">
      <dsp:nvSpPr>
        <dsp:cNvPr id="0" name=""/>
        <dsp:cNvSpPr/>
      </dsp:nvSpPr>
      <dsp:spPr>
        <a:xfrm>
          <a:off x="2028310" y="1884397"/>
          <a:ext cx="2357070" cy="1649872"/>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Check for spatial connection of clusters between time steps</a:t>
          </a:r>
          <a:endParaRPr lang="en-US" sz="2000" kern="1200" dirty="0"/>
        </a:p>
      </dsp:txBody>
      <dsp:txXfrm>
        <a:off x="2108865" y="1964952"/>
        <a:ext cx="2195960" cy="1488762"/>
      </dsp:txXfrm>
    </dsp:sp>
    <dsp:sp modelId="{94D7216F-BAEB-486A-BD74-FA9E29089151}">
      <dsp:nvSpPr>
        <dsp:cNvPr id="0" name=""/>
        <dsp:cNvSpPr/>
      </dsp:nvSpPr>
      <dsp:spPr>
        <a:xfrm>
          <a:off x="4385381" y="2041750"/>
          <a:ext cx="171430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Spatial connection = overlap area that is 50% the area of the smaller cluster and 1.6% the area of the study region</a:t>
          </a:r>
          <a:endParaRPr lang="en-US" sz="1300" kern="1200" dirty="0"/>
        </a:p>
      </dsp:txBody>
      <dsp:txXfrm>
        <a:off x="4385381" y="2041750"/>
        <a:ext cx="1714308" cy="1333500"/>
      </dsp:txXfrm>
    </dsp:sp>
    <dsp:sp modelId="{3A440672-B7CB-4445-B766-52E83DEC4297}">
      <dsp:nvSpPr>
        <dsp:cNvPr id="0" name=""/>
        <dsp:cNvSpPr/>
      </dsp:nvSpPr>
      <dsp:spPr>
        <a:xfrm>
          <a:off x="3982572" y="3737748"/>
          <a:ext cx="2357070" cy="1649872"/>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Find 25+ consecutive days with spatially connected clusters</a:t>
          </a:r>
          <a:endParaRPr lang="en-US" sz="2000" kern="1200" dirty="0"/>
        </a:p>
      </dsp:txBody>
      <dsp:txXfrm>
        <a:off x="4063127" y="3818303"/>
        <a:ext cx="2195960" cy="1488762"/>
      </dsp:txXfrm>
    </dsp:sp>
    <dsp:sp modelId="{31AC67F8-B975-4535-8DA0-87A6AE088B82}">
      <dsp:nvSpPr>
        <dsp:cNvPr id="0" name=""/>
        <dsp:cNvSpPr/>
      </dsp:nvSpPr>
      <dsp:spPr>
        <a:xfrm>
          <a:off x="6339643" y="3895101"/>
          <a:ext cx="171430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These are drought events!</a:t>
          </a:r>
          <a:endParaRPr lang="en-US" sz="2200" kern="1200" dirty="0"/>
        </a:p>
      </dsp:txBody>
      <dsp:txXfrm>
        <a:off x="6339643" y="3895101"/>
        <a:ext cx="1714308" cy="1333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8F7F8-87A6-45FA-8177-7D3AA0442440}">
      <dsp:nvSpPr>
        <dsp:cNvPr id="0" name=""/>
        <dsp:cNvSpPr/>
      </dsp:nvSpPr>
      <dsp:spPr>
        <a:xfrm rot="5400000">
          <a:off x="1315607" y="1583167"/>
          <a:ext cx="1400175" cy="1594049"/>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2431F6-FD04-451F-9EA5-52C5E2668362}">
      <dsp:nvSpPr>
        <dsp:cNvPr id="0" name=""/>
        <dsp:cNvSpPr/>
      </dsp:nvSpPr>
      <dsp:spPr>
        <a:xfrm>
          <a:off x="944646" y="31045"/>
          <a:ext cx="2357070" cy="1649872"/>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Find development phase using the drought patch intensity (DPI)</a:t>
          </a:r>
          <a:endParaRPr lang="en-US" sz="2000" kern="1200" dirty="0"/>
        </a:p>
      </dsp:txBody>
      <dsp:txXfrm>
        <a:off x="1025201" y="111600"/>
        <a:ext cx="2195960" cy="1488762"/>
      </dsp:txXfrm>
    </dsp:sp>
    <dsp:sp modelId="{F7146332-C8E3-4B1C-B901-D1E0C60BBC82}">
      <dsp:nvSpPr>
        <dsp:cNvPr id="0" name=""/>
        <dsp:cNvSpPr/>
      </dsp:nvSpPr>
      <dsp:spPr>
        <a:xfrm>
          <a:off x="3355477" y="188904"/>
          <a:ext cx="4816144"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171450" lvl="1" indent="-171450" algn="l" defTabSz="711200">
            <a:lnSpc>
              <a:spcPct val="90000"/>
            </a:lnSpc>
            <a:spcBef>
              <a:spcPct val="0"/>
            </a:spcBef>
            <a:spcAft>
              <a:spcPct val="15000"/>
            </a:spcAft>
            <a:buChar char="••"/>
          </a:pPr>
          <a14:m xmlns:a14="http://schemas.microsoft.com/office/drawing/2010/main">
            <m:oMath xmlns:m="http://schemas.openxmlformats.org/officeDocument/2006/math">
              <m:r>
                <a:rPr lang="en-US" sz="1600" b="0" i="1" kern="1200" smtClean="0">
                  <a:latin typeface="Cambria Math" panose="02040503050406030204" pitchFamily="18" charset="0"/>
                </a:rPr>
                <m:t>𝐷𝑃𝐼</m:t>
              </m:r>
              <m:r>
                <a:rPr lang="en-US" sz="1600" b="0" i="1" kern="1200" smtClean="0">
                  <a:latin typeface="Cambria Math" panose="02040503050406030204" pitchFamily="18" charset="0"/>
                </a:rPr>
                <m:t>= </m:t>
              </m:r>
              <m:nary>
                <m:naryPr>
                  <m:chr m:val="∑"/>
                  <m:limLoc m:val="subSup"/>
                  <m:ctrlPr>
                    <a:rPr lang="en-US" sz="1600" b="0" i="1" kern="1200" smtClean="0">
                      <a:latin typeface="Cambria Math" panose="02040503050406030204" pitchFamily="18" charset="0"/>
                    </a:rPr>
                  </m:ctrlPr>
                </m:naryPr>
                <m:sub>
                  <m:r>
                    <m:rPr>
                      <m:brk m:alnAt="25"/>
                    </m:rPr>
                    <a:rPr lang="en-US" sz="1600" b="0" i="1" kern="1200" smtClean="0">
                      <a:latin typeface="Cambria Math" panose="02040503050406030204" pitchFamily="18" charset="0"/>
                    </a:rPr>
                    <m:t>𝑖</m:t>
                  </m:r>
                  <m:r>
                    <a:rPr lang="en-US" sz="1600" b="0" i="1" kern="1200" smtClean="0">
                      <a:latin typeface="Cambria Math" panose="02040503050406030204" pitchFamily="18" charset="0"/>
                    </a:rPr>
                    <m:t>=1</m:t>
                  </m:r>
                </m:sub>
                <m:sup>
                  <m:r>
                    <a:rPr lang="en-US" sz="1600" b="0" i="1" kern="1200" smtClean="0">
                      <a:latin typeface="Cambria Math" panose="02040503050406030204" pitchFamily="18" charset="0"/>
                    </a:rPr>
                    <m:t>𝑛</m:t>
                  </m:r>
                </m:sup>
                <m:e>
                  <m:r>
                    <a:rPr lang="en-US" sz="1600" b="0" i="1" kern="1200" smtClean="0">
                      <a:latin typeface="Cambria Math" panose="02040503050406030204" pitchFamily="18" charset="0"/>
                    </a:rPr>
                    <m:t>𝑆𝐼</m:t>
                  </m:r>
                </m:e>
              </m:nary>
            </m:oMath>
          </a14:m>
          <a:endParaRPr lang="en-US" sz="1600" kern="1200" dirty="0"/>
        </a:p>
        <a:p>
          <a:pPr marL="171450" lvl="1" indent="-171450" algn="l" defTabSz="711200">
            <a:lnSpc>
              <a:spcPct val="90000"/>
            </a:lnSpc>
            <a:spcBef>
              <a:spcPct val="0"/>
            </a:spcBef>
            <a:spcAft>
              <a:spcPct val="15000"/>
            </a:spcAft>
            <a:buChar char="••"/>
          </a:pPr>
          <a:r>
            <a:rPr lang="en-US" sz="1600" kern="1200" dirty="0" smtClean="0"/>
            <a:t>Development phase = time to lowest DPI</a:t>
          </a:r>
          <a:endParaRPr lang="en-US" sz="1600" kern="1200" dirty="0"/>
        </a:p>
      </dsp:txBody>
      <dsp:txXfrm>
        <a:off x="3355477" y="188904"/>
        <a:ext cx="4816144" cy="1333500"/>
      </dsp:txXfrm>
    </dsp:sp>
    <dsp:sp modelId="{14806384-5F85-4D1E-8726-89440B6AE075}">
      <dsp:nvSpPr>
        <dsp:cNvPr id="0" name=""/>
        <dsp:cNvSpPr/>
      </dsp:nvSpPr>
      <dsp:spPr>
        <a:xfrm rot="5400000">
          <a:off x="4014310" y="3436519"/>
          <a:ext cx="1400175" cy="1594049"/>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7DC62A-0CE3-4389-BA55-674725C78859}">
      <dsp:nvSpPr>
        <dsp:cNvPr id="0" name=""/>
        <dsp:cNvSpPr/>
      </dsp:nvSpPr>
      <dsp:spPr>
        <a:xfrm>
          <a:off x="3643348" y="1884397"/>
          <a:ext cx="2357070" cy="1649872"/>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Calculate the instantaneous (IIR) and average intensification rates (AIIR)</a:t>
          </a:r>
          <a:endParaRPr lang="en-US" sz="2000" kern="1200" dirty="0"/>
        </a:p>
      </dsp:txBody>
      <dsp:txXfrm>
        <a:off x="3723903" y="1964952"/>
        <a:ext cx="2195960" cy="1488762"/>
      </dsp:txXfrm>
    </dsp:sp>
    <dsp:sp modelId="{94D7216F-BAEB-486A-BD74-FA9E29089151}">
      <dsp:nvSpPr>
        <dsp:cNvPr id="0" name=""/>
        <dsp:cNvSpPr/>
      </dsp:nvSpPr>
      <dsp:spPr>
        <a:xfrm>
          <a:off x="6000419" y="2041750"/>
          <a:ext cx="171430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6000419" y="2041750"/>
        <a:ext cx="1714308" cy="1333500"/>
      </dsp:txXfrm>
    </dsp:sp>
    <dsp:sp modelId="{3A440672-B7CB-4445-B766-52E83DEC4297}">
      <dsp:nvSpPr>
        <dsp:cNvPr id="0" name=""/>
        <dsp:cNvSpPr/>
      </dsp:nvSpPr>
      <dsp:spPr>
        <a:xfrm>
          <a:off x="6342051" y="3737748"/>
          <a:ext cx="2357070" cy="1649872"/>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Apply flash drought identification criteria</a:t>
          </a:r>
          <a:endParaRPr lang="en-US" sz="2000" kern="1200" dirty="0"/>
        </a:p>
      </dsp:txBody>
      <dsp:txXfrm>
        <a:off x="6422606" y="3818303"/>
        <a:ext cx="2195960" cy="1488762"/>
      </dsp:txXfrm>
    </dsp:sp>
    <dsp:sp modelId="{31AC67F8-B975-4535-8DA0-87A6AE088B82}">
      <dsp:nvSpPr>
        <dsp:cNvPr id="0" name=""/>
        <dsp:cNvSpPr/>
      </dsp:nvSpPr>
      <dsp:spPr>
        <a:xfrm>
          <a:off x="8927564" y="3911557"/>
          <a:ext cx="3146716"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Duration of 25-60 days</a:t>
          </a:r>
          <a:endParaRPr lang="en-US" sz="1800" kern="1200" dirty="0"/>
        </a:p>
        <a:p>
          <a:pPr marL="171450" lvl="1" indent="-171450" algn="l" defTabSz="800100">
            <a:lnSpc>
              <a:spcPct val="90000"/>
            </a:lnSpc>
            <a:spcBef>
              <a:spcPct val="0"/>
            </a:spcBef>
            <a:spcAft>
              <a:spcPct val="15000"/>
            </a:spcAft>
            <a:buChar char="••"/>
          </a:pPr>
          <a:r>
            <a:rPr lang="en-US" sz="1800" kern="1200" dirty="0" smtClean="0"/>
            <a:t>AIIR &lt;= 45</a:t>
          </a:r>
          <a:r>
            <a:rPr lang="en-US" sz="1800" kern="1200" baseline="30000" dirty="0" smtClean="0"/>
            <a:t>th</a:t>
          </a:r>
          <a:r>
            <a:rPr lang="en-US" sz="1800" kern="1200" dirty="0" smtClean="0"/>
            <a:t> percentile of development phase IIR</a:t>
          </a:r>
          <a:endParaRPr lang="en-US" sz="1800" kern="1200" dirty="0"/>
        </a:p>
      </dsp:txBody>
      <dsp:txXfrm>
        <a:off x="8927564" y="3911557"/>
        <a:ext cx="3146716" cy="1333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D1D48-9AA4-45DB-98B7-3BC2B73CE608}">
      <dsp:nvSpPr>
        <dsp:cNvPr id="0" name=""/>
        <dsp:cNvSpPr/>
      </dsp:nvSpPr>
      <dsp:spPr>
        <a:xfrm>
          <a:off x="0" y="0"/>
          <a:ext cx="5275270" cy="131647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Normalized Difference Vegetation Index (NDVI)</a:t>
          </a:r>
          <a:endParaRPr lang="en-US" sz="1400" b="1" kern="1200" dirty="0"/>
        </a:p>
        <a:p>
          <a:pPr marL="57150" lvl="1" indent="-57150" algn="l" defTabSz="488950">
            <a:lnSpc>
              <a:spcPct val="90000"/>
            </a:lnSpc>
            <a:spcBef>
              <a:spcPct val="0"/>
            </a:spcBef>
            <a:spcAft>
              <a:spcPct val="15000"/>
            </a:spcAft>
            <a:buChar char="••"/>
          </a:pPr>
          <a:r>
            <a:rPr lang="en-US" sz="1100" kern="1200" dirty="0" smtClean="0"/>
            <a:t>Measure of vegetation greenness</a:t>
          </a:r>
          <a:endParaRPr lang="en-US" sz="1100" kern="1200" dirty="0"/>
        </a:p>
        <a:p>
          <a:pPr marL="57150" lvl="1" indent="-57150" algn="l" defTabSz="488950">
            <a:lnSpc>
              <a:spcPct val="90000"/>
            </a:lnSpc>
            <a:spcBef>
              <a:spcPct val="0"/>
            </a:spcBef>
            <a:spcAft>
              <a:spcPct val="15000"/>
            </a:spcAft>
            <a:buChar char="••"/>
          </a:pPr>
          <a:r>
            <a:rPr lang="en-US" sz="1100" kern="1200" dirty="0" smtClean="0"/>
            <a:t>Lacks historical contextualization</a:t>
          </a:r>
          <a:endParaRPr lang="en-US" sz="1100" kern="1200" dirty="0"/>
        </a:p>
      </dsp:txBody>
      <dsp:txXfrm>
        <a:off x="38558" y="38558"/>
        <a:ext cx="3854690" cy="1239360"/>
      </dsp:txXfrm>
    </dsp:sp>
    <dsp:sp modelId="{B4E8CF4D-B75F-4F5F-B36C-27FE374098C8}">
      <dsp:nvSpPr>
        <dsp:cNvPr id="0" name=""/>
        <dsp:cNvSpPr/>
      </dsp:nvSpPr>
      <dsp:spPr>
        <a:xfrm>
          <a:off x="465464" y="1535888"/>
          <a:ext cx="5275270" cy="131647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z-Score: Contextualizing today’s NDVI</a:t>
          </a:r>
          <a:endParaRPr lang="en-US" sz="1400" b="1" kern="1200" dirty="0"/>
        </a:p>
        <a:p>
          <a:pPr marL="57150" lvl="1" indent="-57150" algn="l" defTabSz="488950">
            <a:lnSpc>
              <a:spcPct val="90000"/>
            </a:lnSpc>
            <a:spcBef>
              <a:spcPct val="0"/>
            </a:spcBef>
            <a:spcAft>
              <a:spcPct val="15000"/>
            </a:spcAft>
            <a:buChar char="••"/>
          </a:pPr>
          <a14:m xmlns:a14="http://schemas.microsoft.com/office/drawing/2010/main">
            <m:oMath xmlns:m="http://schemas.openxmlformats.org/officeDocument/2006/math">
              <m:sSub>
                <m:sSubPr>
                  <m:ctrlPr>
                    <a:rPr lang="en-US" sz="1100" i="1" kern="1200" smtClean="0">
                      <a:latin typeface="Cambria Math" panose="02040503050406030204" pitchFamily="18" charset="0"/>
                    </a:rPr>
                  </m:ctrlPr>
                </m:sSubPr>
                <m:e>
                  <m:r>
                    <a:rPr lang="en-US" sz="1100" i="1" kern="1200">
                      <a:latin typeface="Cambria Math" panose="02040503050406030204" pitchFamily="18" charset="0"/>
                    </a:rPr>
                    <m:t>𝑧𝑁𝐷𝑉𝐼</m:t>
                  </m:r>
                </m:e>
                <m:sub>
                  <m:r>
                    <a:rPr lang="en-US" sz="1100" i="1" kern="1200">
                      <a:latin typeface="Cambria Math" panose="02040503050406030204" pitchFamily="18" charset="0"/>
                    </a:rPr>
                    <m:t>𝑖𝑗𝑘</m:t>
                  </m:r>
                </m:sub>
              </m:sSub>
              <m:r>
                <a:rPr lang="en-US" sz="1100" kern="1200">
                  <a:latin typeface="Cambria Math" panose="02040503050406030204" pitchFamily="18" charset="0"/>
                </a:rPr>
                <m:t>=</m:t>
              </m:r>
              <m:f>
                <m:fPr>
                  <m:ctrlPr>
                    <a:rPr lang="en-US" sz="1100" i="1" kern="1200">
                      <a:latin typeface="Cambria Math" panose="02040503050406030204" pitchFamily="18" charset="0"/>
                    </a:rPr>
                  </m:ctrlPr>
                </m:fPr>
                <m:num>
                  <m:sSub>
                    <m:sSubPr>
                      <m:ctrlPr>
                        <a:rPr lang="en-US" sz="1100" i="1" kern="1200">
                          <a:latin typeface="Cambria Math" panose="02040503050406030204" pitchFamily="18" charset="0"/>
                        </a:rPr>
                      </m:ctrlPr>
                    </m:sSubPr>
                    <m:e>
                      <m:r>
                        <a:rPr lang="en-US" sz="1100" i="1" kern="1200">
                          <a:latin typeface="Cambria Math" panose="02040503050406030204" pitchFamily="18" charset="0"/>
                        </a:rPr>
                        <m:t>𝑁𝐷𝑉𝐼</m:t>
                      </m:r>
                    </m:e>
                    <m:sub>
                      <m:r>
                        <a:rPr lang="en-US" sz="1100" i="1" kern="1200">
                          <a:latin typeface="Cambria Math" panose="02040503050406030204" pitchFamily="18" charset="0"/>
                        </a:rPr>
                        <m:t>𝑖𝑗𝑘</m:t>
                      </m:r>
                    </m:sub>
                  </m:sSub>
                  <m:r>
                    <a:rPr lang="en-US" sz="1100" i="1" kern="1200">
                      <a:latin typeface="Cambria Math" panose="02040503050406030204" pitchFamily="18" charset="0"/>
                    </a:rPr>
                    <m:t>−</m:t>
                  </m:r>
                  <m:sSub>
                    <m:sSubPr>
                      <m:ctrlPr>
                        <a:rPr lang="en-US" sz="1100" i="1" kern="1200">
                          <a:latin typeface="Cambria Math" panose="02040503050406030204" pitchFamily="18" charset="0"/>
                        </a:rPr>
                      </m:ctrlPr>
                    </m:sSubPr>
                    <m:e>
                      <m:acc>
                        <m:accPr>
                          <m:chr m:val="̅"/>
                          <m:ctrlPr>
                            <a:rPr lang="en-US" sz="1100" i="1" kern="1200">
                              <a:latin typeface="Cambria Math" panose="02040503050406030204" pitchFamily="18" charset="0"/>
                            </a:rPr>
                          </m:ctrlPr>
                        </m:accPr>
                        <m:e>
                          <m:r>
                            <a:rPr lang="en-US" sz="1100" i="1" kern="1200">
                              <a:latin typeface="Cambria Math" panose="02040503050406030204" pitchFamily="18" charset="0"/>
                            </a:rPr>
                            <m:t>𝑁𝐷𝑉𝐼</m:t>
                          </m:r>
                        </m:e>
                      </m:acc>
                    </m:e>
                    <m:sub>
                      <m:r>
                        <a:rPr lang="en-US" sz="1100" i="1" kern="1200">
                          <a:latin typeface="Cambria Math" panose="02040503050406030204" pitchFamily="18" charset="0"/>
                        </a:rPr>
                        <m:t>𝑖𝑗</m:t>
                      </m:r>
                    </m:sub>
                  </m:sSub>
                  <m:r>
                    <a:rPr lang="en-US" sz="1100" kern="1200">
                      <a:latin typeface="Cambria Math" panose="02040503050406030204" pitchFamily="18" charset="0"/>
                    </a:rPr>
                    <m:t> </m:t>
                  </m:r>
                </m:num>
                <m:den>
                  <m:sSub>
                    <m:sSubPr>
                      <m:ctrlPr>
                        <a:rPr lang="en-US" sz="1100" i="1" kern="1200">
                          <a:latin typeface="Cambria Math" panose="02040503050406030204" pitchFamily="18" charset="0"/>
                        </a:rPr>
                      </m:ctrlPr>
                    </m:sSubPr>
                    <m:e>
                      <m:r>
                        <a:rPr lang="en-US" sz="1100" i="1" kern="1200">
                          <a:latin typeface="Cambria Math" panose="02040503050406030204" pitchFamily="18" charset="0"/>
                        </a:rPr>
                        <m:t>𝜎</m:t>
                      </m:r>
                    </m:e>
                    <m:sub>
                      <m:r>
                        <a:rPr lang="en-US" sz="1100" i="1" kern="1200">
                          <a:latin typeface="Cambria Math" panose="02040503050406030204" pitchFamily="18" charset="0"/>
                        </a:rPr>
                        <m:t>𝑖𝑗</m:t>
                      </m:r>
                    </m:sub>
                  </m:sSub>
                </m:den>
              </m:f>
            </m:oMath>
          </a14:m>
          <a:endParaRPr lang="en-US" sz="1100" kern="1200" dirty="0"/>
        </a:p>
        <a:p>
          <a:pPr marL="114300" lvl="2" indent="-57150" algn="l" defTabSz="488950">
            <a:lnSpc>
              <a:spcPct val="90000"/>
            </a:lnSpc>
            <a:spcBef>
              <a:spcPct val="0"/>
            </a:spcBef>
            <a:spcAft>
              <a:spcPct val="15000"/>
            </a:spcAft>
            <a:buChar char="••"/>
          </a:pPr>
          <a:r>
            <a:rPr lang="en-US" sz="1100" i="1" kern="1200" dirty="0" err="1" smtClean="0"/>
            <a:t>i</a:t>
          </a:r>
          <a:r>
            <a:rPr lang="en-US" sz="1100" i="1" kern="1200" dirty="0" smtClean="0"/>
            <a:t> = </a:t>
          </a:r>
          <a:r>
            <a:rPr lang="en-US" sz="1100" i="0" kern="1200" dirty="0" smtClean="0"/>
            <a:t>specific pixel</a:t>
          </a:r>
          <a:endParaRPr lang="en-US" sz="1100" i="0" kern="1200" dirty="0"/>
        </a:p>
        <a:p>
          <a:pPr marL="114300" lvl="2" indent="-57150" algn="l" defTabSz="488950">
            <a:lnSpc>
              <a:spcPct val="90000"/>
            </a:lnSpc>
            <a:spcBef>
              <a:spcPct val="0"/>
            </a:spcBef>
            <a:spcAft>
              <a:spcPct val="15000"/>
            </a:spcAft>
            <a:buChar char="••"/>
          </a:pPr>
          <a:r>
            <a:rPr lang="en-US" sz="1100" i="0" kern="1200" dirty="0" smtClean="0"/>
            <a:t>j = </a:t>
          </a:r>
          <a:r>
            <a:rPr lang="en-US" sz="1100" i="0" kern="1200" dirty="0" err="1" smtClean="0"/>
            <a:t>timestep</a:t>
          </a:r>
          <a:r>
            <a:rPr lang="en-US" sz="1100" i="0" kern="1200" dirty="0" smtClean="0"/>
            <a:t> in year</a:t>
          </a:r>
          <a:endParaRPr lang="en-US" sz="1100" i="0" kern="1200" dirty="0"/>
        </a:p>
        <a:p>
          <a:pPr marL="114300" lvl="2" indent="-57150" algn="l" defTabSz="488950">
            <a:lnSpc>
              <a:spcPct val="90000"/>
            </a:lnSpc>
            <a:spcBef>
              <a:spcPct val="0"/>
            </a:spcBef>
            <a:spcAft>
              <a:spcPct val="15000"/>
            </a:spcAft>
            <a:buChar char="••"/>
          </a:pPr>
          <a:r>
            <a:rPr lang="en-US" sz="1100" i="0" kern="1200" dirty="0" smtClean="0"/>
            <a:t>k = year</a:t>
          </a:r>
          <a:endParaRPr lang="en-US" sz="1100" i="0" kern="1200" dirty="0"/>
        </a:p>
      </dsp:txBody>
      <dsp:txXfrm>
        <a:off x="504022" y="1574446"/>
        <a:ext cx="3876979" cy="1239360"/>
      </dsp:txXfrm>
    </dsp:sp>
    <dsp:sp modelId="{D494B963-EFF6-42FB-A26E-CE3A26F89C88}">
      <dsp:nvSpPr>
        <dsp:cNvPr id="0" name=""/>
        <dsp:cNvSpPr/>
      </dsp:nvSpPr>
      <dsp:spPr>
        <a:xfrm>
          <a:off x="930929" y="3071777"/>
          <a:ext cx="5275270" cy="131647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Correlation with </a:t>
          </a:r>
          <a:r>
            <a:rPr lang="en-US" sz="1400" b="1" kern="1200" dirty="0" err="1" smtClean="0"/>
            <a:t>SSmI</a:t>
          </a:r>
          <a:endParaRPr lang="en-US" sz="1400" b="1" kern="1200" dirty="0"/>
        </a:p>
        <a:p>
          <a:pPr marL="57150" lvl="1" indent="-57150" algn="l" defTabSz="488950">
            <a:lnSpc>
              <a:spcPct val="90000"/>
            </a:lnSpc>
            <a:spcBef>
              <a:spcPct val="0"/>
            </a:spcBef>
            <a:spcAft>
              <a:spcPct val="15000"/>
            </a:spcAft>
            <a:buChar char="••"/>
          </a:pPr>
          <a:r>
            <a:rPr lang="en-US" sz="1100" kern="1200" dirty="0" smtClean="0"/>
            <a:t>During drought events</a:t>
          </a:r>
          <a:endParaRPr lang="en-US" sz="1100" kern="1200" dirty="0"/>
        </a:p>
        <a:p>
          <a:pPr marL="57150" lvl="1" indent="-57150" algn="l" defTabSz="488950">
            <a:lnSpc>
              <a:spcPct val="90000"/>
            </a:lnSpc>
            <a:spcBef>
              <a:spcPct val="0"/>
            </a:spcBef>
            <a:spcAft>
              <a:spcPct val="15000"/>
            </a:spcAft>
            <a:buChar char="••"/>
          </a:pPr>
          <a:r>
            <a:rPr lang="en-US" sz="1100" kern="1200" dirty="0" smtClean="0"/>
            <a:t>Statistically significant correlations (p &lt; 0.05)</a:t>
          </a:r>
          <a:endParaRPr lang="en-US" sz="1100" kern="1200" dirty="0"/>
        </a:p>
      </dsp:txBody>
      <dsp:txXfrm>
        <a:off x="969487" y="3110335"/>
        <a:ext cx="3876979" cy="1239360"/>
      </dsp:txXfrm>
    </dsp:sp>
    <dsp:sp modelId="{16726A77-C990-40AA-B0B7-B158AB113DAE}">
      <dsp:nvSpPr>
        <dsp:cNvPr id="0" name=""/>
        <dsp:cNvSpPr/>
      </dsp:nvSpPr>
      <dsp:spPr>
        <a:xfrm>
          <a:off x="4419560" y="998327"/>
          <a:ext cx="855709" cy="855709"/>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612095" y="998327"/>
        <a:ext cx="470639" cy="643921"/>
      </dsp:txXfrm>
    </dsp:sp>
    <dsp:sp modelId="{0B6326CC-3835-4997-A06B-1082BA239B1F}">
      <dsp:nvSpPr>
        <dsp:cNvPr id="0" name=""/>
        <dsp:cNvSpPr/>
      </dsp:nvSpPr>
      <dsp:spPr>
        <a:xfrm>
          <a:off x="4885025" y="2525440"/>
          <a:ext cx="855709" cy="855709"/>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77560" y="2525440"/>
        <a:ext cx="470639" cy="6439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2E605-855B-4A8F-BBAF-44FB42C37DE7}">
      <dsp:nvSpPr>
        <dsp:cNvPr id="0" name=""/>
        <dsp:cNvSpPr/>
      </dsp:nvSpPr>
      <dsp:spPr>
        <a:xfrm>
          <a:off x="0" y="0"/>
          <a:ext cx="5949216" cy="155007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Relative Drought Duration</a:t>
          </a:r>
          <a:endParaRPr lang="en-US" sz="1600" b="1" kern="1200" dirty="0"/>
        </a:p>
        <a:p>
          <a:pPr marL="114300" lvl="1" indent="-114300" algn="l" defTabSz="533400">
            <a:lnSpc>
              <a:spcPct val="90000"/>
            </a:lnSpc>
            <a:spcBef>
              <a:spcPct val="0"/>
            </a:spcBef>
            <a:spcAft>
              <a:spcPct val="15000"/>
            </a:spcAft>
            <a:buChar char="••"/>
          </a:pPr>
          <a:r>
            <a:rPr lang="en-US" sz="1200" kern="1200" dirty="0" smtClean="0"/>
            <a:t>For a single drought event,</a:t>
          </a:r>
          <a:endParaRPr lang="en-US" sz="1200" kern="1200" dirty="0"/>
        </a:p>
        <a:p>
          <a:pPr marL="228600" lvl="2" indent="-114300" algn="l" defTabSz="533400">
            <a:lnSpc>
              <a:spcPct val="90000"/>
            </a:lnSpc>
            <a:spcBef>
              <a:spcPct val="0"/>
            </a:spcBef>
            <a:spcAft>
              <a:spcPct val="15000"/>
            </a:spcAft>
            <a:buChar char="••"/>
          </a:pPr>
          <a14:m xmlns:a14="http://schemas.microsoft.com/office/drawing/2010/main">
            <m:oMath xmlns:m="http://schemas.openxmlformats.org/officeDocument/2006/math">
              <m:r>
                <a:rPr lang="en-US" sz="1200" b="0" i="1" kern="1200" smtClean="0">
                  <a:latin typeface="Cambria Math" panose="02040503050406030204" pitchFamily="18" charset="0"/>
                </a:rPr>
                <m:t>𝑅𝐷𝐷</m:t>
              </m:r>
              <m:r>
                <a:rPr lang="en-US" sz="1200" b="0" i="1" kern="1200" smtClean="0">
                  <a:latin typeface="Cambria Math" panose="02040503050406030204" pitchFamily="18" charset="0"/>
                </a:rPr>
                <m:t>= </m:t>
              </m:r>
              <m:f>
                <m:fPr>
                  <m:ctrlPr>
                    <a:rPr lang="en-US" sz="1200" b="0" i="1" kern="1200" smtClean="0">
                      <a:latin typeface="Cambria Math" panose="02040503050406030204" pitchFamily="18" charset="0"/>
                    </a:rPr>
                  </m:ctrlPr>
                </m:fPr>
                <m:num>
                  <m:r>
                    <a:rPr lang="en-US" sz="1200" b="0" i="1" kern="1200" smtClean="0">
                      <a:latin typeface="Cambria Math" panose="02040503050406030204" pitchFamily="18" charset="0"/>
                    </a:rPr>
                    <m:t>𝑑𝑎𝑦𝑠</m:t>
                  </m:r>
                  <m:r>
                    <a:rPr lang="en-US" sz="1200" b="0" i="1" kern="1200" smtClean="0">
                      <a:latin typeface="Cambria Math" panose="02040503050406030204" pitchFamily="18" charset="0"/>
                    </a:rPr>
                    <m:t> </m:t>
                  </m:r>
                  <m:r>
                    <a:rPr lang="en-US" sz="1200" b="0" i="1" kern="1200" smtClean="0">
                      <a:latin typeface="Cambria Math" panose="02040503050406030204" pitchFamily="18" charset="0"/>
                    </a:rPr>
                    <m:t>𝑠𝑝𝑒𝑛𝑡</m:t>
                  </m:r>
                  <m:r>
                    <a:rPr lang="en-US" sz="1200" b="0" i="1" kern="1200" smtClean="0">
                      <a:latin typeface="Cambria Math" panose="02040503050406030204" pitchFamily="18" charset="0"/>
                    </a:rPr>
                    <m:t> </m:t>
                  </m:r>
                  <m:r>
                    <a:rPr lang="en-US" sz="1200" b="0" i="1" kern="1200" smtClean="0">
                      <a:latin typeface="Cambria Math" panose="02040503050406030204" pitchFamily="18" charset="0"/>
                    </a:rPr>
                    <m:t>𝑖𝑛</m:t>
                  </m:r>
                  <m:r>
                    <a:rPr lang="en-US" sz="1200" b="0" i="1" kern="1200" smtClean="0">
                      <a:latin typeface="Cambria Math" panose="02040503050406030204" pitchFamily="18" charset="0"/>
                    </a:rPr>
                    <m:t> </m:t>
                  </m:r>
                  <m:r>
                    <a:rPr lang="en-US" sz="1200" b="0" i="1" kern="1200" smtClean="0">
                      <a:latin typeface="Cambria Math" panose="02040503050406030204" pitchFamily="18" charset="0"/>
                    </a:rPr>
                    <m:t>𝑑𝑟𝑜𝑢𝑔h𝑡</m:t>
                  </m:r>
                </m:num>
                <m:den>
                  <m:r>
                    <a:rPr lang="en-US" sz="1200" b="0" i="1" kern="1200" smtClean="0">
                      <a:latin typeface="Cambria Math" panose="02040503050406030204" pitchFamily="18" charset="0"/>
                    </a:rPr>
                    <m:t>𝑡𝑜𝑡𝑎𝑙</m:t>
                  </m:r>
                  <m:r>
                    <a:rPr lang="en-US" sz="1200" b="0" i="1" kern="1200" smtClean="0">
                      <a:latin typeface="Cambria Math" panose="02040503050406030204" pitchFamily="18" charset="0"/>
                    </a:rPr>
                    <m:t> </m:t>
                  </m:r>
                  <m:r>
                    <a:rPr lang="en-US" sz="1200" b="0" i="1" kern="1200" smtClean="0">
                      <a:latin typeface="Cambria Math" panose="02040503050406030204" pitchFamily="18" charset="0"/>
                    </a:rPr>
                    <m:t>𝑙𝑒𝑛𝑔𝑡h</m:t>
                  </m:r>
                  <m:r>
                    <a:rPr lang="en-US" sz="1200" b="0" i="1" kern="1200" smtClean="0">
                      <a:latin typeface="Cambria Math" panose="02040503050406030204" pitchFamily="18" charset="0"/>
                    </a:rPr>
                    <m:t> </m:t>
                  </m:r>
                  <m:r>
                    <a:rPr lang="en-US" sz="1200" b="0" i="1" kern="1200" smtClean="0">
                      <a:latin typeface="Cambria Math" panose="02040503050406030204" pitchFamily="18" charset="0"/>
                    </a:rPr>
                    <m:t>𝑜𝑓</m:t>
                  </m:r>
                  <m:r>
                    <a:rPr lang="en-US" sz="1200" b="0" i="1" kern="1200" smtClean="0">
                      <a:latin typeface="Cambria Math" panose="02040503050406030204" pitchFamily="18" charset="0"/>
                    </a:rPr>
                    <m:t> </m:t>
                  </m:r>
                  <m:r>
                    <a:rPr lang="en-US" sz="1200" b="0" i="1" kern="1200" smtClean="0">
                      <a:latin typeface="Cambria Math" panose="02040503050406030204" pitchFamily="18" charset="0"/>
                    </a:rPr>
                    <m:t>𝑑𝑟𝑜𝑢𝑔h𝑡</m:t>
                  </m:r>
                </m:den>
              </m:f>
            </m:oMath>
          </a14:m>
          <a:endParaRPr lang="en-US" sz="1200" kern="1200" dirty="0"/>
        </a:p>
      </dsp:txBody>
      <dsp:txXfrm>
        <a:off x="45400" y="45400"/>
        <a:ext cx="4347089" cy="1459279"/>
      </dsp:txXfrm>
    </dsp:sp>
    <dsp:sp modelId="{56D4CDC6-265C-4FD3-A1B3-D9A3DB83A1F9}">
      <dsp:nvSpPr>
        <dsp:cNvPr id="0" name=""/>
        <dsp:cNvSpPr/>
      </dsp:nvSpPr>
      <dsp:spPr>
        <a:xfrm>
          <a:off x="1049861" y="1894541"/>
          <a:ext cx="5949216" cy="155007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Average Relative Drought Duration (ARDD)</a:t>
          </a:r>
          <a:endParaRPr lang="en-US" sz="1600" b="1" kern="1200" dirty="0"/>
        </a:p>
        <a:p>
          <a:pPr marL="114300" lvl="1" indent="-114300" algn="l" defTabSz="533400">
            <a:lnSpc>
              <a:spcPct val="90000"/>
            </a:lnSpc>
            <a:spcBef>
              <a:spcPct val="0"/>
            </a:spcBef>
            <a:spcAft>
              <a:spcPct val="15000"/>
            </a:spcAft>
            <a:buChar char="••"/>
          </a:pPr>
          <a:r>
            <a:rPr lang="en-US" sz="1200" kern="1200" dirty="0" smtClean="0"/>
            <a:t>The average of the RDs for all events</a:t>
          </a:r>
          <a:endParaRPr lang="en-US" sz="1200" kern="1200" dirty="0"/>
        </a:p>
        <a:p>
          <a:pPr marL="228600" lvl="2" indent="-114300" algn="l" defTabSz="533400">
            <a:lnSpc>
              <a:spcPct val="90000"/>
            </a:lnSpc>
            <a:spcBef>
              <a:spcPct val="0"/>
            </a:spcBef>
            <a:spcAft>
              <a:spcPct val="15000"/>
            </a:spcAft>
            <a:buChar char="••"/>
          </a:pPr>
          <a14:m xmlns:a14="http://schemas.microsoft.com/office/drawing/2010/main">
            <m:oMath xmlns:m="http://schemas.openxmlformats.org/officeDocument/2006/math">
              <m:sSub>
                <m:sSubPr>
                  <m:ctrlPr>
                    <a:rPr lang="en-US" sz="1200" i="1" kern="1200" smtClean="0">
                      <a:latin typeface="Cambria Math" panose="02040503050406030204" pitchFamily="18" charset="0"/>
                    </a:rPr>
                  </m:ctrlPr>
                </m:sSubPr>
                <m:e>
                  <m:r>
                    <a:rPr lang="en-US" sz="1200" i="1" kern="1200">
                      <a:latin typeface="Cambria Math" panose="02040503050406030204" pitchFamily="18" charset="0"/>
                    </a:rPr>
                    <m:t>𝐴𝑅𝐷𝐷</m:t>
                  </m:r>
                </m:e>
                <m:sub>
                  <m:r>
                    <a:rPr lang="en-US" sz="1200" i="1" kern="1200">
                      <a:latin typeface="Cambria Math" panose="02040503050406030204" pitchFamily="18" charset="0"/>
                    </a:rPr>
                    <m:t>𝑖</m:t>
                  </m:r>
                </m:sub>
              </m:sSub>
              <m:r>
                <a:rPr lang="en-US" sz="1200" kern="1200">
                  <a:latin typeface="Cambria Math" panose="02040503050406030204" pitchFamily="18" charset="0"/>
                </a:rPr>
                <m:t>= </m:t>
              </m:r>
              <m:f>
                <m:fPr>
                  <m:ctrlPr>
                    <a:rPr lang="en-US" sz="1200" i="1" kern="1200">
                      <a:latin typeface="Cambria Math" panose="02040503050406030204" pitchFamily="18" charset="0"/>
                    </a:rPr>
                  </m:ctrlPr>
                </m:fPr>
                <m:num>
                  <m:nary>
                    <m:naryPr>
                      <m:chr m:val="∑"/>
                      <m:limLoc m:val="subSup"/>
                      <m:ctrlPr>
                        <a:rPr lang="en-US" sz="1200" i="1" kern="1200">
                          <a:latin typeface="Cambria Math" panose="02040503050406030204" pitchFamily="18" charset="0"/>
                        </a:rPr>
                      </m:ctrlPr>
                    </m:naryPr>
                    <m:sub>
                      <m:r>
                        <a:rPr lang="en-US" sz="1200" kern="1200">
                          <a:latin typeface="Cambria Math" panose="02040503050406030204" pitchFamily="18" charset="0"/>
                        </a:rPr>
                        <m:t>1</m:t>
                      </m:r>
                    </m:sub>
                    <m:sup>
                      <m:r>
                        <a:rPr lang="en-US" sz="1200" i="1" kern="1200">
                          <a:latin typeface="Cambria Math" panose="02040503050406030204" pitchFamily="18" charset="0"/>
                        </a:rPr>
                        <m:t>𝑛</m:t>
                      </m:r>
                    </m:sup>
                    <m:e>
                      <m:sSub>
                        <m:sSubPr>
                          <m:ctrlPr>
                            <a:rPr lang="en-US" sz="1200" i="1" kern="1200">
                              <a:latin typeface="Cambria Math" panose="02040503050406030204" pitchFamily="18" charset="0"/>
                            </a:rPr>
                          </m:ctrlPr>
                        </m:sSubPr>
                        <m:e>
                          <m:r>
                            <a:rPr lang="en-US" sz="1200" i="1" kern="1200">
                              <a:latin typeface="Cambria Math" panose="02040503050406030204" pitchFamily="18" charset="0"/>
                            </a:rPr>
                            <m:t>𝑅𝐷𝐷</m:t>
                          </m:r>
                        </m:e>
                        <m:sub>
                          <m:r>
                            <a:rPr lang="en-US" sz="1200" i="1" kern="1200">
                              <a:latin typeface="Cambria Math" panose="02040503050406030204" pitchFamily="18" charset="0"/>
                            </a:rPr>
                            <m:t>𝑖</m:t>
                          </m:r>
                        </m:sub>
                      </m:sSub>
                    </m:e>
                  </m:nary>
                </m:num>
                <m:den>
                  <m:r>
                    <a:rPr lang="en-US" sz="1200" i="1" kern="1200">
                      <a:latin typeface="Cambria Math" panose="02040503050406030204" pitchFamily="18" charset="0"/>
                    </a:rPr>
                    <m:t>𝑛</m:t>
                  </m:r>
                </m:den>
              </m:f>
            </m:oMath>
          </a14:m>
          <a:endParaRPr lang="en-US" sz="1200" kern="1200" dirty="0"/>
        </a:p>
        <a:p>
          <a:pPr marL="114300" lvl="1" indent="-114300" algn="l" defTabSz="533400">
            <a:lnSpc>
              <a:spcPct val="90000"/>
            </a:lnSpc>
            <a:spcBef>
              <a:spcPct val="0"/>
            </a:spcBef>
            <a:spcAft>
              <a:spcPct val="15000"/>
            </a:spcAft>
            <a:buChar char="••"/>
          </a:pPr>
          <a:r>
            <a:rPr lang="en-US" sz="1200" kern="1200" dirty="0" smtClean="0"/>
            <a:t>Describes persistence or prominence in drought events</a:t>
          </a:r>
          <a:endParaRPr lang="en-US" sz="1200" kern="1200" dirty="0"/>
        </a:p>
      </dsp:txBody>
      <dsp:txXfrm>
        <a:off x="1095261" y="1939941"/>
        <a:ext cx="3801003" cy="1459279"/>
      </dsp:txXfrm>
    </dsp:sp>
    <dsp:sp modelId="{DFD0702C-DD91-4586-BFD6-0F299FC8C028}">
      <dsp:nvSpPr>
        <dsp:cNvPr id="0" name=""/>
        <dsp:cNvSpPr/>
      </dsp:nvSpPr>
      <dsp:spPr>
        <a:xfrm>
          <a:off x="4941664" y="1218534"/>
          <a:ext cx="1007551" cy="1007551"/>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168363" y="1218534"/>
        <a:ext cx="554153" cy="7581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13E68-9789-417B-A973-6634906CCCA4}">
      <dsp:nvSpPr>
        <dsp:cNvPr id="0" name=""/>
        <dsp:cNvSpPr/>
      </dsp:nvSpPr>
      <dsp:spPr>
        <a:xfrm>
          <a:off x="0" y="0"/>
          <a:ext cx="5782799" cy="155007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Calculate Actual Evapotranspiration</a:t>
          </a:r>
          <a:endParaRPr lang="en-US" sz="2400" b="1" kern="1200" dirty="0"/>
        </a:p>
        <a:p>
          <a:pPr marL="171450" lvl="1" indent="-171450" algn="l" defTabSz="844550">
            <a:lnSpc>
              <a:spcPct val="90000"/>
            </a:lnSpc>
            <a:spcBef>
              <a:spcPct val="0"/>
            </a:spcBef>
            <a:spcAft>
              <a:spcPct val="15000"/>
            </a:spcAft>
            <a:buChar char="••"/>
          </a:pPr>
          <a:r>
            <a:rPr lang="en-US" sz="1900" kern="1200" dirty="0" smtClean="0"/>
            <a:t>Using the FAO-56 Penman-</a:t>
          </a:r>
          <a:r>
            <a:rPr lang="en-US" sz="1900" kern="1200" dirty="0" err="1" smtClean="0"/>
            <a:t>Monteith</a:t>
          </a:r>
          <a:r>
            <a:rPr lang="en-US" sz="1900" kern="1200" dirty="0" smtClean="0"/>
            <a:t> equation</a:t>
          </a:r>
          <a:endParaRPr lang="en-US" sz="1900" kern="1200" dirty="0"/>
        </a:p>
      </dsp:txBody>
      <dsp:txXfrm>
        <a:off x="45400" y="45400"/>
        <a:ext cx="4180672" cy="1459279"/>
      </dsp:txXfrm>
    </dsp:sp>
    <dsp:sp modelId="{CE78291C-B5AB-4388-AD4D-48F7FA1561E7}">
      <dsp:nvSpPr>
        <dsp:cNvPr id="0" name=""/>
        <dsp:cNvSpPr/>
      </dsp:nvSpPr>
      <dsp:spPr>
        <a:xfrm>
          <a:off x="1020494" y="1894541"/>
          <a:ext cx="5782799" cy="155007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Calculate Aridity</a:t>
          </a:r>
          <a:endParaRPr lang="en-US" sz="2400" b="1" kern="1200" dirty="0"/>
        </a:p>
        <a:p>
          <a:pPr marL="171450" lvl="1" indent="-171450" algn="l" defTabSz="844550">
            <a:lnSpc>
              <a:spcPct val="90000"/>
            </a:lnSpc>
            <a:spcBef>
              <a:spcPct val="0"/>
            </a:spcBef>
            <a:spcAft>
              <a:spcPct val="15000"/>
            </a:spcAft>
            <a:buChar char="••"/>
          </a:pPr>
          <a14:m xmlns:a14="http://schemas.microsoft.com/office/drawing/2010/main">
            <m:oMath xmlns:m="http://schemas.openxmlformats.org/officeDocument/2006/math">
              <m:r>
                <a:rPr lang="en-US" sz="1900" i="1" kern="1200" smtClean="0">
                  <a:latin typeface="Cambria Math" panose="02040503050406030204" pitchFamily="18" charset="0"/>
                </a:rPr>
                <m:t>𝐴𝑟𝑖𝑑𝑖𝑡𝑦</m:t>
              </m:r>
              <m:r>
                <a:rPr lang="en-US" sz="1900" kern="1200">
                  <a:latin typeface="Cambria Math" panose="02040503050406030204" pitchFamily="18" charset="0"/>
                </a:rPr>
                <m:t>= </m:t>
              </m:r>
              <m:f>
                <m:fPr>
                  <m:ctrlPr>
                    <a:rPr lang="en-US" sz="1900" i="1" kern="1200">
                      <a:latin typeface="Cambria Math" panose="02040503050406030204" pitchFamily="18" charset="0"/>
                    </a:rPr>
                  </m:ctrlPr>
                </m:fPr>
                <m:num>
                  <m:nary>
                    <m:naryPr>
                      <m:chr m:val="∑"/>
                      <m:limLoc m:val="undOvr"/>
                      <m:subHide m:val="on"/>
                      <m:supHide m:val="on"/>
                      <m:ctrlPr>
                        <a:rPr lang="en-US" sz="1900" i="1" kern="1200">
                          <a:latin typeface="Cambria Math" panose="02040503050406030204" pitchFamily="18" charset="0"/>
                        </a:rPr>
                      </m:ctrlPr>
                    </m:naryPr>
                    <m:sub/>
                    <m:sup/>
                    <m:e>
                      <m:r>
                        <a:rPr lang="en-US" sz="1900" i="1" kern="1200">
                          <a:latin typeface="Cambria Math" panose="02040503050406030204" pitchFamily="18" charset="0"/>
                        </a:rPr>
                        <m:t>𝑃𝑟𝑒𝑐𝑖𝑝𝑖𝑡𝑎𝑡𝑖𝑜𝑛</m:t>
                      </m:r>
                    </m:e>
                  </m:nary>
                </m:num>
                <m:den>
                  <m:nary>
                    <m:naryPr>
                      <m:chr m:val="∑"/>
                      <m:limLoc m:val="undOvr"/>
                      <m:subHide m:val="on"/>
                      <m:supHide m:val="on"/>
                      <m:ctrlPr>
                        <a:rPr lang="en-US" sz="1900" i="1" kern="1200">
                          <a:latin typeface="Cambria Math" panose="02040503050406030204" pitchFamily="18" charset="0"/>
                        </a:rPr>
                      </m:ctrlPr>
                    </m:naryPr>
                    <m:sub/>
                    <m:sup/>
                    <m:e>
                      <m:r>
                        <a:rPr lang="en-US" sz="1900" i="1" kern="1200">
                          <a:latin typeface="Cambria Math" panose="02040503050406030204" pitchFamily="18" charset="0"/>
                        </a:rPr>
                        <m:t>𝑃𝑜𝑡𝑒𝑛𝑡𝑖𝑎𝑙</m:t>
                      </m:r>
                      <m:r>
                        <a:rPr lang="en-US" sz="1900" kern="1200">
                          <a:latin typeface="Cambria Math" panose="02040503050406030204" pitchFamily="18" charset="0"/>
                        </a:rPr>
                        <m:t> </m:t>
                      </m:r>
                      <m:r>
                        <a:rPr lang="en-US" sz="1900" i="1" kern="1200">
                          <a:latin typeface="Cambria Math" panose="02040503050406030204" pitchFamily="18" charset="0"/>
                        </a:rPr>
                        <m:t>𝐸𝑇</m:t>
                      </m:r>
                    </m:e>
                  </m:nary>
                </m:den>
              </m:f>
            </m:oMath>
          </a14:m>
          <a:endParaRPr lang="en-US" sz="1900" b="1" kern="1200" dirty="0"/>
        </a:p>
        <a:p>
          <a:pPr marL="171450" lvl="1" indent="-171450" algn="l" defTabSz="844550">
            <a:lnSpc>
              <a:spcPct val="90000"/>
            </a:lnSpc>
            <a:spcBef>
              <a:spcPct val="0"/>
            </a:spcBef>
            <a:spcAft>
              <a:spcPct val="15000"/>
            </a:spcAft>
            <a:buChar char="••"/>
          </a:pPr>
          <a:r>
            <a:rPr lang="en-US" sz="1900" b="0" kern="1200" dirty="0" smtClean="0"/>
            <a:t>Lower aridity = drier</a:t>
          </a:r>
          <a:endParaRPr lang="en-US" sz="1900" b="0" kern="1200" dirty="0"/>
        </a:p>
      </dsp:txBody>
      <dsp:txXfrm>
        <a:off x="1065894" y="1939941"/>
        <a:ext cx="3663954" cy="1459279"/>
      </dsp:txXfrm>
    </dsp:sp>
    <dsp:sp modelId="{E1C531F2-D52D-423C-94A0-5EE9FC4C88D2}">
      <dsp:nvSpPr>
        <dsp:cNvPr id="0" name=""/>
        <dsp:cNvSpPr/>
      </dsp:nvSpPr>
      <dsp:spPr>
        <a:xfrm>
          <a:off x="4775248" y="1218534"/>
          <a:ext cx="1007551" cy="1007551"/>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01947" y="1218534"/>
        <a:ext cx="554153" cy="75818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F02CA-77CB-4E54-B712-21E588799EE8}" type="datetimeFigureOut">
              <a:rPr lang="de-DE" smtClean="0"/>
              <a:t>21.04.2023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F729A-0AF0-4995-B32B-9504BC68960C}" type="slidenum">
              <a:rPr lang="de-DE" smtClean="0"/>
              <a:t>‹#›</a:t>
            </a:fld>
            <a:endParaRPr lang="de-DE"/>
          </a:p>
        </p:txBody>
      </p:sp>
    </p:spTree>
    <p:extLst>
      <p:ext uri="{BB962C8B-B14F-4D97-AF65-F5344CB8AC3E}">
        <p14:creationId xmlns:p14="http://schemas.microsoft.com/office/powerpoint/2010/main" val="2810794510"/>
      </p:ext>
    </p:extLst>
  </p:cSld>
  <p:clrMap bg1="lt1" tx1="dk1" bg2="lt2" tx2="dk2" accent1="accent1" accent2="accent2" accent3="accent3" accent4="accent4" accent5="accent5" accent6="accent6" hlink="hlink" folHlink="folHlink"/>
  <p:notesStyle>
    <a:lvl1pPr marL="0" algn="l" defTabSz="914080" rtl="0" eaLnBrk="1" latinLnBrk="0" hangingPunct="1">
      <a:defRPr sz="1200" kern="1200">
        <a:solidFill>
          <a:schemeClr val="tx1"/>
        </a:solidFill>
        <a:latin typeface="+mn-lt"/>
        <a:ea typeface="+mn-ea"/>
        <a:cs typeface="+mn-cs"/>
      </a:defRPr>
    </a:lvl1pPr>
    <a:lvl2pPr marL="457040" algn="l" defTabSz="914080" rtl="0" eaLnBrk="1" latinLnBrk="0" hangingPunct="1">
      <a:defRPr sz="1200" kern="1200">
        <a:solidFill>
          <a:schemeClr val="tx1"/>
        </a:solidFill>
        <a:latin typeface="+mn-lt"/>
        <a:ea typeface="+mn-ea"/>
        <a:cs typeface="+mn-cs"/>
      </a:defRPr>
    </a:lvl2pPr>
    <a:lvl3pPr marL="914080" algn="l" defTabSz="914080" rtl="0" eaLnBrk="1" latinLnBrk="0" hangingPunct="1">
      <a:defRPr sz="1200" kern="1200">
        <a:solidFill>
          <a:schemeClr val="tx1"/>
        </a:solidFill>
        <a:latin typeface="+mn-lt"/>
        <a:ea typeface="+mn-ea"/>
        <a:cs typeface="+mn-cs"/>
      </a:defRPr>
    </a:lvl3pPr>
    <a:lvl4pPr marL="1371120" algn="l" defTabSz="914080" rtl="0" eaLnBrk="1" latinLnBrk="0" hangingPunct="1">
      <a:defRPr sz="1200" kern="1200">
        <a:solidFill>
          <a:schemeClr val="tx1"/>
        </a:solidFill>
        <a:latin typeface="+mn-lt"/>
        <a:ea typeface="+mn-ea"/>
        <a:cs typeface="+mn-cs"/>
      </a:defRPr>
    </a:lvl4pPr>
    <a:lvl5pPr marL="1828160" algn="l" defTabSz="914080" rtl="0" eaLnBrk="1" latinLnBrk="0" hangingPunct="1">
      <a:defRPr sz="1200" kern="1200">
        <a:solidFill>
          <a:schemeClr val="tx1"/>
        </a:solidFill>
        <a:latin typeface="+mn-lt"/>
        <a:ea typeface="+mn-ea"/>
        <a:cs typeface="+mn-cs"/>
      </a:defRPr>
    </a:lvl5pPr>
    <a:lvl6pPr marL="2285200" algn="l" defTabSz="914080" rtl="0" eaLnBrk="1" latinLnBrk="0" hangingPunct="1">
      <a:defRPr sz="1200" kern="1200">
        <a:solidFill>
          <a:schemeClr val="tx1"/>
        </a:solidFill>
        <a:latin typeface="+mn-lt"/>
        <a:ea typeface="+mn-ea"/>
        <a:cs typeface="+mn-cs"/>
      </a:defRPr>
    </a:lvl6pPr>
    <a:lvl7pPr marL="2742240" algn="l" defTabSz="914080" rtl="0" eaLnBrk="1" latinLnBrk="0" hangingPunct="1">
      <a:defRPr sz="1200" kern="1200">
        <a:solidFill>
          <a:schemeClr val="tx1"/>
        </a:solidFill>
        <a:latin typeface="+mn-lt"/>
        <a:ea typeface="+mn-ea"/>
        <a:cs typeface="+mn-cs"/>
      </a:defRPr>
    </a:lvl7pPr>
    <a:lvl8pPr marL="3199280" algn="l" defTabSz="914080" rtl="0" eaLnBrk="1" latinLnBrk="0" hangingPunct="1">
      <a:defRPr sz="1200" kern="1200">
        <a:solidFill>
          <a:schemeClr val="tx1"/>
        </a:solidFill>
        <a:latin typeface="+mn-lt"/>
        <a:ea typeface="+mn-ea"/>
        <a:cs typeface="+mn-cs"/>
      </a:defRPr>
    </a:lvl8pPr>
    <a:lvl9pPr marL="3656320" algn="l" defTabSz="9140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080" rtl="0" eaLnBrk="1" fontAlgn="auto" latinLnBrk="0" hangingPunct="1">
              <a:lnSpc>
                <a:spcPct val="100000"/>
              </a:lnSpc>
              <a:spcBef>
                <a:spcPts val="0"/>
              </a:spcBef>
              <a:spcAft>
                <a:spcPts val="0"/>
              </a:spcAft>
              <a:buClrTx/>
              <a:buSzTx/>
              <a:buFontTx/>
              <a:buNone/>
              <a:tabLst/>
              <a:defRPr/>
            </a:pPr>
            <a:r>
              <a:rPr lang="en-US" dirty="0" smtClean="0"/>
              <a:t>Hi everyone! My name is Sarah Ho and I’m excited</a:t>
            </a:r>
            <a:r>
              <a:rPr lang="en-US" baseline="0" dirty="0" smtClean="0"/>
              <a:t> to discuss with you today my research on the impacts of flash and traditional, or what I’ll call normal, drought on agriculture with an exemplary study in the California Central Valley. This work is concerned with the differences in the study area’s responses to these two types of drought, particularly as they relate to agriculture. And, as an aside, the preprint of this manuscript is currently under review and available to the public via the QR code.</a:t>
            </a:r>
            <a:endParaRPr lang="en-US" dirty="0" smtClean="0"/>
          </a:p>
          <a:p>
            <a:r>
              <a:rPr lang="en-US" dirty="0" smtClean="0"/>
              <a:t/>
            </a:r>
            <a:br>
              <a:rPr lang="en-US" dirty="0" smtClean="0"/>
            </a:br>
            <a:r>
              <a:rPr lang="en-US" dirty="0" smtClean="0"/>
              <a:t>This work</a:t>
            </a:r>
            <a:r>
              <a:rPr lang="en-US" baseline="0" dirty="0" smtClean="0"/>
              <a:t> is based on these three hypotheses. I wanted to know how duration, aridity, and irrigation would affect crop responses to normal and flash drought, which in this study is defined via soil moisture. Duration is explored in two ways: first, as a difference between the rapid onset and brevity of flash drought versus the typically longer and slower-developing normal drought; and secondly, within each drought type to see if longer duration necessarily means worse effects. Aridity is investigated to contextualize these responses in different climatic regimes. And lastly, irrigation is explored to determine its potential tempering impact on adverse responses.</a:t>
            </a:r>
          </a:p>
          <a:p>
            <a:endParaRPr lang="en-US" baseline="0" dirty="0" smtClean="0"/>
          </a:p>
          <a:p>
            <a:r>
              <a:rPr lang="en-US" baseline="0" dirty="0" smtClean="0"/>
              <a:t>Our work yielded some surprising results as they relate to these hypotheses, and I look forward to discussing them with you!</a:t>
            </a:r>
            <a:endParaRPr lang="en-US" dirty="0"/>
          </a:p>
        </p:txBody>
      </p:sp>
      <p:sp>
        <p:nvSpPr>
          <p:cNvPr id="4" name="Slide Number Placeholder 3"/>
          <p:cNvSpPr>
            <a:spLocks noGrp="1"/>
          </p:cNvSpPr>
          <p:nvPr>
            <p:ph type="sldNum" sz="quarter" idx="10"/>
          </p:nvPr>
        </p:nvSpPr>
        <p:spPr/>
        <p:txBody>
          <a:bodyPr/>
          <a:lstStyle/>
          <a:p>
            <a:fld id="{E13F729A-0AF0-4995-B32B-9504BC68960C}" type="slidenum">
              <a:rPr lang="de-DE" smtClean="0"/>
              <a:t>1</a:t>
            </a:fld>
            <a:endParaRPr lang="de-DE"/>
          </a:p>
        </p:txBody>
      </p:sp>
    </p:spTree>
    <p:extLst>
      <p:ext uri="{BB962C8B-B14F-4D97-AF65-F5344CB8AC3E}">
        <p14:creationId xmlns:p14="http://schemas.microsoft.com/office/powerpoint/2010/main" val="92546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3F729A-0AF0-4995-B32B-9504BC68960C}" type="slidenum">
              <a:rPr lang="de-DE" smtClean="0"/>
              <a:t>10</a:t>
            </a:fld>
            <a:endParaRPr lang="de-DE"/>
          </a:p>
        </p:txBody>
      </p:sp>
    </p:spTree>
    <p:extLst>
      <p:ext uri="{BB962C8B-B14F-4D97-AF65-F5344CB8AC3E}">
        <p14:creationId xmlns:p14="http://schemas.microsoft.com/office/powerpoint/2010/main" val="117551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3F729A-0AF0-4995-B32B-9504BC68960C}" type="slidenum">
              <a:rPr lang="de-DE" smtClean="0"/>
              <a:t>11</a:t>
            </a:fld>
            <a:endParaRPr lang="de-DE"/>
          </a:p>
        </p:txBody>
      </p:sp>
    </p:spTree>
    <p:extLst>
      <p:ext uri="{BB962C8B-B14F-4D97-AF65-F5344CB8AC3E}">
        <p14:creationId xmlns:p14="http://schemas.microsoft.com/office/powerpoint/2010/main" val="3423820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4" name="Bildplatzhalter 4"/>
          <p:cNvSpPr>
            <a:spLocks noGrp="1"/>
          </p:cNvSpPr>
          <p:nvPr>
            <p:ph type="pic" sz="quarter" idx="10" hasCustomPrompt="1"/>
          </p:nvPr>
        </p:nvSpPr>
        <p:spPr>
          <a:xfrm>
            <a:off x="156309" y="3618390"/>
            <a:ext cx="11904459" cy="2707437"/>
          </a:xfrm>
          <a:prstGeom prst="round2DiagRect">
            <a:avLst>
              <a:gd name="adj1" fmla="val 0"/>
              <a:gd name="adj2" fmla="val 8317"/>
            </a:avLst>
          </a:prstGeom>
          <a:solidFill>
            <a:srgbClr val="FF99FF"/>
          </a:solidFill>
          <a:ln w="12700">
            <a:solidFill>
              <a:schemeClr val="bg2"/>
            </a:solidFill>
          </a:ln>
        </p:spPr>
        <p:txBody>
          <a:bodyPr/>
          <a:lstStyle>
            <a:lvl1pPr marL="0" indent="0">
              <a:buFont typeface="Arial" panose="020B0604020202020204" pitchFamily="34" charset="0"/>
              <a:buNone/>
              <a:defRPr baseline="0"/>
            </a:lvl1pPr>
          </a:lstStyle>
          <a:p>
            <a:r>
              <a:rPr lang="en-US" dirty="0"/>
              <a:t>Please insert a picture in the slide master</a:t>
            </a:r>
          </a:p>
        </p:txBody>
      </p:sp>
      <p:sp>
        <p:nvSpPr>
          <p:cNvPr id="8" name="Textplatzhalter 18"/>
          <p:cNvSpPr>
            <a:spLocks noGrp="1"/>
          </p:cNvSpPr>
          <p:nvPr>
            <p:ph type="body" sz="quarter" idx="11" hasCustomPrompt="1"/>
          </p:nvPr>
        </p:nvSpPr>
        <p:spPr>
          <a:xfrm>
            <a:off x="487259" y="1927272"/>
            <a:ext cx="11366076" cy="380035"/>
          </a:xfrm>
        </p:spPr>
        <p:txBody>
          <a:bodyPr>
            <a:noAutofit/>
          </a:bodyPr>
          <a:lstStyle>
            <a:lvl1pPr marL="0" indent="0">
              <a:buFont typeface="Arial" panose="020B0604020202020204" pitchFamily="34" charset="0"/>
              <a:buNone/>
              <a:defRPr sz="3400" b="1"/>
            </a:lvl1pPr>
            <a:lvl2pPr marL="473967" indent="0">
              <a:buFont typeface="Arial" panose="020B0604020202020204" pitchFamily="34" charset="0"/>
              <a:buNone/>
              <a:defRPr sz="3465" b="1"/>
            </a:lvl2pPr>
            <a:lvl3pPr marL="956399" indent="0">
              <a:buFont typeface="Arial" panose="020B0604020202020204" pitchFamily="34" charset="0"/>
              <a:buNone/>
              <a:defRPr sz="3465" b="1"/>
            </a:lvl3pPr>
            <a:lvl4pPr marL="1430367" indent="0">
              <a:buFont typeface="Arial" panose="020B0604020202020204" pitchFamily="34" charset="0"/>
              <a:buNone/>
              <a:defRPr sz="3465" b="1"/>
            </a:lvl4pPr>
            <a:lvl5pPr marL="1912798" indent="0">
              <a:buFont typeface="Arial" panose="020B0604020202020204" pitchFamily="34" charset="0"/>
              <a:buNone/>
              <a:defRPr sz="3465" b="1"/>
            </a:lvl5pPr>
          </a:lstStyle>
          <a:p>
            <a:pPr lvl="0"/>
            <a:r>
              <a:rPr lang="de-DE" dirty="0"/>
              <a:t>Click </a:t>
            </a:r>
            <a:r>
              <a:rPr lang="de-DE" dirty="0" err="1"/>
              <a:t>to</a:t>
            </a:r>
            <a:r>
              <a:rPr lang="de-DE" dirty="0"/>
              <a:t> </a:t>
            </a:r>
            <a:r>
              <a:rPr lang="de-DE" dirty="0" err="1"/>
              <a:t>add</a:t>
            </a:r>
            <a:r>
              <a:rPr lang="de-DE" dirty="0"/>
              <a:t> title</a:t>
            </a:r>
          </a:p>
        </p:txBody>
      </p:sp>
      <p:sp>
        <p:nvSpPr>
          <p:cNvPr id="9" name="Textplatzhalter 25"/>
          <p:cNvSpPr>
            <a:spLocks noGrp="1"/>
          </p:cNvSpPr>
          <p:nvPr>
            <p:ph type="body" sz="quarter" idx="13" hasCustomPrompt="1"/>
          </p:nvPr>
        </p:nvSpPr>
        <p:spPr>
          <a:xfrm>
            <a:off x="507572" y="2639099"/>
            <a:ext cx="11354233" cy="679663"/>
          </a:xfrm>
        </p:spPr>
        <p:txBody>
          <a:bodyPr>
            <a:normAutofit/>
          </a:bodyPr>
          <a:lstStyle>
            <a:lvl1pPr marL="0" indent="0">
              <a:buFont typeface="Arial" panose="020B0604020202020204" pitchFamily="34" charset="0"/>
              <a:buNone/>
              <a:defRPr sz="2399" b="1" i="0" baseline="0"/>
            </a:lvl1pPr>
            <a:lvl2pPr marL="473967" indent="0">
              <a:buFont typeface="Arial" panose="020B0604020202020204" pitchFamily="34" charset="0"/>
              <a:buNone/>
              <a:defRPr sz="2399" b="1" i="0"/>
            </a:lvl2pPr>
            <a:lvl3pPr marL="956399" indent="0">
              <a:buFont typeface="Arial" panose="020B0604020202020204" pitchFamily="34" charset="0"/>
              <a:buNone/>
              <a:defRPr sz="2399" b="1" i="0"/>
            </a:lvl3pPr>
            <a:lvl4pPr marL="1430367" indent="0">
              <a:buFont typeface="Arial" panose="020B0604020202020204" pitchFamily="34" charset="0"/>
              <a:buNone/>
              <a:defRPr sz="2399" b="1" i="0"/>
            </a:lvl4pPr>
            <a:lvl5pPr marL="1912798" indent="0">
              <a:buFont typeface="Arial" panose="020B0604020202020204" pitchFamily="34" charset="0"/>
              <a:buNone/>
              <a:defRPr sz="2399" b="1" i="0"/>
            </a:lvl5pPr>
          </a:lstStyle>
          <a:p>
            <a:pPr lvl="0"/>
            <a:r>
              <a:rPr lang="de-DE" dirty="0"/>
              <a:t>Click </a:t>
            </a:r>
            <a:r>
              <a:rPr lang="de-DE" dirty="0" err="1"/>
              <a:t>to</a:t>
            </a:r>
            <a:r>
              <a:rPr lang="de-DE" dirty="0"/>
              <a:t> </a:t>
            </a:r>
            <a:r>
              <a:rPr lang="de-DE" dirty="0" err="1"/>
              <a:t>add</a:t>
            </a:r>
            <a:r>
              <a:rPr lang="de-DE" dirty="0"/>
              <a:t> </a:t>
            </a:r>
            <a:r>
              <a:rPr lang="de-DE" dirty="0" err="1"/>
              <a:t>subline</a:t>
            </a:r>
            <a:r>
              <a:rPr lang="de-DE" dirty="0"/>
              <a:t/>
            </a:r>
            <a:br>
              <a:rPr lang="de-DE" dirty="0"/>
            </a:br>
            <a:r>
              <a:rPr lang="de-DE" dirty="0"/>
              <a:t>(</a:t>
            </a:r>
            <a:r>
              <a:rPr lang="en-US" dirty="0"/>
              <a:t>Also possible in two columns</a:t>
            </a:r>
            <a:r>
              <a:rPr lang="de-DE" dirty="0"/>
              <a:t>)</a:t>
            </a:r>
          </a:p>
        </p:txBody>
      </p:sp>
      <p:sp>
        <p:nvSpPr>
          <p:cNvPr id="10" name="Text Box 14">
            <a:extLst>
              <a:ext uri="{FF2B5EF4-FFF2-40B4-BE49-F238E27FC236}">
                <a16:creationId xmlns:a16="http://schemas.microsoft.com/office/drawing/2014/main" id="{537A5579-09BA-4663-B67D-33B154205799}"/>
              </a:ext>
            </a:extLst>
          </p:cNvPr>
          <p:cNvSpPr txBox="1">
            <a:spLocks noChangeArrowheads="1"/>
          </p:cNvSpPr>
          <p:nvPr userDrawn="1"/>
        </p:nvSpPr>
        <p:spPr bwMode="auto">
          <a:xfrm>
            <a:off x="155468" y="6525689"/>
            <a:ext cx="4808893" cy="169277"/>
          </a:xfrm>
          <a:prstGeom prst="rect">
            <a:avLst/>
          </a:prstGeom>
          <a:noFill/>
          <a:ln w="9525">
            <a:noFill/>
            <a:miter lim="800000"/>
            <a:headEnd/>
            <a:tailEnd/>
          </a:ln>
          <a:effectLst/>
        </p:spPr>
        <p:txBody>
          <a:bodyPr wrap="square" lIns="0" tIns="0" rIns="0" bIns="0">
            <a:spAutoFit/>
          </a:bodyPr>
          <a:lstStyle/>
          <a:p>
            <a:r>
              <a:rPr lang="en-US" sz="1100" noProof="0" dirty="0"/>
              <a:t>KIT – The Research University in the Helmholtz Association</a:t>
            </a:r>
          </a:p>
        </p:txBody>
      </p:sp>
      <p:sp>
        <p:nvSpPr>
          <p:cNvPr id="11" name="Text Box 14">
            <a:extLst>
              <a:ext uri="{FF2B5EF4-FFF2-40B4-BE49-F238E27FC236}">
                <a16:creationId xmlns:a16="http://schemas.microsoft.com/office/drawing/2014/main" id="{6C188393-F356-4F5D-80C7-5DAA7302CAFB}"/>
              </a:ext>
            </a:extLst>
          </p:cNvPr>
          <p:cNvSpPr txBox="1">
            <a:spLocks noChangeArrowheads="1"/>
          </p:cNvSpPr>
          <p:nvPr userDrawn="1"/>
        </p:nvSpPr>
        <p:spPr bwMode="auto">
          <a:xfrm>
            <a:off x="9757836" y="6432827"/>
            <a:ext cx="2302933"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e-DE" altLang="de-DE" sz="2133" b="1" dirty="0">
                <a:solidFill>
                  <a:schemeClr val="tx1"/>
                </a:solidFill>
              </a:rPr>
              <a:t>www.kit.edu</a:t>
            </a:r>
          </a:p>
        </p:txBody>
      </p:sp>
      <p:pic>
        <p:nvPicPr>
          <p:cNvPr id="12" name="Grafik 11">
            <a:extLst>
              <a:ext uri="{FF2B5EF4-FFF2-40B4-BE49-F238E27FC236}">
                <a16:creationId xmlns:a16="http://schemas.microsoft.com/office/drawing/2014/main" id="{F170E65B-29E8-4B34-8C2D-4A01E1FD96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28001" y="479857"/>
            <a:ext cx="2162067" cy="1001397"/>
          </a:xfrm>
          <a:prstGeom prst="rect">
            <a:avLst/>
          </a:prstGeom>
        </p:spPr>
      </p:pic>
      <p:sp>
        <p:nvSpPr>
          <p:cNvPr id="2" name="Footer Placeholder 1"/>
          <p:cNvSpPr>
            <a:spLocks noGrp="1"/>
          </p:cNvSpPr>
          <p:nvPr>
            <p:ph type="ftr" sz="quarter" idx="14"/>
          </p:nvPr>
        </p:nvSpPr>
        <p:spPr/>
        <p:txBody>
          <a:bodyPr/>
          <a:lstStyle/>
          <a:p>
            <a:r>
              <a:rPr lang="it-IT" smtClean="0"/>
              <a:t>Sarah Ho, Allan Buras, Ye Tuo</a:t>
            </a:r>
            <a:endParaRPr lang="en-US"/>
          </a:p>
        </p:txBody>
      </p:sp>
      <p:sp>
        <p:nvSpPr>
          <p:cNvPr id="3" name="Slide Number Placeholder 2"/>
          <p:cNvSpPr>
            <a:spLocks noGrp="1"/>
          </p:cNvSpPr>
          <p:nvPr>
            <p:ph type="sldNum" sz="quarter" idx="15"/>
          </p:nvPr>
        </p:nvSpPr>
        <p:spPr/>
        <p:txBody>
          <a:bodyPr/>
          <a:lstStyle/>
          <a:p>
            <a:fld id="{61696EC4-B4CF-4701-AD06-A8439D6D8E12}" type="slidenum">
              <a:rPr lang="en-US" smtClean="0"/>
              <a:pPr/>
              <a:t>‹#›</a:t>
            </a:fld>
            <a:endParaRPr lang="en-US" dirty="0"/>
          </a:p>
        </p:txBody>
      </p:sp>
    </p:spTree>
    <p:extLst>
      <p:ext uri="{BB962C8B-B14F-4D97-AF65-F5344CB8AC3E}">
        <p14:creationId xmlns:p14="http://schemas.microsoft.com/office/powerpoint/2010/main" val="190524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88000" y="6329817"/>
            <a:ext cx="435157" cy="528189"/>
          </a:xfrm>
          <a:prstGeom prst="rect">
            <a:avLst/>
          </a:prstGeom>
        </p:spPr>
        <p:txBody>
          <a:bodyPr/>
          <a:lstStyle/>
          <a:p>
            <a:fld id="{61696EC4-B4CF-4701-AD06-A8439D6D8E12}" type="slidenum">
              <a:rPr lang="de-DE" smtClean="0"/>
              <a:t>‹#›</a:t>
            </a:fld>
            <a:endParaRPr lang="de-DE"/>
          </a:p>
        </p:txBody>
      </p:sp>
      <p:pic>
        <p:nvPicPr>
          <p:cNvPr id="3" name="Picture 2" descr="Datei:TU Muenchen Logo.svg – Wikipedia"/>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GU21 - EGU General Assembly rules of conduct"/>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8548767" y="-8529"/>
            <a:ext cx="528204" cy="739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27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pic>
        <p:nvPicPr>
          <p:cNvPr id="26" name="Bildplatzhalter 3">
            <a:extLst>
              <a:ext uri="{FF2B5EF4-FFF2-40B4-BE49-F238E27FC236}">
                <a16:creationId xmlns:a16="http://schemas.microsoft.com/office/drawing/2014/main" id="{E8F0924D-5395-FD43-B8E8-D373CC7CDB7C}"/>
              </a:ext>
            </a:extLst>
          </p:cNvPr>
          <p:cNvPicPr>
            <a:picLocks noChangeAspect="1"/>
          </p:cNvPicPr>
          <p:nvPr userDrawn="1"/>
        </p:nvPicPr>
        <p:blipFill>
          <a:blip r:embed="rId2">
            <a:extLst>
              <a:ext uri="{28A0092B-C50C-407E-A947-70E740481C1C}">
                <a14:useLocalDpi xmlns:a14="http://schemas.microsoft.com/office/drawing/2010/main" val="0"/>
              </a:ext>
            </a:extLst>
          </a:blip>
          <a:srcRect t="18811" b="18811"/>
          <a:stretch>
            <a:fillRect/>
          </a:stretch>
        </p:blipFill>
        <p:spPr>
          <a:xfrm>
            <a:off x="156309" y="3625457"/>
            <a:ext cx="11904459" cy="2707437"/>
          </a:xfrm>
          <a:prstGeom prst="round2DiagRect">
            <a:avLst>
              <a:gd name="adj1" fmla="val 0"/>
              <a:gd name="adj2" fmla="val 8317"/>
            </a:avLst>
          </a:prstGeom>
        </p:spPr>
      </p:pic>
      <p:sp>
        <p:nvSpPr>
          <p:cNvPr id="8" name="Textplatzhalter 18"/>
          <p:cNvSpPr>
            <a:spLocks noGrp="1"/>
          </p:cNvSpPr>
          <p:nvPr>
            <p:ph type="body" sz="quarter" idx="11" hasCustomPrompt="1"/>
          </p:nvPr>
        </p:nvSpPr>
        <p:spPr>
          <a:xfrm>
            <a:off x="487259" y="1927272"/>
            <a:ext cx="11366076" cy="380035"/>
          </a:xfrm>
        </p:spPr>
        <p:txBody>
          <a:bodyPr>
            <a:noAutofit/>
          </a:bodyPr>
          <a:lstStyle>
            <a:lvl1pPr marL="0" indent="0">
              <a:buFont typeface="Arial" panose="020B0604020202020204" pitchFamily="34" charset="0"/>
              <a:buNone/>
              <a:defRPr sz="3400" b="1"/>
            </a:lvl1pPr>
            <a:lvl2pPr marL="473967" indent="0">
              <a:buFont typeface="Arial" panose="020B0604020202020204" pitchFamily="34" charset="0"/>
              <a:buNone/>
              <a:defRPr sz="3465" b="1"/>
            </a:lvl2pPr>
            <a:lvl3pPr marL="956399" indent="0">
              <a:buFont typeface="Arial" panose="020B0604020202020204" pitchFamily="34" charset="0"/>
              <a:buNone/>
              <a:defRPr sz="3465" b="1"/>
            </a:lvl3pPr>
            <a:lvl4pPr marL="1430367" indent="0">
              <a:buFont typeface="Arial" panose="020B0604020202020204" pitchFamily="34" charset="0"/>
              <a:buNone/>
              <a:defRPr sz="3465" b="1"/>
            </a:lvl4pPr>
            <a:lvl5pPr marL="1912798" indent="0">
              <a:buFont typeface="Arial" panose="020B0604020202020204" pitchFamily="34" charset="0"/>
              <a:buNone/>
              <a:defRPr sz="3465" b="1"/>
            </a:lvl5pPr>
          </a:lstStyle>
          <a:p>
            <a:pPr lvl="0"/>
            <a:r>
              <a:rPr lang="de-DE" dirty="0"/>
              <a:t>Click </a:t>
            </a:r>
            <a:r>
              <a:rPr lang="de-DE" dirty="0" err="1"/>
              <a:t>to</a:t>
            </a:r>
            <a:r>
              <a:rPr lang="de-DE" dirty="0"/>
              <a:t> </a:t>
            </a:r>
            <a:r>
              <a:rPr lang="de-DE" dirty="0" err="1"/>
              <a:t>add</a:t>
            </a:r>
            <a:r>
              <a:rPr lang="de-DE" dirty="0"/>
              <a:t> title</a:t>
            </a:r>
          </a:p>
        </p:txBody>
      </p:sp>
      <p:sp>
        <p:nvSpPr>
          <p:cNvPr id="9" name="Textplatzhalter 25"/>
          <p:cNvSpPr>
            <a:spLocks noGrp="1"/>
          </p:cNvSpPr>
          <p:nvPr>
            <p:ph type="body" sz="quarter" idx="13" hasCustomPrompt="1"/>
          </p:nvPr>
        </p:nvSpPr>
        <p:spPr>
          <a:xfrm>
            <a:off x="507572" y="2639099"/>
            <a:ext cx="11354233" cy="679663"/>
          </a:xfrm>
        </p:spPr>
        <p:txBody>
          <a:bodyPr>
            <a:normAutofit/>
          </a:bodyPr>
          <a:lstStyle>
            <a:lvl1pPr marL="0" indent="0">
              <a:buFont typeface="Arial" panose="020B0604020202020204" pitchFamily="34" charset="0"/>
              <a:buNone/>
              <a:defRPr sz="2399" b="1" i="0" baseline="0"/>
            </a:lvl1pPr>
            <a:lvl2pPr marL="473967" indent="0">
              <a:buFont typeface="Arial" panose="020B0604020202020204" pitchFamily="34" charset="0"/>
              <a:buNone/>
              <a:defRPr sz="2399" b="1" i="0"/>
            </a:lvl2pPr>
            <a:lvl3pPr marL="956399" indent="0">
              <a:buFont typeface="Arial" panose="020B0604020202020204" pitchFamily="34" charset="0"/>
              <a:buNone/>
              <a:defRPr sz="2399" b="1" i="0"/>
            </a:lvl3pPr>
            <a:lvl4pPr marL="1430367" indent="0">
              <a:buFont typeface="Arial" panose="020B0604020202020204" pitchFamily="34" charset="0"/>
              <a:buNone/>
              <a:defRPr sz="2399" b="1" i="0"/>
            </a:lvl4pPr>
            <a:lvl5pPr marL="1912798" indent="0">
              <a:buFont typeface="Arial" panose="020B0604020202020204" pitchFamily="34" charset="0"/>
              <a:buNone/>
              <a:defRPr sz="2399" b="1" i="0"/>
            </a:lvl5pPr>
          </a:lstStyle>
          <a:p>
            <a:pPr lvl="0"/>
            <a:r>
              <a:rPr lang="de-DE" dirty="0"/>
              <a:t>Click </a:t>
            </a:r>
            <a:r>
              <a:rPr lang="de-DE" dirty="0" err="1"/>
              <a:t>to</a:t>
            </a:r>
            <a:r>
              <a:rPr lang="de-DE" dirty="0"/>
              <a:t> </a:t>
            </a:r>
            <a:r>
              <a:rPr lang="de-DE" dirty="0" err="1"/>
              <a:t>add</a:t>
            </a:r>
            <a:r>
              <a:rPr lang="de-DE" dirty="0"/>
              <a:t> </a:t>
            </a:r>
            <a:r>
              <a:rPr lang="de-DE" dirty="0" err="1"/>
              <a:t>subline</a:t>
            </a:r>
            <a:r>
              <a:rPr lang="de-DE" dirty="0"/>
              <a:t/>
            </a:r>
            <a:br>
              <a:rPr lang="de-DE" dirty="0"/>
            </a:br>
            <a:r>
              <a:rPr lang="de-DE" dirty="0"/>
              <a:t>(</a:t>
            </a:r>
            <a:r>
              <a:rPr lang="en-US" dirty="0"/>
              <a:t>Also possible in two columns</a:t>
            </a:r>
            <a:r>
              <a:rPr lang="de-DE" dirty="0"/>
              <a:t>)</a:t>
            </a:r>
          </a:p>
        </p:txBody>
      </p:sp>
      <p:sp>
        <p:nvSpPr>
          <p:cNvPr id="10" name="Text Box 14">
            <a:extLst>
              <a:ext uri="{FF2B5EF4-FFF2-40B4-BE49-F238E27FC236}">
                <a16:creationId xmlns:a16="http://schemas.microsoft.com/office/drawing/2014/main" id="{537A5579-09BA-4663-B67D-33B154205799}"/>
              </a:ext>
            </a:extLst>
          </p:cNvPr>
          <p:cNvSpPr txBox="1">
            <a:spLocks noChangeArrowheads="1"/>
          </p:cNvSpPr>
          <p:nvPr userDrawn="1"/>
        </p:nvSpPr>
        <p:spPr bwMode="auto">
          <a:xfrm>
            <a:off x="155468" y="6525689"/>
            <a:ext cx="4808893" cy="169277"/>
          </a:xfrm>
          <a:prstGeom prst="rect">
            <a:avLst/>
          </a:prstGeom>
          <a:noFill/>
          <a:ln w="9525">
            <a:noFill/>
            <a:miter lim="800000"/>
            <a:headEnd/>
            <a:tailEnd/>
          </a:ln>
          <a:effectLst/>
        </p:spPr>
        <p:txBody>
          <a:bodyPr wrap="square" lIns="0" tIns="0" rIns="0" bIns="0">
            <a:spAutoFit/>
          </a:bodyPr>
          <a:lstStyle/>
          <a:p>
            <a:r>
              <a:rPr lang="en-US" sz="1100" noProof="0" dirty="0"/>
              <a:t>KIT – The Research University in the Helmholtz Association</a:t>
            </a:r>
          </a:p>
        </p:txBody>
      </p:sp>
      <p:sp>
        <p:nvSpPr>
          <p:cNvPr id="11" name="Text Box 14">
            <a:extLst>
              <a:ext uri="{FF2B5EF4-FFF2-40B4-BE49-F238E27FC236}">
                <a16:creationId xmlns:a16="http://schemas.microsoft.com/office/drawing/2014/main" id="{6C188393-F356-4F5D-80C7-5DAA7302CAFB}"/>
              </a:ext>
            </a:extLst>
          </p:cNvPr>
          <p:cNvSpPr txBox="1">
            <a:spLocks noChangeArrowheads="1"/>
          </p:cNvSpPr>
          <p:nvPr userDrawn="1"/>
        </p:nvSpPr>
        <p:spPr bwMode="auto">
          <a:xfrm>
            <a:off x="9757836" y="6432827"/>
            <a:ext cx="2302933"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e-DE" altLang="de-DE" sz="2133" b="1" dirty="0">
                <a:solidFill>
                  <a:schemeClr val="tx1"/>
                </a:solidFill>
              </a:rPr>
              <a:t>www.kit.edu</a:t>
            </a:r>
          </a:p>
        </p:txBody>
      </p:sp>
      <p:pic>
        <p:nvPicPr>
          <p:cNvPr id="12" name="Grafik 11">
            <a:extLst>
              <a:ext uri="{FF2B5EF4-FFF2-40B4-BE49-F238E27FC236}">
                <a16:creationId xmlns:a16="http://schemas.microsoft.com/office/drawing/2014/main" id="{F170E65B-29E8-4B34-8C2D-4A01E1FD964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28001" y="479857"/>
            <a:ext cx="2162067" cy="1001397"/>
          </a:xfrm>
          <a:prstGeom prst="rect">
            <a:avLst/>
          </a:prstGeom>
        </p:spPr>
      </p:pic>
      <p:sp>
        <p:nvSpPr>
          <p:cNvPr id="2" name="Footer Placeholder 1"/>
          <p:cNvSpPr>
            <a:spLocks noGrp="1"/>
          </p:cNvSpPr>
          <p:nvPr>
            <p:ph type="ftr" sz="quarter" idx="14"/>
          </p:nvPr>
        </p:nvSpPr>
        <p:spPr/>
        <p:txBody>
          <a:bodyPr/>
          <a:lstStyle/>
          <a:p>
            <a:r>
              <a:rPr lang="it-IT" smtClean="0"/>
              <a:t>Sarah Ho, Allan Buras, Ye Tuo</a:t>
            </a:r>
            <a:endParaRPr lang="en-US"/>
          </a:p>
        </p:txBody>
      </p:sp>
      <p:sp>
        <p:nvSpPr>
          <p:cNvPr id="3" name="Slide Number Placeholder 2"/>
          <p:cNvSpPr>
            <a:spLocks noGrp="1"/>
          </p:cNvSpPr>
          <p:nvPr>
            <p:ph type="sldNum" sz="quarter" idx="15"/>
          </p:nvPr>
        </p:nvSpPr>
        <p:spPr/>
        <p:txBody>
          <a:bodyPr/>
          <a:lstStyle/>
          <a:p>
            <a:fld id="{61696EC4-B4CF-4701-AD06-A8439D6D8E12}" type="slidenum">
              <a:rPr lang="en-US" smtClean="0"/>
              <a:pPr/>
              <a:t>‹#›</a:t>
            </a:fld>
            <a:endParaRPr lang="en-US" dirty="0"/>
          </a:p>
        </p:txBody>
      </p:sp>
    </p:spTree>
    <p:extLst>
      <p:ext uri="{BB962C8B-B14F-4D97-AF65-F5344CB8AC3E}">
        <p14:creationId xmlns:p14="http://schemas.microsoft.com/office/powerpoint/2010/main" val="237456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3400" y="1304926"/>
            <a:ext cx="11125200" cy="4765059"/>
          </a:xfrm>
        </p:spPr>
        <p:txBody>
          <a:bodyPr/>
          <a:lstStyle>
            <a:lvl1pPr>
              <a:defRPr/>
            </a:lvl1pPr>
            <a:lvl2pPr>
              <a:defRPr/>
            </a:lvl2pPr>
            <a:lvl3pPr>
              <a:defRPr/>
            </a:lvl3pPr>
            <a:lvl4pPr>
              <a:defRPr/>
            </a:lvl4pPr>
            <a:lvl5pPr>
              <a:defRPr sz="2100"/>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a:t>
            </a:r>
            <a:r>
              <a:rPr lang="en-US" altLang="de-DE" dirty="0" smtClean="0"/>
              <a:t>level</a:t>
            </a:r>
            <a:endParaRPr lang="en-US" altLang="de-DE" dirty="0"/>
          </a:p>
        </p:txBody>
      </p:sp>
      <p:sp>
        <p:nvSpPr>
          <p:cNvPr id="6" name="Slide Number Placeholder 5"/>
          <p:cNvSpPr>
            <a:spLocks noGrp="1"/>
          </p:cNvSpPr>
          <p:nvPr>
            <p:ph type="sldNum" sz="quarter" idx="12"/>
          </p:nvPr>
        </p:nvSpPr>
        <p:spPr>
          <a:xfrm>
            <a:off x="288000" y="6329817"/>
            <a:ext cx="435157" cy="528189"/>
          </a:xfrm>
          <a:prstGeom prst="rect">
            <a:avLst/>
          </a:prstGeom>
        </p:spPr>
        <p:txBody>
          <a:bodyPr/>
          <a:lstStyle>
            <a:lvl1pPr>
              <a:defRPr/>
            </a:lvl1pPr>
          </a:lstStyle>
          <a:p>
            <a:fld id="{61696EC4-B4CF-4701-AD06-A8439D6D8E12}" type="slidenum">
              <a:rPr lang="en-US" noProof="0" smtClean="0"/>
              <a:t>‹#›</a:t>
            </a:fld>
            <a:endParaRPr lang="en-US" noProof="0"/>
          </a:p>
        </p:txBody>
      </p:sp>
      <p:sp>
        <p:nvSpPr>
          <p:cNvPr id="7" name="Title Placeholder 1">
            <a:extLst>
              <a:ext uri="{FF2B5EF4-FFF2-40B4-BE49-F238E27FC236}">
                <a16:creationId xmlns:a16="http://schemas.microsoft.com/office/drawing/2014/main" id="{340BE303-A4F2-4BCB-AF82-DC9DDFB7C7E7}"/>
              </a:ext>
            </a:extLst>
          </p:cNvPr>
          <p:cNvSpPr>
            <a:spLocks noGrp="1"/>
          </p:cNvSpPr>
          <p:nvPr>
            <p:ph type="title" hasCustomPrompt="1"/>
          </p:nvPr>
        </p:nvSpPr>
        <p:spPr>
          <a:xfrm>
            <a:off x="528000" y="211988"/>
            <a:ext cx="7579489"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pic>
        <p:nvPicPr>
          <p:cNvPr id="5" name="Picture 2" descr="Datei:TU Muenchen Logo.svg – Wikipedia"/>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GU21 - EGU General Assembly rules of conduct"/>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8726203" y="-9789"/>
            <a:ext cx="528204" cy="7394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3"/>
          </p:nvPr>
        </p:nvSpPr>
        <p:spPr/>
        <p:txBody>
          <a:bodyPr/>
          <a:lstStyle/>
          <a:p>
            <a:r>
              <a:rPr lang="it-IT" smtClean="0"/>
              <a:t>Sarah Ho, Allan Buras, Ye Tuo</a:t>
            </a:r>
            <a:endParaRPr lang="en-US"/>
          </a:p>
        </p:txBody>
      </p:sp>
      <p:pic>
        <p:nvPicPr>
          <p:cNvPr id="12290" name="Picture 2" descr="https://cdn.egu.eu/static/59e7e820/awards/egu_ospp_label_blue.png"/>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8107489" y="-8529"/>
            <a:ext cx="554182" cy="7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3952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8" name="Bildplatzhalter 4"/>
          <p:cNvSpPr>
            <a:spLocks noGrp="1"/>
          </p:cNvSpPr>
          <p:nvPr>
            <p:ph type="pic" sz="quarter" idx="13" hasCustomPrompt="1"/>
          </p:nvPr>
        </p:nvSpPr>
        <p:spPr>
          <a:xfrm>
            <a:off x="6207763" y="1304925"/>
            <a:ext cx="5467775" cy="4890764"/>
          </a:xfrm>
          <a:prstGeom prst="round2DiagRect">
            <a:avLst>
              <a:gd name="adj1" fmla="val 0"/>
              <a:gd name="adj2" fmla="val 8317"/>
            </a:avLst>
          </a:prstGeom>
          <a:solidFill>
            <a:srgbClr val="FF99FF"/>
          </a:solidFill>
          <a:ln w="12700">
            <a:solidFill>
              <a:schemeClr val="bg2"/>
            </a:solidFill>
          </a:ln>
        </p:spPr>
        <p:txBody>
          <a:bodyPr/>
          <a:lstStyle>
            <a:lvl1pPr marL="0" indent="0">
              <a:buFont typeface="Arial" panose="020B0604020202020204" pitchFamily="34" charset="0"/>
              <a:buNone/>
              <a:defRPr baseline="0"/>
            </a:lvl1pPr>
          </a:lstStyle>
          <a:p>
            <a:r>
              <a:rPr lang="en-US" dirty="0"/>
              <a:t>Please insert a picture in the master slide</a:t>
            </a:r>
          </a:p>
        </p:txBody>
      </p:sp>
      <p:sp>
        <p:nvSpPr>
          <p:cNvPr id="3" name="Content Placeholder 2"/>
          <p:cNvSpPr>
            <a:spLocks noGrp="1"/>
          </p:cNvSpPr>
          <p:nvPr>
            <p:ph sz="half" idx="1" hasCustomPrompt="1"/>
          </p:nvPr>
        </p:nvSpPr>
        <p:spPr>
          <a:xfrm>
            <a:off x="533400" y="1304931"/>
            <a:ext cx="5486400" cy="4872039"/>
          </a:xfrm>
        </p:spPr>
        <p:txBody>
          <a:bodyPr/>
          <a:lstStyle>
            <a:lvl1pPr>
              <a:defRPr/>
            </a:lvl1pPr>
            <a:lvl2pPr>
              <a:defRPr/>
            </a:lvl2pPr>
            <a:lvl3pPr>
              <a:defRPr/>
            </a:lvl3pPr>
            <a:lvl4pPr>
              <a:defRPr sz="16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a:t>
            </a:r>
            <a:r>
              <a:rPr lang="en-US" altLang="de-DE" dirty="0" smtClean="0"/>
              <a:t>level</a:t>
            </a:r>
            <a:endParaRPr lang="en-US" altLang="de-DE" dirty="0"/>
          </a:p>
        </p:txBody>
      </p:sp>
      <p:sp>
        <p:nvSpPr>
          <p:cNvPr id="7" name="Slide Number Placeholder 6"/>
          <p:cNvSpPr>
            <a:spLocks noGrp="1"/>
          </p:cNvSpPr>
          <p:nvPr>
            <p:ph type="sldNum" sz="quarter" idx="12"/>
          </p:nvPr>
        </p:nvSpPr>
        <p:spPr>
          <a:xfrm>
            <a:off x="288000" y="6329817"/>
            <a:ext cx="435157" cy="528189"/>
          </a:xfrm>
          <a:prstGeom prst="rect">
            <a:avLst/>
          </a:prstGeom>
        </p:spPr>
        <p:txBody>
          <a:bodyPr/>
          <a:lstStyle/>
          <a:p>
            <a:fld id="{61696EC4-B4CF-4701-AD06-A8439D6D8E12}" type="slidenum">
              <a:rPr lang="de-DE" smtClean="0"/>
              <a:t>‹#›</a:t>
            </a:fld>
            <a:endParaRPr lang="de-DE"/>
          </a:p>
        </p:txBody>
      </p:sp>
      <p:sp>
        <p:nvSpPr>
          <p:cNvPr id="9" name="Title Placeholder 1">
            <a:extLst>
              <a:ext uri="{FF2B5EF4-FFF2-40B4-BE49-F238E27FC236}">
                <a16:creationId xmlns:a16="http://schemas.microsoft.com/office/drawing/2014/main" id="{6862948F-D5FC-499A-8B74-0B5A4CF727CD}"/>
              </a:ext>
            </a:extLst>
          </p:cNvPr>
          <p:cNvSpPr>
            <a:spLocks noGrp="1"/>
          </p:cNvSpPr>
          <p:nvPr>
            <p:ph type="title" hasCustomPrompt="1"/>
          </p:nvPr>
        </p:nvSpPr>
        <p:spPr>
          <a:xfrm>
            <a:off x="528000" y="211988"/>
            <a:ext cx="7579489"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pic>
        <p:nvPicPr>
          <p:cNvPr id="6" name="Picture 2" descr="Datei:TU Muenchen Logo.svg – Wikipedia"/>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GU21 - EGU General Assembly rules of conduct"/>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8548767" y="-8529"/>
            <a:ext cx="528204" cy="7394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4"/>
          </p:nvPr>
        </p:nvSpPr>
        <p:spPr/>
        <p:txBody>
          <a:bodyPr/>
          <a:lstStyle/>
          <a:p>
            <a:r>
              <a:rPr lang="it-IT" smtClean="0"/>
              <a:t>Sarah Ho, Allan Buras, Ye Tuo</a:t>
            </a:r>
            <a:endParaRPr lang="en-US"/>
          </a:p>
        </p:txBody>
      </p:sp>
    </p:spTree>
    <p:extLst>
      <p:ext uri="{BB962C8B-B14F-4D97-AF65-F5344CB8AC3E}">
        <p14:creationId xmlns:p14="http://schemas.microsoft.com/office/powerpoint/2010/main" val="372711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3400" y="1305723"/>
            <a:ext cx="5464176" cy="646902"/>
          </a:xfrm>
        </p:spPr>
        <p:txBody>
          <a:bodyPr anchor="b">
            <a:normAutofit/>
          </a:bodyPr>
          <a:lstStyle>
            <a:lvl1pPr marL="0" indent="0">
              <a:buNone/>
              <a:defRPr sz="2000" b="1"/>
            </a:lvl1pPr>
            <a:lvl2pPr marL="457162" indent="0">
              <a:buNone/>
              <a:defRPr sz="1999" b="1"/>
            </a:lvl2pPr>
            <a:lvl3pPr marL="914324" indent="0">
              <a:buNone/>
              <a:defRPr sz="1799" b="1"/>
            </a:lvl3pPr>
            <a:lvl4pPr marL="1371484" indent="0">
              <a:buNone/>
              <a:defRPr sz="1599" b="1"/>
            </a:lvl4pPr>
            <a:lvl5pPr marL="1828648" indent="0">
              <a:buNone/>
              <a:defRPr sz="1599" b="1"/>
            </a:lvl5pPr>
            <a:lvl6pPr marL="2285810" indent="0">
              <a:buNone/>
              <a:defRPr sz="1599" b="1"/>
            </a:lvl6pPr>
            <a:lvl7pPr marL="2742971" indent="0">
              <a:buNone/>
              <a:defRPr sz="1599" b="1"/>
            </a:lvl7pPr>
            <a:lvl8pPr marL="3200133" indent="0">
              <a:buNone/>
              <a:defRPr sz="1599" b="1"/>
            </a:lvl8pPr>
            <a:lvl9pPr marL="3657295" indent="0">
              <a:buNone/>
              <a:defRPr sz="1599" b="1"/>
            </a:lvl9pPr>
          </a:lstStyle>
          <a:p>
            <a:pPr lvl="0"/>
            <a:r>
              <a:rPr lang="en-US" altLang="de-DE" dirty="0"/>
              <a:t>Click to add subline</a:t>
            </a:r>
          </a:p>
        </p:txBody>
      </p:sp>
      <p:sp>
        <p:nvSpPr>
          <p:cNvPr id="4" name="Content Placeholder 3"/>
          <p:cNvSpPr>
            <a:spLocks noGrp="1"/>
          </p:cNvSpPr>
          <p:nvPr>
            <p:ph sz="half" idx="2" hasCustomPrompt="1"/>
          </p:nvPr>
        </p:nvSpPr>
        <p:spPr>
          <a:xfrm>
            <a:off x="533400" y="2241551"/>
            <a:ext cx="5464176" cy="3948114"/>
          </a:xfrm>
        </p:spPr>
        <p:txBody>
          <a:bodyPr/>
          <a:lstStyle>
            <a:lvl1pPr>
              <a:defRPr/>
            </a:lvl1pPr>
            <a:lvl2pPr>
              <a:defRPr/>
            </a:lvl2pPr>
            <a:lvl3pPr>
              <a:defRPr/>
            </a:lvl3pPr>
            <a:lvl4pPr>
              <a:defRPr sz="16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a:t>
            </a:r>
            <a:r>
              <a:rPr lang="en-US" altLang="de-DE" dirty="0" smtClean="0"/>
              <a:t>level</a:t>
            </a:r>
            <a:endParaRPr lang="en-US" altLang="de-DE" dirty="0"/>
          </a:p>
        </p:txBody>
      </p:sp>
      <p:sp>
        <p:nvSpPr>
          <p:cNvPr id="5" name="Text Placeholder 4"/>
          <p:cNvSpPr>
            <a:spLocks noGrp="1"/>
          </p:cNvSpPr>
          <p:nvPr>
            <p:ph type="body" sz="quarter" idx="3" hasCustomPrompt="1"/>
          </p:nvPr>
        </p:nvSpPr>
        <p:spPr>
          <a:xfrm>
            <a:off x="6194424" y="1305729"/>
            <a:ext cx="5464176" cy="646901"/>
          </a:xfrm>
        </p:spPr>
        <p:txBody>
          <a:bodyPr anchor="b">
            <a:normAutofit/>
          </a:bodyPr>
          <a:lstStyle>
            <a:lvl1pPr marL="0" indent="0">
              <a:buNone/>
              <a:defRPr sz="2000" b="1"/>
            </a:lvl1pPr>
            <a:lvl2pPr marL="457162" indent="0">
              <a:buNone/>
              <a:defRPr sz="1999" b="1"/>
            </a:lvl2pPr>
            <a:lvl3pPr marL="914324" indent="0">
              <a:buNone/>
              <a:defRPr sz="1799" b="1"/>
            </a:lvl3pPr>
            <a:lvl4pPr marL="1371484" indent="0">
              <a:buNone/>
              <a:defRPr sz="1599" b="1"/>
            </a:lvl4pPr>
            <a:lvl5pPr marL="1828648" indent="0">
              <a:buNone/>
              <a:defRPr sz="1599" b="1"/>
            </a:lvl5pPr>
            <a:lvl6pPr marL="2285810" indent="0">
              <a:buNone/>
              <a:defRPr sz="1599" b="1"/>
            </a:lvl6pPr>
            <a:lvl7pPr marL="2742971" indent="0">
              <a:buNone/>
              <a:defRPr sz="1599" b="1"/>
            </a:lvl7pPr>
            <a:lvl8pPr marL="3200133" indent="0">
              <a:buNone/>
              <a:defRPr sz="1599" b="1"/>
            </a:lvl8pPr>
            <a:lvl9pPr marL="3657295" indent="0">
              <a:buNone/>
              <a:defRPr sz="1599" b="1"/>
            </a:lvl9pPr>
          </a:lstStyle>
          <a:p>
            <a:pPr lvl="0"/>
            <a:r>
              <a:rPr lang="en-US" altLang="de-DE" dirty="0"/>
              <a:t>Click to add subline</a:t>
            </a:r>
          </a:p>
        </p:txBody>
      </p:sp>
      <p:sp>
        <p:nvSpPr>
          <p:cNvPr id="6" name="Content Placeholder 5"/>
          <p:cNvSpPr>
            <a:spLocks noGrp="1"/>
          </p:cNvSpPr>
          <p:nvPr>
            <p:ph sz="quarter" idx="4" hasCustomPrompt="1"/>
          </p:nvPr>
        </p:nvSpPr>
        <p:spPr>
          <a:xfrm>
            <a:off x="6194424" y="2241550"/>
            <a:ext cx="5464176" cy="3948114"/>
          </a:xfrm>
        </p:spPr>
        <p:txBody>
          <a:bodyPr/>
          <a:lstStyle>
            <a:lvl1pPr>
              <a:defRPr/>
            </a:lvl1pPr>
            <a:lvl2pPr>
              <a:defRPr/>
            </a:lvl2pPr>
            <a:lvl3pPr>
              <a:defRPr/>
            </a:lvl3pPr>
            <a:lvl4pPr>
              <a:defRPr sz="16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a:t>
            </a:r>
            <a:r>
              <a:rPr lang="en-US" altLang="de-DE" dirty="0" smtClean="0"/>
              <a:t>level</a:t>
            </a:r>
            <a:endParaRPr lang="en-US" altLang="de-DE" dirty="0"/>
          </a:p>
        </p:txBody>
      </p:sp>
      <p:sp>
        <p:nvSpPr>
          <p:cNvPr id="9" name="Slide Number Placeholder 8"/>
          <p:cNvSpPr>
            <a:spLocks noGrp="1"/>
          </p:cNvSpPr>
          <p:nvPr>
            <p:ph type="sldNum" sz="quarter" idx="12"/>
          </p:nvPr>
        </p:nvSpPr>
        <p:spPr>
          <a:xfrm>
            <a:off x="288000" y="6329817"/>
            <a:ext cx="435157" cy="528189"/>
          </a:xfrm>
          <a:prstGeom prst="rect">
            <a:avLst/>
          </a:prstGeom>
        </p:spPr>
        <p:txBody>
          <a:bodyPr/>
          <a:lstStyle/>
          <a:p>
            <a:fld id="{61696EC4-B4CF-4701-AD06-A8439D6D8E12}" type="slidenum">
              <a:rPr lang="de-DE" smtClean="0"/>
              <a:t>‹#›</a:t>
            </a:fld>
            <a:endParaRPr lang="de-DE"/>
          </a:p>
        </p:txBody>
      </p:sp>
      <p:sp>
        <p:nvSpPr>
          <p:cNvPr id="11" name="Title Placeholder 1">
            <a:extLst>
              <a:ext uri="{FF2B5EF4-FFF2-40B4-BE49-F238E27FC236}">
                <a16:creationId xmlns:a16="http://schemas.microsoft.com/office/drawing/2014/main" id="{7E438375-C357-462F-AB62-257249F8E3AC}"/>
              </a:ext>
            </a:extLst>
          </p:cNvPr>
          <p:cNvSpPr>
            <a:spLocks noGrp="1"/>
          </p:cNvSpPr>
          <p:nvPr>
            <p:ph type="title" hasCustomPrompt="1"/>
          </p:nvPr>
        </p:nvSpPr>
        <p:spPr>
          <a:xfrm>
            <a:off x="528000" y="211990"/>
            <a:ext cx="7579489"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pic>
        <p:nvPicPr>
          <p:cNvPr id="8" name="Picture 2" descr="Datei:TU Muenchen Logo.svg – Wikipedia"/>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GU21 - EGU General Assembly rules of conduct"/>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8548767" y="-8529"/>
            <a:ext cx="528204" cy="7394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3"/>
          </p:nvPr>
        </p:nvSpPr>
        <p:spPr/>
        <p:txBody>
          <a:bodyPr/>
          <a:lstStyle/>
          <a:p>
            <a:r>
              <a:rPr lang="it-IT" smtClean="0"/>
              <a:t>Sarah Ho, Allan Buras, Ye Tuo</a:t>
            </a:r>
            <a:endParaRPr lang="en-US"/>
          </a:p>
        </p:txBody>
      </p:sp>
    </p:spTree>
    <p:extLst>
      <p:ext uri="{BB962C8B-B14F-4D97-AF65-F5344CB8AC3E}">
        <p14:creationId xmlns:p14="http://schemas.microsoft.com/office/powerpoint/2010/main" val="308144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10" name="Bildplatzhalter 4"/>
          <p:cNvSpPr>
            <a:spLocks noGrp="1"/>
          </p:cNvSpPr>
          <p:nvPr>
            <p:ph type="pic" sz="quarter" idx="13" hasCustomPrompt="1"/>
          </p:nvPr>
        </p:nvSpPr>
        <p:spPr>
          <a:xfrm>
            <a:off x="6207763" y="2241551"/>
            <a:ext cx="5467775" cy="3954138"/>
          </a:xfrm>
          <a:prstGeom prst="round2DiagRect">
            <a:avLst>
              <a:gd name="adj1" fmla="val 0"/>
              <a:gd name="adj2" fmla="val 8317"/>
            </a:avLst>
          </a:prstGeom>
          <a:solidFill>
            <a:srgbClr val="FF99FF"/>
          </a:solidFill>
          <a:ln w="12700">
            <a:solidFill>
              <a:schemeClr val="bg2"/>
            </a:solidFill>
          </a:ln>
        </p:spPr>
        <p:txBody>
          <a:bodyPr/>
          <a:lstStyle>
            <a:lvl1pPr marL="0" indent="0">
              <a:buFont typeface="Arial" panose="020B0604020202020204" pitchFamily="34" charset="0"/>
              <a:buNone/>
              <a:defRPr baseline="0"/>
            </a:lvl1pPr>
          </a:lstStyle>
          <a:p>
            <a:r>
              <a:rPr lang="en-US" dirty="0"/>
              <a:t>Please insert a picture in the master slide</a:t>
            </a:r>
          </a:p>
        </p:txBody>
      </p:sp>
      <p:sp>
        <p:nvSpPr>
          <p:cNvPr id="3" name="Text Placeholder 2"/>
          <p:cNvSpPr>
            <a:spLocks noGrp="1"/>
          </p:cNvSpPr>
          <p:nvPr>
            <p:ph type="body" idx="1" hasCustomPrompt="1"/>
          </p:nvPr>
        </p:nvSpPr>
        <p:spPr>
          <a:xfrm>
            <a:off x="533400" y="1305730"/>
            <a:ext cx="5464176" cy="646901"/>
          </a:xfrm>
        </p:spPr>
        <p:txBody>
          <a:bodyPr anchor="b">
            <a:normAutofit/>
          </a:bodyPr>
          <a:lstStyle>
            <a:lvl1pPr marL="0" indent="0">
              <a:buNone/>
              <a:defRPr sz="2000" b="1"/>
            </a:lvl1pPr>
            <a:lvl2pPr marL="457162" indent="0">
              <a:buNone/>
              <a:defRPr sz="1999" b="1"/>
            </a:lvl2pPr>
            <a:lvl3pPr marL="914324" indent="0">
              <a:buNone/>
              <a:defRPr sz="1799" b="1"/>
            </a:lvl3pPr>
            <a:lvl4pPr marL="1371484" indent="0">
              <a:buNone/>
              <a:defRPr sz="1599" b="1"/>
            </a:lvl4pPr>
            <a:lvl5pPr marL="1828648" indent="0">
              <a:buNone/>
              <a:defRPr sz="1599" b="1"/>
            </a:lvl5pPr>
            <a:lvl6pPr marL="2285810" indent="0">
              <a:buNone/>
              <a:defRPr sz="1599" b="1"/>
            </a:lvl6pPr>
            <a:lvl7pPr marL="2742971" indent="0">
              <a:buNone/>
              <a:defRPr sz="1599" b="1"/>
            </a:lvl7pPr>
            <a:lvl8pPr marL="3200133" indent="0">
              <a:buNone/>
              <a:defRPr sz="1599" b="1"/>
            </a:lvl8pPr>
            <a:lvl9pPr marL="3657295" indent="0">
              <a:buNone/>
              <a:defRPr sz="1599" b="1"/>
            </a:lvl9pPr>
          </a:lstStyle>
          <a:p>
            <a:pPr lvl="0"/>
            <a:r>
              <a:rPr lang="en-US" altLang="de-DE" dirty="0"/>
              <a:t>Click to add subline</a:t>
            </a:r>
          </a:p>
        </p:txBody>
      </p:sp>
      <p:sp>
        <p:nvSpPr>
          <p:cNvPr id="4" name="Content Placeholder 3"/>
          <p:cNvSpPr>
            <a:spLocks noGrp="1"/>
          </p:cNvSpPr>
          <p:nvPr>
            <p:ph sz="half" idx="2" hasCustomPrompt="1"/>
          </p:nvPr>
        </p:nvSpPr>
        <p:spPr>
          <a:xfrm>
            <a:off x="533400" y="2241556"/>
            <a:ext cx="5464176" cy="3948113"/>
          </a:xfrm>
        </p:spPr>
        <p:txBody>
          <a:bodyPr/>
          <a:lstStyle>
            <a:lvl1pPr>
              <a:defRPr/>
            </a:lvl1pPr>
            <a:lvl2pPr>
              <a:defRPr/>
            </a:lvl2pPr>
            <a:lvl3pPr>
              <a:defRPr/>
            </a:lvl3pPr>
            <a:lvl4pPr>
              <a:defRPr sz="16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a:t>
            </a:r>
            <a:r>
              <a:rPr lang="en-US" altLang="de-DE" dirty="0" smtClean="0"/>
              <a:t>level</a:t>
            </a:r>
            <a:endParaRPr lang="en-US" altLang="de-DE" dirty="0"/>
          </a:p>
        </p:txBody>
      </p:sp>
      <p:sp>
        <p:nvSpPr>
          <p:cNvPr id="5" name="Text Placeholder 4"/>
          <p:cNvSpPr>
            <a:spLocks noGrp="1"/>
          </p:cNvSpPr>
          <p:nvPr>
            <p:ph type="body" sz="quarter" idx="3" hasCustomPrompt="1"/>
          </p:nvPr>
        </p:nvSpPr>
        <p:spPr>
          <a:xfrm>
            <a:off x="6194424" y="1305723"/>
            <a:ext cx="5464176" cy="646902"/>
          </a:xfrm>
        </p:spPr>
        <p:txBody>
          <a:bodyPr anchor="b">
            <a:normAutofit/>
          </a:bodyPr>
          <a:lstStyle>
            <a:lvl1pPr marL="0" indent="0">
              <a:buNone/>
              <a:defRPr sz="2000" b="1"/>
            </a:lvl1pPr>
            <a:lvl2pPr marL="457162" indent="0">
              <a:buNone/>
              <a:defRPr sz="1999" b="1"/>
            </a:lvl2pPr>
            <a:lvl3pPr marL="914324" indent="0">
              <a:buNone/>
              <a:defRPr sz="1799" b="1"/>
            </a:lvl3pPr>
            <a:lvl4pPr marL="1371484" indent="0">
              <a:buNone/>
              <a:defRPr sz="1599" b="1"/>
            </a:lvl4pPr>
            <a:lvl5pPr marL="1828648" indent="0">
              <a:buNone/>
              <a:defRPr sz="1599" b="1"/>
            </a:lvl5pPr>
            <a:lvl6pPr marL="2285810" indent="0">
              <a:buNone/>
              <a:defRPr sz="1599" b="1"/>
            </a:lvl6pPr>
            <a:lvl7pPr marL="2742971" indent="0">
              <a:buNone/>
              <a:defRPr sz="1599" b="1"/>
            </a:lvl7pPr>
            <a:lvl8pPr marL="3200133" indent="0">
              <a:buNone/>
              <a:defRPr sz="1599" b="1"/>
            </a:lvl8pPr>
            <a:lvl9pPr marL="3657295" indent="0">
              <a:buNone/>
              <a:defRPr sz="1599" b="1"/>
            </a:lvl9pPr>
          </a:lstStyle>
          <a:p>
            <a:pPr lvl="0"/>
            <a:r>
              <a:rPr lang="en-US" altLang="de-DE" dirty="0"/>
              <a:t>Click to add subline</a:t>
            </a:r>
          </a:p>
        </p:txBody>
      </p:sp>
      <p:sp>
        <p:nvSpPr>
          <p:cNvPr id="9" name="Slide Number Placeholder 8"/>
          <p:cNvSpPr>
            <a:spLocks noGrp="1"/>
          </p:cNvSpPr>
          <p:nvPr>
            <p:ph type="sldNum" sz="quarter" idx="12"/>
          </p:nvPr>
        </p:nvSpPr>
        <p:spPr>
          <a:xfrm>
            <a:off x="288000" y="6329817"/>
            <a:ext cx="435157" cy="528189"/>
          </a:xfrm>
          <a:prstGeom prst="rect">
            <a:avLst/>
          </a:prstGeom>
        </p:spPr>
        <p:txBody>
          <a:bodyPr/>
          <a:lstStyle/>
          <a:p>
            <a:fld id="{61696EC4-B4CF-4701-AD06-A8439D6D8E12}" type="slidenum">
              <a:rPr lang="de-DE" smtClean="0"/>
              <a:t>‹#›</a:t>
            </a:fld>
            <a:endParaRPr lang="de-DE"/>
          </a:p>
        </p:txBody>
      </p:sp>
      <p:sp>
        <p:nvSpPr>
          <p:cNvPr id="11" name="Title Placeholder 1">
            <a:extLst>
              <a:ext uri="{FF2B5EF4-FFF2-40B4-BE49-F238E27FC236}">
                <a16:creationId xmlns:a16="http://schemas.microsoft.com/office/drawing/2014/main" id="{7E438375-C357-462F-AB62-257249F8E3AC}"/>
              </a:ext>
            </a:extLst>
          </p:cNvPr>
          <p:cNvSpPr>
            <a:spLocks noGrp="1"/>
          </p:cNvSpPr>
          <p:nvPr>
            <p:ph type="title" hasCustomPrompt="1"/>
          </p:nvPr>
        </p:nvSpPr>
        <p:spPr>
          <a:xfrm>
            <a:off x="528000" y="211988"/>
            <a:ext cx="7579489" cy="767748"/>
          </a:xfrm>
          <a:prstGeom prst="rect">
            <a:avLst/>
          </a:prstGeom>
        </p:spPr>
        <p:txBody>
          <a:bodyPr vert="horz" lIns="0" tIns="0" rIns="0" bIns="0" rtlCol="0" anchor="b">
            <a:normAutofit/>
          </a:bodyPr>
          <a:lstStyle>
            <a:lvl1pPr>
              <a:defRPr/>
            </a:lvl1pPr>
          </a:lstStyle>
          <a:p>
            <a:r>
              <a:rPr lang="en-US" altLang="de-DE" dirty="0"/>
              <a:t>Click to add title</a:t>
            </a:r>
          </a:p>
        </p:txBody>
      </p:sp>
      <p:pic>
        <p:nvPicPr>
          <p:cNvPr id="8" name="Picture 2" descr="Datei:TU Muenchen Logo.svg – Wikipedia"/>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EGU21 - EGU General Assembly rules of conduct"/>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8548767" y="-8529"/>
            <a:ext cx="528204" cy="7394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4"/>
          </p:nvPr>
        </p:nvSpPr>
        <p:spPr/>
        <p:txBody>
          <a:bodyPr/>
          <a:lstStyle/>
          <a:p>
            <a:r>
              <a:rPr lang="it-IT" smtClean="0"/>
              <a:t>Sarah Ho, Allan Buras, Ye Tuo</a:t>
            </a:r>
            <a:endParaRPr lang="en-US"/>
          </a:p>
        </p:txBody>
      </p:sp>
    </p:spTree>
    <p:extLst>
      <p:ext uri="{BB962C8B-B14F-4D97-AF65-F5344CB8AC3E}">
        <p14:creationId xmlns:p14="http://schemas.microsoft.com/office/powerpoint/2010/main" val="94747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288000" y="6329817"/>
            <a:ext cx="435157" cy="528189"/>
          </a:xfrm>
          <a:prstGeom prst="rect">
            <a:avLst/>
          </a:prstGeom>
        </p:spPr>
        <p:txBody>
          <a:bodyPr/>
          <a:lstStyle/>
          <a:p>
            <a:fld id="{61696EC4-B4CF-4701-AD06-A8439D6D8E12}" type="slidenum">
              <a:rPr lang="de-DE" smtClean="0"/>
              <a:t>‹#›</a:t>
            </a:fld>
            <a:endParaRPr lang="de-DE"/>
          </a:p>
        </p:txBody>
      </p:sp>
      <p:sp>
        <p:nvSpPr>
          <p:cNvPr id="7" name="Title Placeholder 1">
            <a:extLst>
              <a:ext uri="{FF2B5EF4-FFF2-40B4-BE49-F238E27FC236}">
                <a16:creationId xmlns:a16="http://schemas.microsoft.com/office/drawing/2014/main" id="{910E8322-A2A9-45EC-9F17-A3F73D42D1C3}"/>
              </a:ext>
            </a:extLst>
          </p:cNvPr>
          <p:cNvSpPr>
            <a:spLocks noGrp="1"/>
          </p:cNvSpPr>
          <p:nvPr>
            <p:ph type="title" hasCustomPrompt="1"/>
          </p:nvPr>
        </p:nvSpPr>
        <p:spPr>
          <a:xfrm>
            <a:off x="528000" y="211991"/>
            <a:ext cx="7579489"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
        <p:nvSpPr>
          <p:cNvPr id="8" name="Bildplatzhalter 3"/>
          <p:cNvSpPr>
            <a:spLocks noGrp="1"/>
          </p:cNvSpPr>
          <p:nvPr>
            <p:ph type="pic" sz="quarter" idx="14"/>
          </p:nvPr>
        </p:nvSpPr>
        <p:spPr>
          <a:xfrm>
            <a:off x="0" y="1770686"/>
            <a:ext cx="12192000" cy="4404693"/>
          </a:xfrm>
          <a:solidFill>
            <a:srgbClr val="FF99FF"/>
          </a:solidFill>
        </p:spPr>
        <p:txBody>
          <a:bodyPr anchor="t"/>
          <a:lstStyle>
            <a:lvl1pPr marL="0" indent="0" algn="ctr">
              <a:buFont typeface="Arial" panose="020B0604020202020204" pitchFamily="34" charset="0"/>
              <a:buNone/>
              <a:defRPr/>
            </a:lvl1pPr>
          </a:lstStyle>
          <a:p>
            <a:endParaRPr lang="de-DE" dirty="0"/>
          </a:p>
          <a:p>
            <a:r>
              <a:rPr lang="en-US" dirty="0"/>
              <a:t>Please insert a picture in the master slide</a:t>
            </a:r>
          </a:p>
        </p:txBody>
      </p:sp>
      <p:pic>
        <p:nvPicPr>
          <p:cNvPr id="6" name="Picture 2" descr="Datei:TU Muenchen Logo.svg – Wikipedia"/>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GU21 - EGU General Assembly rules of conduct"/>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8548767" y="-8529"/>
            <a:ext cx="528204" cy="7394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5"/>
          </p:nvPr>
        </p:nvSpPr>
        <p:spPr/>
        <p:txBody>
          <a:bodyPr/>
          <a:lstStyle/>
          <a:p>
            <a:r>
              <a:rPr lang="it-IT" smtClean="0"/>
              <a:t>Sarah Ho, Allan Buras, Ye Tuo</a:t>
            </a:r>
            <a:endParaRPr lang="en-US"/>
          </a:p>
        </p:txBody>
      </p:sp>
    </p:spTree>
    <p:extLst>
      <p:ext uri="{BB962C8B-B14F-4D97-AF65-F5344CB8AC3E}">
        <p14:creationId xmlns:p14="http://schemas.microsoft.com/office/powerpoint/2010/main" val="969953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Nur Titel">
    <p:spTree>
      <p:nvGrpSpPr>
        <p:cNvPr id="1" name=""/>
        <p:cNvGrpSpPr/>
        <p:nvPr/>
      </p:nvGrpSpPr>
      <p:grpSpPr>
        <a:xfrm>
          <a:off x="0" y="0"/>
          <a:ext cx="0" cy="0"/>
          <a:chOff x="0" y="0"/>
          <a:chExt cx="0" cy="0"/>
        </a:xfrm>
      </p:grpSpPr>
      <p:pic>
        <p:nvPicPr>
          <p:cNvPr id="6" name="Bildplatzhalter 6">
            <a:extLst>
              <a:ext uri="{FF2B5EF4-FFF2-40B4-BE49-F238E27FC236}">
                <a16:creationId xmlns:a16="http://schemas.microsoft.com/office/drawing/2014/main" id="{AD469279-E5C8-404C-94A7-9CE4F8C2FF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757" b="21796"/>
          <a:stretch/>
        </p:blipFill>
        <p:spPr>
          <a:xfrm>
            <a:off x="5" y="1770686"/>
            <a:ext cx="12191999" cy="4404693"/>
          </a:xfrm>
          <a:prstGeom prst="rect">
            <a:avLst/>
          </a:prstGeom>
        </p:spPr>
      </p:pic>
      <p:sp>
        <p:nvSpPr>
          <p:cNvPr id="5" name="Slide Number Placeholder 4"/>
          <p:cNvSpPr>
            <a:spLocks noGrp="1"/>
          </p:cNvSpPr>
          <p:nvPr>
            <p:ph type="sldNum" sz="quarter" idx="12"/>
          </p:nvPr>
        </p:nvSpPr>
        <p:spPr>
          <a:xfrm>
            <a:off x="288000" y="6329817"/>
            <a:ext cx="435157" cy="528189"/>
          </a:xfrm>
          <a:prstGeom prst="rect">
            <a:avLst/>
          </a:prstGeom>
        </p:spPr>
        <p:txBody>
          <a:bodyPr/>
          <a:lstStyle/>
          <a:p>
            <a:fld id="{61696EC4-B4CF-4701-AD06-A8439D6D8E12}" type="slidenum">
              <a:rPr lang="de-DE" smtClean="0"/>
              <a:t>‹#›</a:t>
            </a:fld>
            <a:endParaRPr lang="de-DE"/>
          </a:p>
        </p:txBody>
      </p:sp>
      <p:sp>
        <p:nvSpPr>
          <p:cNvPr id="7" name="Title Placeholder 1">
            <a:extLst>
              <a:ext uri="{FF2B5EF4-FFF2-40B4-BE49-F238E27FC236}">
                <a16:creationId xmlns:a16="http://schemas.microsoft.com/office/drawing/2014/main" id="{910E8322-A2A9-45EC-9F17-A3F73D42D1C3}"/>
              </a:ext>
            </a:extLst>
          </p:cNvPr>
          <p:cNvSpPr>
            <a:spLocks noGrp="1"/>
          </p:cNvSpPr>
          <p:nvPr>
            <p:ph type="title" hasCustomPrompt="1"/>
          </p:nvPr>
        </p:nvSpPr>
        <p:spPr>
          <a:xfrm>
            <a:off x="528000" y="211989"/>
            <a:ext cx="7579489"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pic>
        <p:nvPicPr>
          <p:cNvPr id="8" name="Picture 2" descr="Datei:TU Muenchen Logo.svg – Wikipedia"/>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GU21 - EGU General Assembly rules of conduct"/>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8548767" y="-8529"/>
            <a:ext cx="528204" cy="7394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3"/>
          </p:nvPr>
        </p:nvSpPr>
        <p:spPr/>
        <p:txBody>
          <a:bodyPr/>
          <a:lstStyle/>
          <a:p>
            <a:r>
              <a:rPr lang="it-IT" smtClean="0"/>
              <a:t>Sarah Ho, Allan Buras, Ye Tuo</a:t>
            </a:r>
            <a:endParaRPr lang="en-US"/>
          </a:p>
        </p:txBody>
      </p:sp>
    </p:spTree>
    <p:extLst>
      <p:ext uri="{BB962C8B-B14F-4D97-AF65-F5344CB8AC3E}">
        <p14:creationId xmlns:p14="http://schemas.microsoft.com/office/powerpoint/2010/main" val="3928442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288000" y="6329817"/>
            <a:ext cx="435157" cy="528189"/>
          </a:xfrm>
          <a:prstGeom prst="rect">
            <a:avLst/>
          </a:prstGeom>
        </p:spPr>
        <p:txBody>
          <a:bodyPr/>
          <a:lstStyle/>
          <a:p>
            <a:fld id="{61696EC4-B4CF-4701-AD06-A8439D6D8E12}" type="slidenum">
              <a:rPr lang="de-DE" smtClean="0"/>
              <a:t>‹#›</a:t>
            </a:fld>
            <a:endParaRPr lang="de-DE"/>
          </a:p>
        </p:txBody>
      </p:sp>
      <p:sp>
        <p:nvSpPr>
          <p:cNvPr id="7" name="Title Placeholder 1">
            <a:extLst>
              <a:ext uri="{FF2B5EF4-FFF2-40B4-BE49-F238E27FC236}">
                <a16:creationId xmlns:a16="http://schemas.microsoft.com/office/drawing/2014/main" id="{910E8322-A2A9-45EC-9F17-A3F73D42D1C3}"/>
              </a:ext>
            </a:extLst>
          </p:cNvPr>
          <p:cNvSpPr>
            <a:spLocks noGrp="1"/>
          </p:cNvSpPr>
          <p:nvPr>
            <p:ph type="title" hasCustomPrompt="1"/>
          </p:nvPr>
        </p:nvSpPr>
        <p:spPr>
          <a:xfrm>
            <a:off x="528000" y="211989"/>
            <a:ext cx="7579489"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pic>
        <p:nvPicPr>
          <p:cNvPr id="4" name="Picture 2" descr="Datei:TU Muenchen Logo.svg – Wikipedia"/>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EGU21 - EGU General Assembly rules of conduct"/>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8548767" y="-8529"/>
            <a:ext cx="528204" cy="7394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3"/>
          </p:nvPr>
        </p:nvSpPr>
        <p:spPr/>
        <p:txBody>
          <a:bodyPr/>
          <a:lstStyle/>
          <a:p>
            <a:r>
              <a:rPr lang="it-IT" smtClean="0"/>
              <a:t>Sarah Ho, Allan Buras, Ye Tuo</a:t>
            </a:r>
            <a:endParaRPr lang="en-US"/>
          </a:p>
        </p:txBody>
      </p:sp>
    </p:spTree>
    <p:extLst>
      <p:ext uri="{BB962C8B-B14F-4D97-AF65-F5344CB8AC3E}">
        <p14:creationId xmlns:p14="http://schemas.microsoft.com/office/powerpoint/2010/main" val="2373164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0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8000" y="211987"/>
            <a:ext cx="9158904" cy="767748"/>
          </a:xfrm>
          <a:prstGeom prst="rect">
            <a:avLst/>
          </a:prstGeom>
        </p:spPr>
        <p:txBody>
          <a:bodyPr vert="horz" lIns="0" tIns="0" rIns="0" bIns="0" rtlCol="0" anchor="b">
            <a:normAutofit/>
          </a:bodyPr>
          <a:lstStyle/>
          <a:p>
            <a:r>
              <a:rPr lang="en-US" altLang="de-DE" dirty="0"/>
              <a:t>Click to add title</a:t>
            </a:r>
            <a:endParaRPr lang="en-US" dirty="0"/>
          </a:p>
        </p:txBody>
      </p:sp>
      <p:sp>
        <p:nvSpPr>
          <p:cNvPr id="3" name="Text Placeholder 2"/>
          <p:cNvSpPr>
            <a:spLocks noGrp="1"/>
          </p:cNvSpPr>
          <p:nvPr>
            <p:ph type="body" idx="1"/>
          </p:nvPr>
        </p:nvSpPr>
        <p:spPr>
          <a:xfrm>
            <a:off x="528005" y="1307872"/>
            <a:ext cx="11135999" cy="4798209"/>
          </a:xfrm>
          <a:prstGeom prst="rect">
            <a:avLst/>
          </a:prstGeom>
        </p:spPr>
        <p:txBody>
          <a:bodyPr vert="horz" lIns="0" tIns="0" rIns="0" bIns="0" rtlCol="0">
            <a:normAutofit/>
          </a:bodyPr>
          <a:lstStyle/>
          <a:p>
            <a:pPr lvl="0"/>
            <a:r>
              <a:rPr lang="de-DE" altLang="de-DE" dirty="0"/>
              <a:t>Karlsruher Institute </a:t>
            </a:r>
            <a:r>
              <a:rPr lang="de-DE" altLang="de-DE" dirty="0" err="1"/>
              <a:t>for</a:t>
            </a:r>
            <a:r>
              <a:rPr lang="de-DE" altLang="de-DE" dirty="0"/>
              <a:t> Technology (KIT).</a:t>
            </a:r>
          </a:p>
          <a:p>
            <a:pPr lvl="1"/>
            <a:r>
              <a:rPr lang="en-US" altLang="de-DE" dirty="0"/>
              <a:t>Second level</a:t>
            </a:r>
          </a:p>
          <a:p>
            <a:pPr lvl="2"/>
            <a:r>
              <a:rPr lang="en-US" altLang="de-DE" dirty="0"/>
              <a:t>Third level</a:t>
            </a:r>
          </a:p>
          <a:p>
            <a:pPr lvl="3"/>
            <a:r>
              <a:rPr lang="en-US" altLang="de-DE" dirty="0"/>
              <a:t>Fourth level           </a:t>
            </a:r>
          </a:p>
        </p:txBody>
      </p:sp>
      <p:cxnSp>
        <p:nvCxnSpPr>
          <p:cNvPr id="12" name="Gerade Verbindung 11"/>
          <p:cNvCxnSpPr/>
          <p:nvPr userDrawn="1"/>
        </p:nvCxnSpPr>
        <p:spPr>
          <a:xfrm>
            <a:off x="143934" y="6319881"/>
            <a:ext cx="1190414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Grafik 13">
            <a:extLst>
              <a:ext uri="{FF2B5EF4-FFF2-40B4-BE49-F238E27FC236}">
                <a16:creationId xmlns:a16="http://schemas.microsoft.com/office/drawing/2014/main" id="{49C6492B-9F9B-4588-8AB6-62DBF42A6EA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24005" y="241960"/>
            <a:ext cx="1439999" cy="666959"/>
          </a:xfrm>
          <a:prstGeom prst="rect">
            <a:avLst/>
          </a:prstGeom>
        </p:spPr>
      </p:pic>
      <p:sp>
        <p:nvSpPr>
          <p:cNvPr id="16" name="Slide Number Placeholder 5"/>
          <p:cNvSpPr>
            <a:spLocks noGrp="1"/>
          </p:cNvSpPr>
          <p:nvPr>
            <p:ph type="sldNum" sz="quarter" idx="4"/>
          </p:nvPr>
        </p:nvSpPr>
        <p:spPr>
          <a:xfrm>
            <a:off x="288000" y="6329817"/>
            <a:ext cx="435157" cy="528189"/>
          </a:xfrm>
          <a:prstGeom prst="rect">
            <a:avLst/>
          </a:prstGeom>
        </p:spPr>
        <p:txBody>
          <a:bodyPr vert="horz" lIns="0" tIns="0" rIns="0" bIns="0" rtlCol="0" anchor="ctr"/>
          <a:lstStyle>
            <a:lvl1pPr algn="l">
              <a:defRPr sz="1200" b="1">
                <a:solidFill>
                  <a:schemeClr val="tx1"/>
                </a:solidFill>
              </a:defRPr>
            </a:lvl1pPr>
          </a:lstStyle>
          <a:p>
            <a:fld id="{61696EC4-B4CF-4701-AD06-A8439D6D8E12}" type="slidenum">
              <a:rPr lang="en-US" smtClean="0"/>
              <a:pPr/>
              <a:t>‹#›</a:t>
            </a:fld>
            <a:endParaRPr lang="en-US" dirty="0"/>
          </a:p>
        </p:txBody>
      </p:sp>
      <p:sp>
        <p:nvSpPr>
          <p:cNvPr id="4" name="Footer Placeholder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Sarah Ho, Allan Buras, Ye Tuo</a:t>
            </a:r>
            <a:endParaRPr lang="en-US"/>
          </a:p>
        </p:txBody>
      </p:sp>
    </p:spTree>
    <p:extLst>
      <p:ext uri="{BB962C8B-B14F-4D97-AF65-F5344CB8AC3E}">
        <p14:creationId xmlns:p14="http://schemas.microsoft.com/office/powerpoint/2010/main" val="3503340467"/>
      </p:ext>
    </p:extLst>
  </p:cSld>
  <p:clrMap bg1="lt1" tx1="dk1" bg2="lt2" tx2="dk2" accent1="accent1" accent2="accent2" accent3="accent3" accent4="accent4" accent5="accent5" accent6="accent6" hlink="hlink" folHlink="folHlink"/>
  <p:sldLayoutIdLst>
    <p:sldLayoutId id="2147483674" r:id="rId1"/>
    <p:sldLayoutId id="2147483690" r:id="rId2"/>
    <p:sldLayoutId id="2147483675" r:id="rId3"/>
    <p:sldLayoutId id="2147483687" r:id="rId4"/>
    <p:sldLayoutId id="2147483678" r:id="rId5"/>
    <p:sldLayoutId id="2147483686" r:id="rId6"/>
    <p:sldLayoutId id="2147483688" r:id="rId7"/>
    <p:sldLayoutId id="2147483691" r:id="rId8"/>
    <p:sldLayoutId id="2147483679" r:id="rId9"/>
    <p:sldLayoutId id="2147483680" r:id="rId10"/>
  </p:sldLayoutIdLst>
  <p:hf hdr="0" ftr="0" dt="0"/>
  <p:txStyles>
    <p:titleStyle>
      <a:lvl1pPr algn="l" defTabSz="914324" rtl="0" eaLnBrk="1" latinLnBrk="0" hangingPunct="1">
        <a:lnSpc>
          <a:spcPct val="90000"/>
        </a:lnSpc>
        <a:spcBef>
          <a:spcPct val="0"/>
        </a:spcBef>
        <a:buNone/>
        <a:defRPr lang="en-US" sz="3000" b="1" kern="1200" dirty="0">
          <a:solidFill>
            <a:schemeClr val="tx1"/>
          </a:solidFill>
          <a:latin typeface="+mn-lt"/>
          <a:ea typeface="+mj-ea"/>
          <a:cs typeface="Arial" panose="020B0604020202020204" pitchFamily="34" charset="0"/>
        </a:defRPr>
      </a:lvl1pPr>
    </p:titleStyle>
    <p:bodyStyle>
      <a:lvl1pPr marL="269868" indent="-269868" algn="l" defTabSz="914324" rtl="0" eaLnBrk="1" latinLnBrk="0" hangingPunct="1">
        <a:lnSpc>
          <a:spcPct val="90000"/>
        </a:lnSpc>
        <a:spcBef>
          <a:spcPts val="480"/>
        </a:spcBef>
        <a:buSzPct val="88000"/>
        <a:buFontTx/>
        <a:buBlip>
          <a:blip r:embed="rId14"/>
        </a:buBlip>
        <a:defRPr sz="2000" kern="1200">
          <a:solidFill>
            <a:schemeClr val="tx1"/>
          </a:solidFill>
          <a:latin typeface="+mn-lt"/>
          <a:ea typeface="+mn-ea"/>
          <a:cs typeface="+mn-cs"/>
        </a:defRPr>
      </a:lvl1pPr>
      <a:lvl2pPr marL="536561" indent="-269868" algn="l" defTabSz="914324" rtl="0" eaLnBrk="1" latinLnBrk="0" hangingPunct="1">
        <a:lnSpc>
          <a:spcPct val="90000"/>
        </a:lnSpc>
        <a:spcBef>
          <a:spcPts val="480"/>
        </a:spcBef>
        <a:buSzPct val="88000"/>
        <a:buFontTx/>
        <a:buBlip>
          <a:blip r:embed="rId14"/>
        </a:buBlip>
        <a:defRPr sz="1800" kern="1200">
          <a:solidFill>
            <a:schemeClr val="tx1"/>
          </a:solidFill>
          <a:latin typeface="+mn-lt"/>
          <a:ea typeface="+mn-ea"/>
          <a:cs typeface="+mn-cs"/>
        </a:defRPr>
      </a:lvl2pPr>
      <a:lvl3pPr marL="715945" indent="-179384" algn="l" defTabSz="898450" rtl="0" eaLnBrk="1" latinLnBrk="0" hangingPunct="1">
        <a:lnSpc>
          <a:spcPct val="90000"/>
        </a:lnSpc>
        <a:spcBef>
          <a:spcPts val="480"/>
        </a:spcBef>
        <a:buSzPct val="88000"/>
        <a:buFontTx/>
        <a:buBlip>
          <a:blip r:embed="rId14"/>
        </a:buBlip>
        <a:defRPr sz="1600" kern="1200">
          <a:solidFill>
            <a:schemeClr val="tx1"/>
          </a:solidFill>
          <a:latin typeface="+mn-lt"/>
          <a:ea typeface="+mn-ea"/>
          <a:cs typeface="+mn-cs"/>
        </a:defRPr>
      </a:lvl3pPr>
      <a:lvl4pPr marL="896916" indent="-180970" algn="l" defTabSz="914324" rtl="0" eaLnBrk="1" latinLnBrk="0" hangingPunct="1">
        <a:lnSpc>
          <a:spcPct val="90000"/>
        </a:lnSpc>
        <a:spcBef>
          <a:spcPts val="480"/>
        </a:spcBef>
        <a:buSzPct val="88000"/>
        <a:buFontTx/>
        <a:buBlip>
          <a:blip r:embed="rId14"/>
        </a:buBlip>
        <a:defRPr sz="1600" kern="1200">
          <a:solidFill>
            <a:schemeClr val="tx1"/>
          </a:solidFill>
          <a:latin typeface="+mn-lt"/>
          <a:ea typeface="+mn-ea"/>
          <a:cs typeface="+mn-cs"/>
        </a:defRPr>
      </a:lvl4pPr>
      <a:lvl5pPr marL="1700072" indent="-265092" algn="l" defTabSz="914324" rtl="0" eaLnBrk="1" latinLnBrk="0" hangingPunct="1">
        <a:lnSpc>
          <a:spcPct val="90000"/>
        </a:lnSpc>
        <a:spcBef>
          <a:spcPts val="480"/>
        </a:spcBef>
        <a:buSzPct val="88000"/>
        <a:buFontTx/>
        <a:buBlip>
          <a:blip r:embed="rId14"/>
        </a:buBlip>
        <a:defRPr sz="1599"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552" indent="-228581" algn="l" defTabSz="91432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24" rtl="0" eaLnBrk="1" latinLnBrk="0" hangingPunct="1">
        <a:defRPr sz="1799" kern="1200">
          <a:solidFill>
            <a:schemeClr val="tx1"/>
          </a:solidFill>
          <a:latin typeface="+mn-lt"/>
          <a:ea typeface="+mn-ea"/>
          <a:cs typeface="+mn-cs"/>
        </a:defRPr>
      </a:lvl1pPr>
      <a:lvl2pPr marL="457162" algn="l" defTabSz="914324" rtl="0" eaLnBrk="1" latinLnBrk="0" hangingPunct="1">
        <a:defRPr sz="1799" kern="1200">
          <a:solidFill>
            <a:schemeClr val="tx1"/>
          </a:solidFill>
          <a:latin typeface="+mn-lt"/>
          <a:ea typeface="+mn-ea"/>
          <a:cs typeface="+mn-cs"/>
        </a:defRPr>
      </a:lvl2pPr>
      <a:lvl3pPr marL="914324" algn="l" defTabSz="914324" rtl="0" eaLnBrk="1" latinLnBrk="0" hangingPunct="1">
        <a:defRPr sz="1799" kern="1200">
          <a:solidFill>
            <a:schemeClr val="tx1"/>
          </a:solidFill>
          <a:latin typeface="+mn-lt"/>
          <a:ea typeface="+mn-ea"/>
          <a:cs typeface="+mn-cs"/>
        </a:defRPr>
      </a:lvl3pPr>
      <a:lvl4pPr marL="1371484" algn="l" defTabSz="914324" rtl="0" eaLnBrk="1" latinLnBrk="0" hangingPunct="1">
        <a:defRPr sz="1799" kern="1200">
          <a:solidFill>
            <a:schemeClr val="tx1"/>
          </a:solidFill>
          <a:latin typeface="+mn-lt"/>
          <a:ea typeface="+mn-ea"/>
          <a:cs typeface="+mn-cs"/>
        </a:defRPr>
      </a:lvl4pPr>
      <a:lvl5pPr marL="1828648" algn="l" defTabSz="914324" rtl="0" eaLnBrk="1" latinLnBrk="0" hangingPunct="1">
        <a:defRPr sz="1799" kern="1200">
          <a:solidFill>
            <a:schemeClr val="tx1"/>
          </a:solidFill>
          <a:latin typeface="+mn-lt"/>
          <a:ea typeface="+mn-ea"/>
          <a:cs typeface="+mn-cs"/>
        </a:defRPr>
      </a:lvl5pPr>
      <a:lvl6pPr marL="2285810" algn="l" defTabSz="914324" rtl="0" eaLnBrk="1" latinLnBrk="0" hangingPunct="1">
        <a:defRPr sz="1799" kern="1200">
          <a:solidFill>
            <a:schemeClr val="tx1"/>
          </a:solidFill>
          <a:latin typeface="+mn-lt"/>
          <a:ea typeface="+mn-ea"/>
          <a:cs typeface="+mn-cs"/>
        </a:defRPr>
      </a:lvl6pPr>
      <a:lvl7pPr marL="2742971" algn="l" defTabSz="914324" rtl="0" eaLnBrk="1" latinLnBrk="0" hangingPunct="1">
        <a:defRPr sz="1799" kern="1200">
          <a:solidFill>
            <a:schemeClr val="tx1"/>
          </a:solidFill>
          <a:latin typeface="+mn-lt"/>
          <a:ea typeface="+mn-ea"/>
          <a:cs typeface="+mn-cs"/>
        </a:defRPr>
      </a:lvl7pPr>
      <a:lvl8pPr marL="3200133" algn="l" defTabSz="914324" rtl="0" eaLnBrk="1" latinLnBrk="0" hangingPunct="1">
        <a:defRPr sz="1799" kern="1200">
          <a:solidFill>
            <a:schemeClr val="tx1"/>
          </a:solidFill>
          <a:latin typeface="+mn-lt"/>
          <a:ea typeface="+mn-ea"/>
          <a:cs typeface="+mn-cs"/>
        </a:defRPr>
      </a:lvl8pPr>
      <a:lvl9pPr marL="3657295" algn="l" defTabSz="91432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99" userDrawn="1">
          <p15:clr>
            <a:srgbClr val="F26B43"/>
          </p15:clr>
        </p15:guide>
        <p15:guide id="3" orient="horz" pos="618" userDrawn="1">
          <p15:clr>
            <a:srgbClr val="F26B43"/>
          </p15:clr>
        </p15:guide>
        <p15:guide id="4" pos="325" userDrawn="1">
          <p15:clr>
            <a:srgbClr val="F26B43"/>
          </p15:clr>
        </p15:guide>
        <p15:guide id="5" orient="horz" pos="822" userDrawn="1">
          <p15:clr>
            <a:srgbClr val="F26B43"/>
          </p15:clr>
        </p15:guide>
        <p15:guide id="6" orient="horz" pos="1412" userDrawn="1">
          <p15:clr>
            <a:srgbClr val="F26B43"/>
          </p15:clr>
        </p15:guide>
        <p15:guide id="7" orient="horz" pos="1230" userDrawn="1">
          <p15:clr>
            <a:srgbClr val="F26B43"/>
          </p15:clr>
        </p15:guide>
        <p15:guide id="8" pos="7355"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microsoft.com/office/2007/relationships/hdphoto" Target="../media/hdphoto1.wdp"/><Relationship Id="rId3" Type="http://schemas.openxmlformats.org/officeDocument/2006/relationships/image" Target="../media/image6.png"/><Relationship Id="rId7" Type="http://schemas.openxmlformats.org/officeDocument/2006/relationships/diagramLayout" Target="../diagrams/layout1.xml"/><Relationship Id="rId12"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diagramData" Target="../diagrams/data1.xml"/><Relationship Id="rId11" Type="http://schemas.openxmlformats.org/officeDocument/2006/relationships/slide" Target="slide2.xml"/><Relationship Id="rId5" Type="http://schemas.openxmlformats.org/officeDocument/2006/relationships/image" Target="../media/image11.png"/><Relationship Id="rId15" Type="http://schemas.openxmlformats.org/officeDocument/2006/relationships/slide" Target="slide19.xml"/><Relationship Id="rId10" Type="http://schemas.microsoft.com/office/2007/relationships/diagramDrawing" Target="../diagrams/drawing1.xml"/><Relationship Id="rId4" Type="http://schemas.openxmlformats.org/officeDocument/2006/relationships/image" Target="../media/image10.emf"/><Relationship Id="rId9" Type="http://schemas.openxmlformats.org/officeDocument/2006/relationships/diagramColors" Target="../diagrams/colors1.xml"/><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6.png"/><Relationship Id="rId7"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3.png"/><Relationship Id="rId5" Type="http://schemas.openxmlformats.org/officeDocument/2006/relationships/image" Target="../media/image27.emf"/><Relationship Id="rId10" Type="http://schemas.microsoft.com/office/2007/relationships/hdphoto" Target="../media/hdphoto1.wdp"/><Relationship Id="rId4" Type="http://schemas.openxmlformats.org/officeDocument/2006/relationships/image" Target="../media/image10.emf"/><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6.png"/><Relationship Id="rId7" Type="http://schemas.openxmlformats.org/officeDocument/2006/relationships/slide" Target="slide1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8.xml"/><Relationship Id="rId11" Type="http://schemas.openxmlformats.org/officeDocument/2006/relationships/image" Target="../media/image13.png"/><Relationship Id="rId5" Type="http://schemas.openxmlformats.org/officeDocument/2006/relationships/slide" Target="slide10.xml"/><Relationship Id="rId10" Type="http://schemas.microsoft.com/office/2007/relationships/hdphoto" Target="../media/hdphoto1.wdp"/><Relationship Id="rId4" Type="http://schemas.openxmlformats.org/officeDocument/2006/relationships/image" Target="../media/image15.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13" Type="http://schemas.microsoft.com/office/2007/relationships/hdphoto" Target="../media/hdphoto1.wdp"/><Relationship Id="rId3" Type="http://schemas.openxmlformats.org/officeDocument/2006/relationships/image" Target="../media/image15.png"/><Relationship Id="rId7" Type="http://schemas.openxmlformats.org/officeDocument/2006/relationships/diagramQuickStyle" Target="../diagrams/quickStyle4.xml"/><Relationship Id="rId12"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diagramLayout" Target="../diagrams/layout4.xml"/><Relationship Id="rId11" Type="http://schemas.openxmlformats.org/officeDocument/2006/relationships/slide" Target="slide2.xml"/><Relationship Id="rId5" Type="http://schemas.openxmlformats.org/officeDocument/2006/relationships/diagramData" Target="../diagrams/data4.xml"/><Relationship Id="rId10" Type="http://schemas.openxmlformats.org/officeDocument/2006/relationships/slide" Target="slide13.xml"/><Relationship Id="rId4" Type="http://schemas.openxmlformats.org/officeDocument/2006/relationships/image" Target="../media/image28.png"/><Relationship Id="rId9" Type="http://schemas.microsoft.com/office/2007/relationships/diagramDrawing" Target="../diagrams/drawing4.xml"/><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slide" Target="slide12.xml"/><Relationship Id="rId4" Type="http://schemas.openxmlformats.org/officeDocument/2006/relationships/image" Target="../media/image29.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diagramColors" Target="../diagrams/colors5.xml"/><Relationship Id="rId12"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diagramQuickStyle" Target="../diagrams/quickStyle5.xml"/><Relationship Id="rId11" Type="http://schemas.openxmlformats.org/officeDocument/2006/relationships/image" Target="../media/image12.png"/><Relationship Id="rId5" Type="http://schemas.openxmlformats.org/officeDocument/2006/relationships/diagramLayout" Target="../diagrams/layout5.xml"/><Relationship Id="rId10" Type="http://schemas.openxmlformats.org/officeDocument/2006/relationships/slide" Target="slide2.xml"/><Relationship Id="rId4" Type="http://schemas.openxmlformats.org/officeDocument/2006/relationships/diagramData" Target="../diagrams/data5.xml"/><Relationship Id="rId9" Type="http://schemas.openxmlformats.org/officeDocument/2006/relationships/slide" Target="slide1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slide" Target="slide12.xml"/><Relationship Id="rId18" Type="http://schemas.microsoft.com/office/2007/relationships/hdphoto" Target="../media/hdphoto1.wdp"/><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15.png"/><Relationship Id="rId17" Type="http://schemas.openxmlformats.org/officeDocument/2006/relationships/image" Target="../media/image12.png"/><Relationship Id="rId2" Type="http://schemas.openxmlformats.org/officeDocument/2006/relationships/diagramData" Target="../diagrams/data6.xml"/><Relationship Id="rId16" Type="http://schemas.openxmlformats.org/officeDocument/2006/relationships/slide" Target="slide2.xml"/><Relationship Id="rId1" Type="http://schemas.openxmlformats.org/officeDocument/2006/relationships/slideLayout" Target="../slideLayouts/slideLayout3.xml"/><Relationship Id="rId6" Type="http://schemas.microsoft.com/office/2007/relationships/diagramDrawing" Target="../diagrams/drawing6.xml"/><Relationship Id="rId11" Type="http://schemas.openxmlformats.org/officeDocument/2006/relationships/image" Target="../media/image6.png"/><Relationship Id="rId5" Type="http://schemas.openxmlformats.org/officeDocument/2006/relationships/diagramColors" Target="../diagrams/colors6.xml"/><Relationship Id="rId15" Type="http://schemas.openxmlformats.org/officeDocument/2006/relationships/image" Target="../media/image31.png"/><Relationship Id="rId10" Type="http://schemas.openxmlformats.org/officeDocument/2006/relationships/diagramColors" Target="../diagrams/colors6.xml"/><Relationship Id="rId19" Type="http://schemas.openxmlformats.org/officeDocument/2006/relationships/image" Target="../media/image13.png"/><Relationship Id="rId4" Type="http://schemas.openxmlformats.org/officeDocument/2006/relationships/diagramQuickStyle" Target="../diagrams/quickStyle6.xml"/><Relationship Id="rId9" Type="http://schemas.openxmlformats.org/officeDocument/2006/relationships/diagramQuickStyle" Target="../diagrams/quickStyle6.xml"/><Relationship Id="rId14" Type="http://schemas.openxmlformats.org/officeDocument/2006/relationships/image" Target="../media/image30.emf"/></Relationships>
</file>

<file path=ppt/slides/_rels/slide1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5.png"/><Relationship Id="rId7" Type="http://schemas.openxmlformats.org/officeDocument/2006/relationships/image" Target="../media/image33.emf"/><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32.emf"/><Relationship Id="rId11" Type="http://schemas.openxmlformats.org/officeDocument/2006/relationships/image" Target="../media/image13.png"/><Relationship Id="rId5" Type="http://schemas.openxmlformats.org/officeDocument/2006/relationships/image" Target="../media/image31.emf"/><Relationship Id="rId10" Type="http://schemas.microsoft.com/office/2007/relationships/hdphoto" Target="../media/hdphoto1.wdp"/><Relationship Id="rId4" Type="http://schemas.openxmlformats.org/officeDocument/2006/relationships/slide" Target="slide12.xml"/><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slide" Target="slide12.xml"/><Relationship Id="rId4" Type="http://schemas.openxmlformats.org/officeDocument/2006/relationships/image" Target="../media/image28.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slide" Target="slide19.xml"/><Relationship Id="rId18" Type="http://schemas.microsoft.com/office/2007/relationships/hdphoto" Target="../media/hdphoto1.wdp"/><Relationship Id="rId3" Type="http://schemas.openxmlformats.org/officeDocument/2006/relationships/image" Target="../media/image15.png"/><Relationship Id="rId7" Type="http://schemas.openxmlformats.org/officeDocument/2006/relationships/diagramColors" Target="../diagrams/colors7.xml"/><Relationship Id="rId12" Type="http://schemas.openxmlformats.org/officeDocument/2006/relationships/diagramColors" Target="../diagrams/colors7.xml"/><Relationship Id="rId17" Type="http://schemas.openxmlformats.org/officeDocument/2006/relationships/image" Target="../media/image12.png"/><Relationship Id="rId2" Type="http://schemas.openxmlformats.org/officeDocument/2006/relationships/image" Target="../media/image6.png"/><Relationship Id="rId16"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diagramQuickStyle" Target="../diagrams/quickStyle7.xml"/><Relationship Id="rId11" Type="http://schemas.openxmlformats.org/officeDocument/2006/relationships/diagramQuickStyle" Target="../diagrams/quickStyle7.xml"/><Relationship Id="rId5" Type="http://schemas.openxmlformats.org/officeDocument/2006/relationships/diagramLayout" Target="../diagrams/layout7.xml"/><Relationship Id="rId15" Type="http://schemas.openxmlformats.org/officeDocument/2006/relationships/image" Target="../media/image34.tiff"/><Relationship Id="rId10" Type="http://schemas.openxmlformats.org/officeDocument/2006/relationships/diagramLayout" Target="../diagrams/layout7.xml"/><Relationship Id="rId19" Type="http://schemas.openxmlformats.org/officeDocument/2006/relationships/image" Target="../media/image13.png"/><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10.xml"/><Relationship Id="rId3" Type="http://schemas.openxmlformats.org/officeDocument/2006/relationships/image" Target="../media/image15.png"/><Relationship Id="rId7" Type="http://schemas.openxmlformats.org/officeDocument/2006/relationships/slide" Target="slide32.xml"/><Relationship Id="rId12"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18.xml"/><Relationship Id="rId11" Type="http://schemas.microsoft.com/office/2007/relationships/hdphoto" Target="../media/hdphoto1.wdp"/><Relationship Id="rId5" Type="http://schemas.openxmlformats.org/officeDocument/2006/relationships/slide" Target="slide4.xml"/><Relationship Id="rId15" Type="http://schemas.openxmlformats.org/officeDocument/2006/relationships/image" Target="../media/image35.png"/><Relationship Id="rId10"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slide" Target="slide2.xml"/><Relationship Id="rId14" Type="http://schemas.openxmlformats.org/officeDocument/2006/relationships/slide" Target="slide20.xml"/></Relationships>
</file>

<file path=ppt/slides/_rels/slide2.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image" Target="../media/image14.png"/><Relationship Id="rId18" Type="http://schemas.openxmlformats.org/officeDocument/2006/relationships/slide" Target="slide18.xml"/><Relationship Id="rId26" Type="http://schemas.microsoft.com/office/2007/relationships/hdphoto" Target="../media/hdphoto2.wdp"/><Relationship Id="rId3" Type="http://schemas.openxmlformats.org/officeDocument/2006/relationships/diagramData" Target="../diagrams/data2.xml"/><Relationship Id="rId21" Type="http://schemas.openxmlformats.org/officeDocument/2006/relationships/image" Target="../media/image13.png"/><Relationship Id="rId7" Type="http://schemas.microsoft.com/office/2007/relationships/diagramDrawing" Target="../diagrams/drawing2.xml"/><Relationship Id="rId12" Type="http://schemas.openxmlformats.org/officeDocument/2006/relationships/slide" Target="slide19.xml"/><Relationship Id="rId17" Type="http://schemas.openxmlformats.org/officeDocument/2006/relationships/slide" Target="slide22.xml"/><Relationship Id="rId25" Type="http://schemas.openxmlformats.org/officeDocument/2006/relationships/image" Target="../media/image17.png"/><Relationship Id="rId2" Type="http://schemas.openxmlformats.org/officeDocument/2006/relationships/image" Target="../media/image6.png"/><Relationship Id="rId16" Type="http://schemas.openxmlformats.org/officeDocument/2006/relationships/slide" Target="slide33.xml"/><Relationship Id="rId20" Type="http://schemas.openxmlformats.org/officeDocument/2006/relationships/slide" Target="slide4.xml"/><Relationship Id="rId29"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image" Target="../media/image15.png"/><Relationship Id="rId24" Type="http://schemas.openxmlformats.org/officeDocument/2006/relationships/hyperlink" Target="mailto:sarah.ho@kit.edu" TargetMode="External"/><Relationship Id="rId5" Type="http://schemas.openxmlformats.org/officeDocument/2006/relationships/diagramQuickStyle" Target="../diagrams/quickStyle2.xml"/><Relationship Id="rId15" Type="http://schemas.openxmlformats.org/officeDocument/2006/relationships/slide" Target="slide31.xml"/><Relationship Id="rId23" Type="http://schemas.openxmlformats.org/officeDocument/2006/relationships/image" Target="../media/image16.png"/><Relationship Id="rId28" Type="http://schemas.microsoft.com/office/2007/relationships/hdphoto" Target="../media/hdphoto3.wdp"/><Relationship Id="rId10" Type="http://schemas.openxmlformats.org/officeDocument/2006/relationships/slide" Target="slide5.xml"/><Relationship Id="rId19" Type="http://schemas.openxmlformats.org/officeDocument/2006/relationships/slide" Target="slide11.xml"/><Relationship Id="rId4" Type="http://schemas.openxmlformats.org/officeDocument/2006/relationships/diagramLayout" Target="../diagrams/layout2.xml"/><Relationship Id="rId9" Type="http://schemas.openxmlformats.org/officeDocument/2006/relationships/slide" Target="slide12.xml"/><Relationship Id="rId14" Type="http://schemas.openxmlformats.org/officeDocument/2006/relationships/slide" Target="slide10.xml"/><Relationship Id="rId22" Type="http://schemas.openxmlformats.org/officeDocument/2006/relationships/slide" Target="slide3.xml"/><Relationship Id="rId27"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27.emf"/><Relationship Id="rId4" Type="http://schemas.openxmlformats.org/officeDocument/2006/relationships/slide" Target="slide18.xml"/><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33.xml"/><Relationship Id="rId5" Type="http://schemas.openxmlformats.org/officeDocument/2006/relationships/slide" Target="slide18.xml"/><Relationship Id="rId10" Type="http://schemas.openxmlformats.org/officeDocument/2006/relationships/image" Target="../media/image13.png"/><Relationship Id="rId4" Type="http://schemas.openxmlformats.org/officeDocument/2006/relationships/image" Target="../media/image34.tiff"/><Relationship Id="rId9"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slide" Target="slide24.xml"/><Relationship Id="rId1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diagramColors" Target="../diagrams/colors8.xml"/><Relationship Id="rId12" Type="http://schemas.openxmlformats.org/officeDocument/2006/relationships/diagramColors" Target="../diagrams/colors8.xml"/><Relationship Id="rId17" Type="http://schemas.openxmlformats.org/officeDocument/2006/relationships/slide" Target="slide2.xml"/><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diagramQuickStyle" Target="../diagrams/quickStyle8.xml"/><Relationship Id="rId11" Type="http://schemas.openxmlformats.org/officeDocument/2006/relationships/diagramQuickStyle" Target="../diagrams/quickStyle8.xml"/><Relationship Id="rId5" Type="http://schemas.openxmlformats.org/officeDocument/2006/relationships/diagramLayout" Target="../diagrams/layout8.xml"/><Relationship Id="rId15" Type="http://schemas.openxmlformats.org/officeDocument/2006/relationships/slide" Target="slide23.xml"/><Relationship Id="rId10" Type="http://schemas.openxmlformats.org/officeDocument/2006/relationships/diagramLayout" Target="../diagrams/layout8.xml"/><Relationship Id="rId19" Type="http://schemas.microsoft.com/office/2007/relationships/hdphoto" Target="../media/hdphoto1.wdp"/><Relationship Id="rId4" Type="http://schemas.openxmlformats.org/officeDocument/2006/relationships/diagramData" Target="../diagrams/data10.xml"/><Relationship Id="rId9" Type="http://schemas.openxmlformats.org/officeDocument/2006/relationships/diagramData" Target="../diagrams/data11.xml"/><Relationship Id="rId14" Type="http://schemas.openxmlformats.org/officeDocument/2006/relationships/image" Target="../media/image36.emf"/></Relationships>
</file>

<file path=ppt/slides/_rels/slide2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5.png"/><Relationship Id="rId7" Type="http://schemas.openxmlformats.org/officeDocument/2006/relationships/slide" Target="slide22.xml"/><Relationship Id="rId12" Type="http://schemas.openxmlformats.org/officeDocument/2006/relationships/slide" Target="slide10.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31.xml"/><Relationship Id="rId11" Type="http://schemas.openxmlformats.org/officeDocument/2006/relationships/image" Target="../media/image13.png"/><Relationship Id="rId5" Type="http://schemas.openxmlformats.org/officeDocument/2006/relationships/slide" Target="slide4.xml"/><Relationship Id="rId10" Type="http://schemas.microsoft.com/office/2007/relationships/hdphoto" Target="../media/hdphoto1.wdp"/><Relationship Id="rId4" Type="http://schemas.openxmlformats.org/officeDocument/2006/relationships/image" Target="../media/image20.pn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slide" Target="slide22.xml"/><Relationship Id="rId4" Type="http://schemas.openxmlformats.org/officeDocument/2006/relationships/image" Target="../media/image36.emf"/><Relationship Id="rId9"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microsoft.com/office/2007/relationships/diagramDrawing" Target="../diagrams/drawing9.xml"/><Relationship Id="rId13" Type="http://schemas.openxmlformats.org/officeDocument/2006/relationships/image" Target="../media/image10.emf"/><Relationship Id="rId1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diagramColors" Target="../diagrams/colors9.xml"/><Relationship Id="rId12" Type="http://schemas.openxmlformats.org/officeDocument/2006/relationships/diagramColors" Target="../diagrams/colors9.xml"/><Relationship Id="rId17" Type="http://schemas.microsoft.com/office/2007/relationships/hdphoto" Target="../media/hdphoto1.wdp"/><Relationship Id="rId2" Type="http://schemas.openxmlformats.org/officeDocument/2006/relationships/image" Target="../media/image6.png"/><Relationship Id="rId16"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diagramQuickStyle" Target="../diagrams/quickStyle9.xml"/><Relationship Id="rId11" Type="http://schemas.openxmlformats.org/officeDocument/2006/relationships/diagramQuickStyle" Target="../diagrams/quickStyle9.xml"/><Relationship Id="rId5" Type="http://schemas.openxmlformats.org/officeDocument/2006/relationships/diagramLayout" Target="../diagrams/layout9.xml"/><Relationship Id="rId15" Type="http://schemas.openxmlformats.org/officeDocument/2006/relationships/slide" Target="slide2.xml"/><Relationship Id="rId10" Type="http://schemas.openxmlformats.org/officeDocument/2006/relationships/diagramLayout" Target="../diagrams/layout9.xml"/><Relationship Id="rId4" Type="http://schemas.openxmlformats.org/officeDocument/2006/relationships/diagramData" Target="../diagrams/data12.xml"/><Relationship Id="rId9" Type="http://schemas.openxmlformats.org/officeDocument/2006/relationships/diagramData" Target="../diagrams/data13.xml"/><Relationship Id="rId14" Type="http://schemas.openxmlformats.org/officeDocument/2006/relationships/image" Target="../media/image37.emf"/></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10.emf"/><Relationship Id="rId4" Type="http://schemas.openxmlformats.org/officeDocument/2006/relationships/image" Target="../media/image37.emf"/><Relationship Id="rId9" Type="http://schemas.openxmlformats.org/officeDocument/2006/relationships/image" Target="../media/image13.png"/></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slide" Target="slide31.xml"/><Relationship Id="rId4" Type="http://schemas.openxmlformats.org/officeDocument/2006/relationships/image" Target="../media/image38.emf"/><Relationship Id="rId9"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slide" Target="slide31.xml"/><Relationship Id="rId4" Type="http://schemas.openxmlformats.org/officeDocument/2006/relationships/image" Target="../media/image39.emf"/><Relationship Id="rId9"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slide" Target="slide33.xml"/><Relationship Id="rId4" Type="http://schemas.openxmlformats.org/officeDocument/2006/relationships/image" Target="../media/image40.emf"/><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13"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17.png"/><Relationship Id="rId17" Type="http://schemas.openxmlformats.org/officeDocument/2006/relationships/image" Target="../media/image13.png"/><Relationship Id="rId2" Type="http://schemas.openxmlformats.org/officeDocument/2006/relationships/image" Target="../media/image6.png"/><Relationship Id="rId16"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hyperlink" Target="mailto:sarah.ho@kit.edu" TargetMode="External"/><Relationship Id="rId5" Type="http://schemas.openxmlformats.org/officeDocument/2006/relationships/image" Target="../media/image14.png"/><Relationship Id="rId15" Type="http://schemas.microsoft.com/office/2007/relationships/hdphoto" Target="../media/hdphoto3.wdp"/><Relationship Id="rId10" Type="http://schemas.microsoft.com/office/2007/relationships/hdphoto" Target="../media/hdphoto1.wdp"/><Relationship Id="rId4" Type="http://schemas.openxmlformats.org/officeDocument/2006/relationships/slide" Target="slide19.xml"/><Relationship Id="rId9" Type="http://schemas.openxmlformats.org/officeDocument/2006/relationships/image" Target="../media/image12.pn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slide" Target="slide33.xml"/><Relationship Id="rId4" Type="http://schemas.openxmlformats.org/officeDocument/2006/relationships/image" Target="../media/image41.emf"/><Relationship Id="rId9" Type="http://schemas.openxmlformats.org/officeDocument/2006/relationships/image" Target="../media/image13.png"/></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39.emf"/><Relationship Id="rId18" Type="http://schemas.openxmlformats.org/officeDocument/2006/relationships/slide" Target="slide2.xml"/><Relationship Id="rId3" Type="http://schemas.openxmlformats.org/officeDocument/2006/relationships/image" Target="../media/image14.png"/><Relationship Id="rId21" Type="http://schemas.openxmlformats.org/officeDocument/2006/relationships/image" Target="../media/image13.png"/><Relationship Id="rId7" Type="http://schemas.openxmlformats.org/officeDocument/2006/relationships/diagramData" Target="../diagrams/data14.xml"/><Relationship Id="rId12" Type="http://schemas.openxmlformats.org/officeDocument/2006/relationships/slide" Target="slide28.xml"/><Relationship Id="rId17" Type="http://schemas.openxmlformats.org/officeDocument/2006/relationships/slide" Target="slide12.xml"/><Relationship Id="rId2" Type="http://schemas.openxmlformats.org/officeDocument/2006/relationships/slide" Target="slide19.xml"/><Relationship Id="rId16" Type="http://schemas.openxmlformats.org/officeDocument/2006/relationships/slide" Target="slide22.xml"/><Relationship Id="rId20" Type="http://schemas.microsoft.com/office/2007/relationships/hdphoto" Target="../media/hdphoto1.wdp"/><Relationship Id="rId1" Type="http://schemas.openxmlformats.org/officeDocument/2006/relationships/slideLayout" Target="../slideLayouts/slideLayout3.xml"/><Relationship Id="rId6" Type="http://schemas.openxmlformats.org/officeDocument/2006/relationships/image" Target="../media/image6.png"/><Relationship Id="rId11" Type="http://schemas.microsoft.com/office/2007/relationships/diagramDrawing" Target="../diagrams/drawing10.xml"/><Relationship Id="rId5" Type="http://schemas.openxmlformats.org/officeDocument/2006/relationships/image" Target="../media/image20.png"/><Relationship Id="rId15" Type="http://schemas.openxmlformats.org/officeDocument/2006/relationships/slide" Target="slide18.xml"/><Relationship Id="rId10" Type="http://schemas.openxmlformats.org/officeDocument/2006/relationships/diagramColors" Target="../diagrams/colors10.xml"/><Relationship Id="rId19" Type="http://schemas.openxmlformats.org/officeDocument/2006/relationships/image" Target="../media/image12.png"/><Relationship Id="rId4" Type="http://schemas.openxmlformats.org/officeDocument/2006/relationships/slide" Target="slide23.xml"/><Relationship Id="rId9" Type="http://schemas.openxmlformats.org/officeDocument/2006/relationships/diagramQuickStyle" Target="../diagrams/quickStyle10.xml"/><Relationship Id="rId14" Type="http://schemas.openxmlformats.org/officeDocument/2006/relationships/image" Target="../media/image15.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1.xml"/><Relationship Id="rId13" Type="http://schemas.openxmlformats.org/officeDocument/2006/relationships/image" Target="../media/image40.emf"/><Relationship Id="rId1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diagramQuickStyle" Target="../diagrams/quickStyle11.xml"/><Relationship Id="rId12" Type="http://schemas.openxmlformats.org/officeDocument/2006/relationships/slide" Target="slide29.xml"/><Relationship Id="rId17" Type="http://schemas.microsoft.com/office/2007/relationships/hdphoto" Target="../media/hdphoto1.wdp"/><Relationship Id="rId2" Type="http://schemas.openxmlformats.org/officeDocument/2006/relationships/slide" Target="slide19.xml"/><Relationship Id="rId16" Type="http://schemas.openxmlformats.org/officeDocument/2006/relationships/image" Target="../media/image12.png"/><Relationship Id="rId20"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diagramLayout" Target="../diagrams/layout11.xml"/><Relationship Id="rId11" Type="http://schemas.openxmlformats.org/officeDocument/2006/relationships/image" Target="../media/image15.png"/><Relationship Id="rId5" Type="http://schemas.openxmlformats.org/officeDocument/2006/relationships/diagramData" Target="../diagrams/data15.xml"/><Relationship Id="rId15" Type="http://schemas.openxmlformats.org/officeDocument/2006/relationships/slide" Target="slide2.xml"/><Relationship Id="rId10" Type="http://schemas.openxmlformats.org/officeDocument/2006/relationships/image" Target="../media/image10.emf"/><Relationship Id="rId19" Type="http://schemas.openxmlformats.org/officeDocument/2006/relationships/slide" Target="slide20.xml"/><Relationship Id="rId4" Type="http://schemas.openxmlformats.org/officeDocument/2006/relationships/image" Target="../media/image6.png"/><Relationship Id="rId9" Type="http://schemas.microsoft.com/office/2007/relationships/diagramDrawing" Target="../diagrams/drawing11.xml"/><Relationship Id="rId14" Type="http://schemas.openxmlformats.org/officeDocument/2006/relationships/slide" Target="slide18.xml"/></Relationships>
</file>

<file path=ppt/slides/_rels/slide33.xml.rels><?xml version="1.0" encoding="UTF-8" standalone="yes"?>
<Relationships xmlns="http://schemas.openxmlformats.org/package/2006/relationships"><Relationship Id="rId8" Type="http://schemas.openxmlformats.org/officeDocument/2006/relationships/image" Target="../media/image34.tiff"/><Relationship Id="rId13" Type="http://schemas.openxmlformats.org/officeDocument/2006/relationships/image" Target="../media/image40.emf"/><Relationship Id="rId18" Type="http://schemas.openxmlformats.org/officeDocument/2006/relationships/image" Target="../media/image13.png"/><Relationship Id="rId3" Type="http://schemas.openxmlformats.org/officeDocument/2006/relationships/diagramData" Target="../diagrams/data16.xml"/><Relationship Id="rId7" Type="http://schemas.microsoft.com/office/2007/relationships/diagramDrawing" Target="../diagrams/drawing12.xml"/><Relationship Id="rId12" Type="http://schemas.openxmlformats.org/officeDocument/2006/relationships/slide" Target="slide29.xml"/><Relationship Id="rId17" Type="http://schemas.microsoft.com/office/2007/relationships/hdphoto" Target="../media/hdphoto1.wdp"/><Relationship Id="rId2" Type="http://schemas.openxmlformats.org/officeDocument/2006/relationships/image" Target="../media/image6.png"/><Relationship Id="rId16"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diagramColors" Target="../diagrams/colors12.xml"/><Relationship Id="rId11" Type="http://schemas.openxmlformats.org/officeDocument/2006/relationships/image" Target="../media/image15.png"/><Relationship Id="rId5" Type="http://schemas.openxmlformats.org/officeDocument/2006/relationships/diagramQuickStyle" Target="../diagrams/quickStyle12.xml"/><Relationship Id="rId15" Type="http://schemas.openxmlformats.org/officeDocument/2006/relationships/slide" Target="slide2.xml"/><Relationship Id="rId10" Type="http://schemas.openxmlformats.org/officeDocument/2006/relationships/image" Target="../media/image41.emf"/><Relationship Id="rId4" Type="http://schemas.openxmlformats.org/officeDocument/2006/relationships/diagramLayout" Target="../diagrams/layout12.xml"/><Relationship Id="rId9" Type="http://schemas.openxmlformats.org/officeDocument/2006/relationships/slide" Target="slide30.xml"/><Relationship Id="rId14" Type="http://schemas.openxmlformats.org/officeDocument/2006/relationships/slide" Target="slide18.xml"/></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diagramDrawing" Target="../diagrams/drawing13.xml"/><Relationship Id="rId1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3.png"/><Relationship Id="rId12" Type="http://schemas.openxmlformats.org/officeDocument/2006/relationships/diagramColors" Target="../diagrams/colors13.xml"/><Relationship Id="rId17" Type="http://schemas.microsoft.com/office/2007/relationships/hdphoto" Target="../media/hdphoto2.wdp"/><Relationship Id="rId2" Type="http://schemas.openxmlformats.org/officeDocument/2006/relationships/image" Target="../media/image6.png"/><Relationship Id="rId16" Type="http://schemas.openxmlformats.org/officeDocument/2006/relationships/image" Target="../media/image17.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diagramQuickStyle" Target="../diagrams/quickStyle13.xml"/><Relationship Id="rId5" Type="http://schemas.openxmlformats.org/officeDocument/2006/relationships/image" Target="../media/image12.png"/><Relationship Id="rId15" Type="http://schemas.openxmlformats.org/officeDocument/2006/relationships/hyperlink" Target="mailto:sarah.ho@kit.edu" TargetMode="External"/><Relationship Id="rId10" Type="http://schemas.openxmlformats.org/officeDocument/2006/relationships/diagramLayout" Target="../diagrams/layout13.xml"/><Relationship Id="rId19" Type="http://schemas.microsoft.com/office/2007/relationships/hdphoto" Target="../media/hdphoto3.wdp"/><Relationship Id="rId4" Type="http://schemas.openxmlformats.org/officeDocument/2006/relationships/slide" Target="slide2.xml"/><Relationship Id="rId9" Type="http://schemas.openxmlformats.org/officeDocument/2006/relationships/diagramData" Target="../diagrams/data17.xml"/><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2.png"/><Relationship Id="rId3" Type="http://schemas.openxmlformats.org/officeDocument/2006/relationships/diagramLayout" Target="../diagrams/layout3.xml"/><Relationship Id="rId7" Type="http://schemas.openxmlformats.org/officeDocument/2006/relationships/slide" Target="slide23.xml"/><Relationship Id="rId12" Type="http://schemas.openxmlformats.org/officeDocument/2006/relationships/slide" Target="slide2.xml"/><Relationship Id="rId2" Type="http://schemas.openxmlformats.org/officeDocument/2006/relationships/diagramData" Target="../diagrams/data3.xml"/><Relationship Id="rId16" Type="http://schemas.openxmlformats.org/officeDocument/2006/relationships/image" Target="../media/image13.png"/><Relationship Id="rId1" Type="http://schemas.openxmlformats.org/officeDocument/2006/relationships/slideLayout" Target="../slideLayouts/slideLayout3.xml"/><Relationship Id="rId6" Type="http://schemas.microsoft.com/office/2007/relationships/diagramDrawing" Target="../diagrams/drawing3.xml"/><Relationship Id="rId11" Type="http://schemas.openxmlformats.org/officeDocument/2006/relationships/image" Target="../media/image14.png"/><Relationship Id="rId5" Type="http://schemas.openxmlformats.org/officeDocument/2006/relationships/diagramColors" Target="../diagrams/colors3.xml"/><Relationship Id="rId15" Type="http://schemas.openxmlformats.org/officeDocument/2006/relationships/slide" Target="slide5.xml"/><Relationship Id="rId10" Type="http://schemas.openxmlformats.org/officeDocument/2006/relationships/slide" Target="slide19.xml"/><Relationship Id="rId4" Type="http://schemas.openxmlformats.org/officeDocument/2006/relationships/diagramQuickStyle" Target="../diagrams/quickStyle3.xml"/><Relationship Id="rId9" Type="http://schemas.openxmlformats.org/officeDocument/2006/relationships/image" Target="../media/image15.png"/><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slide" Target="slide6.xml"/><Relationship Id="rId3" Type="http://schemas.openxmlformats.org/officeDocument/2006/relationships/image" Target="../media/image21.png"/><Relationship Id="rId7" Type="http://schemas.openxmlformats.org/officeDocument/2006/relationships/image" Target="../media/image25.png"/><Relationship Id="rId12"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12.png"/><Relationship Id="rId5" Type="http://schemas.openxmlformats.org/officeDocument/2006/relationships/image" Target="../media/image23.png"/><Relationship Id="rId15" Type="http://schemas.openxmlformats.org/officeDocument/2006/relationships/slide" Target="slide4.xml"/><Relationship Id="rId10" Type="http://schemas.openxmlformats.org/officeDocument/2006/relationships/slide" Target="slide2.xml"/><Relationship Id="rId4" Type="http://schemas.openxmlformats.org/officeDocument/2006/relationships/image" Target="../media/image22.png"/><Relationship Id="rId9" Type="http://schemas.openxmlformats.org/officeDocument/2006/relationships/slide" Target="slide12.xml"/><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slide" Target="slide5.xml"/><Relationship Id="rId10" Type="http://schemas.openxmlformats.org/officeDocument/2006/relationships/image" Target="../media/image13.png"/><Relationship Id="rId4" Type="http://schemas.openxmlformats.org/officeDocument/2006/relationships/image" Target="../media/image23.png"/><Relationship Id="rId9"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slide" Target="slide12.xml"/><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22.png"/><Relationship Id="rId10" Type="http://schemas.openxmlformats.org/officeDocument/2006/relationships/image" Target="../media/image13.png"/><Relationship Id="rId4" Type="http://schemas.openxmlformats.org/officeDocument/2006/relationships/image" Target="../media/image21.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25.png"/><Relationship Id="rId10" Type="http://schemas.openxmlformats.org/officeDocument/2006/relationships/image" Target="../media/image13.png"/><Relationship Id="rId4" Type="http://schemas.openxmlformats.org/officeDocument/2006/relationships/image" Target="../media/image24.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61696EC4-B4CF-4701-AD06-A8439D6D8E12}" type="slidenum">
              <a:rPr lang="en-US" noProof="0" smtClean="0"/>
              <a:t>1</a:t>
            </a:fld>
            <a:endParaRPr lang="en-US" noProof="0"/>
          </a:p>
        </p:txBody>
      </p:sp>
      <p:pic>
        <p:nvPicPr>
          <p:cNvPr id="13" name="Picture 2" descr="Datei:TU Muenchen Logo.svg – Wikipedia"/>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a:srcRect l="6543" t="10791" r="10333" b="7487"/>
          <a:stretch/>
        </p:blipFill>
        <p:spPr>
          <a:xfrm>
            <a:off x="927407" y="1634310"/>
            <a:ext cx="5102472" cy="3557359"/>
          </a:xfrm>
          <a:prstGeom prst="rect">
            <a:avLst/>
          </a:prstGeom>
        </p:spPr>
      </p:pic>
      <p:sp>
        <p:nvSpPr>
          <p:cNvPr id="9" name="Footer Placeholder 8"/>
          <p:cNvSpPr>
            <a:spLocks noGrp="1"/>
          </p:cNvSpPr>
          <p:nvPr>
            <p:ph type="ftr" sz="quarter" idx="13"/>
          </p:nvPr>
        </p:nvSpPr>
        <p:spPr/>
        <p:txBody>
          <a:bodyPr/>
          <a:lstStyle/>
          <a:p>
            <a:r>
              <a:rPr lang="it-IT" smtClean="0"/>
              <a:t>Sarah Ho, Allan Buras, Ye Tuo</a:t>
            </a:r>
            <a:endParaRPr lang="en-US"/>
          </a:p>
        </p:txBody>
      </p:sp>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286402" y="3753254"/>
            <a:ext cx="1599331" cy="1599331"/>
          </a:xfrm>
          <a:prstGeom prst="rect">
            <a:avLst/>
          </a:prstGeom>
        </p:spPr>
      </p:pic>
      <p:sp>
        <p:nvSpPr>
          <p:cNvPr id="11" name="Rounded Rectangular Callout 10"/>
          <p:cNvSpPr/>
          <p:nvPr/>
        </p:nvSpPr>
        <p:spPr>
          <a:xfrm>
            <a:off x="8382888" y="3907484"/>
            <a:ext cx="811695" cy="355951"/>
          </a:xfrm>
          <a:prstGeom prst="wedgeRoundRectCallout">
            <a:avLst>
              <a:gd name="adj1" fmla="val 44402"/>
              <a:gd name="adj2" fmla="val 83554"/>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Preprint available!</a:t>
            </a:r>
            <a:endParaRPr lang="en-US" sz="1100" dirty="0"/>
          </a:p>
        </p:txBody>
      </p:sp>
      <p:sp>
        <p:nvSpPr>
          <p:cNvPr id="15" name="Title 5"/>
          <p:cNvSpPr txBox="1">
            <a:spLocks/>
          </p:cNvSpPr>
          <p:nvPr/>
        </p:nvSpPr>
        <p:spPr>
          <a:xfrm>
            <a:off x="6590581" y="1162487"/>
            <a:ext cx="5459180" cy="152143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800" dirty="0" smtClean="0"/>
              <a:t>A Comparison of Agriculture-related Characteristics of Flash and Traditional Drought</a:t>
            </a:r>
            <a:br>
              <a:rPr lang="en-US" sz="2800" dirty="0" smtClean="0"/>
            </a:br>
            <a:endParaRPr lang="en-US" sz="2400" dirty="0"/>
          </a:p>
        </p:txBody>
      </p:sp>
      <p:sp>
        <p:nvSpPr>
          <p:cNvPr id="16" name="Textplatzhalter 3"/>
          <p:cNvSpPr txBox="1">
            <a:spLocks/>
          </p:cNvSpPr>
          <p:nvPr/>
        </p:nvSpPr>
        <p:spPr>
          <a:xfrm>
            <a:off x="6590581" y="2436205"/>
            <a:ext cx="5459180" cy="337184"/>
          </a:xfrm>
          <a:prstGeom prst="rect">
            <a:avLst/>
          </a:prstGeom>
        </p:spPr>
        <p:txBody>
          <a:bodyPr vert="horz" lIns="91440" tIns="45720" rIns="91440" bIns="45720" rtlCol="0" anchor="ctr">
            <a:normAutofit fontScale="92500" lnSpcReduction="20000"/>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sz="2000" b="1" dirty="0" smtClean="0">
                <a:solidFill>
                  <a:schemeClr val="tx1">
                    <a:lumMod val="65000"/>
                    <a:lumOff val="35000"/>
                  </a:schemeClr>
                </a:solidFill>
              </a:rPr>
              <a:t>Sarah </a:t>
            </a:r>
            <a:r>
              <a:rPr lang="vi-VN" sz="2000" b="1" dirty="0" smtClean="0">
                <a:solidFill>
                  <a:schemeClr val="tx1">
                    <a:lumMod val="65000"/>
                    <a:lumOff val="35000"/>
                  </a:schemeClr>
                </a:solidFill>
              </a:rPr>
              <a:t>Quỳnh Giang </a:t>
            </a:r>
            <a:r>
              <a:rPr lang="en-US" sz="2000" b="1" dirty="0" err="1" smtClean="0">
                <a:solidFill>
                  <a:schemeClr val="tx1">
                    <a:lumMod val="65000"/>
                    <a:lumOff val="35000"/>
                  </a:schemeClr>
                </a:solidFill>
              </a:rPr>
              <a:t>Hồ</a:t>
            </a:r>
            <a:r>
              <a:rPr lang="en-US" sz="2000" dirty="0" smtClean="0">
                <a:solidFill>
                  <a:schemeClr val="tx1">
                    <a:lumMod val="65000"/>
                    <a:lumOff val="35000"/>
                  </a:schemeClr>
                </a:solidFill>
              </a:rPr>
              <a:t>, Allan Buras, Ye Tuo</a:t>
            </a:r>
            <a:endParaRPr lang="en-US" sz="2000" baseline="30000" dirty="0" smtClean="0">
              <a:solidFill>
                <a:schemeClr val="tx1">
                  <a:lumMod val="65000"/>
                  <a:lumOff val="35000"/>
                </a:schemeClr>
              </a:solidFill>
            </a:endParaRPr>
          </a:p>
        </p:txBody>
      </p:sp>
      <p:graphicFrame>
        <p:nvGraphicFramePr>
          <p:cNvPr id="17" name="Diagram 16"/>
          <p:cNvGraphicFramePr/>
          <p:nvPr>
            <p:extLst/>
          </p:nvPr>
        </p:nvGraphicFramePr>
        <p:xfrm>
          <a:off x="-52752" y="648848"/>
          <a:ext cx="6360586" cy="47274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TextBox 3"/>
          <p:cNvSpPr txBox="1"/>
          <p:nvPr/>
        </p:nvSpPr>
        <p:spPr>
          <a:xfrm>
            <a:off x="4317744" y="1763989"/>
            <a:ext cx="2015295" cy="461665"/>
          </a:xfrm>
          <a:prstGeom prst="rect">
            <a:avLst/>
          </a:prstGeom>
          <a:noFill/>
        </p:spPr>
        <p:txBody>
          <a:bodyPr wrap="none" rtlCol="0">
            <a:spAutoFit/>
          </a:bodyPr>
          <a:lstStyle/>
          <a:p>
            <a:r>
              <a:rPr lang="en-US" dirty="0" smtClean="0">
                <a:solidFill>
                  <a:srgbClr val="C00000"/>
                </a:solidFill>
              </a:rPr>
              <a:t>Not exactly…</a:t>
            </a:r>
            <a:endParaRPr lang="en-US" dirty="0">
              <a:solidFill>
                <a:srgbClr val="C00000"/>
              </a:solidFill>
            </a:endParaRPr>
          </a:p>
        </p:txBody>
      </p:sp>
      <p:sp>
        <p:nvSpPr>
          <p:cNvPr id="18" name="TextBox 17"/>
          <p:cNvSpPr txBox="1"/>
          <p:nvPr/>
        </p:nvSpPr>
        <p:spPr>
          <a:xfrm>
            <a:off x="4317744" y="4984233"/>
            <a:ext cx="2015295" cy="461665"/>
          </a:xfrm>
          <a:prstGeom prst="rect">
            <a:avLst/>
          </a:prstGeom>
          <a:noFill/>
        </p:spPr>
        <p:txBody>
          <a:bodyPr wrap="none" rtlCol="0">
            <a:spAutoFit/>
          </a:bodyPr>
          <a:lstStyle/>
          <a:p>
            <a:r>
              <a:rPr lang="en-US" dirty="0" smtClean="0">
                <a:solidFill>
                  <a:srgbClr val="C00000"/>
                </a:solidFill>
              </a:rPr>
              <a:t>Not exactly…</a:t>
            </a:r>
            <a:endParaRPr lang="en-US" dirty="0">
              <a:solidFill>
                <a:srgbClr val="C00000"/>
              </a:solidFill>
            </a:endParaRPr>
          </a:p>
        </p:txBody>
      </p:sp>
      <p:sp>
        <p:nvSpPr>
          <p:cNvPr id="19" name="TextBox 18"/>
          <p:cNvSpPr txBox="1"/>
          <p:nvPr/>
        </p:nvSpPr>
        <p:spPr>
          <a:xfrm>
            <a:off x="4317744" y="3374111"/>
            <a:ext cx="1712135" cy="461665"/>
          </a:xfrm>
          <a:prstGeom prst="rect">
            <a:avLst/>
          </a:prstGeom>
          <a:noFill/>
        </p:spPr>
        <p:txBody>
          <a:bodyPr wrap="none" rtlCol="0">
            <a:spAutoFit/>
          </a:bodyPr>
          <a:lstStyle/>
          <a:p>
            <a:r>
              <a:rPr lang="en-US" dirty="0" smtClean="0">
                <a:solidFill>
                  <a:srgbClr val="C00000"/>
                </a:solidFill>
              </a:rPr>
              <a:t>True, but…</a:t>
            </a:r>
            <a:endParaRPr lang="en-US" dirty="0">
              <a:solidFill>
                <a:srgbClr val="C00000"/>
              </a:solidFill>
            </a:endParaRPr>
          </a:p>
        </p:txBody>
      </p:sp>
      <p:pic>
        <p:nvPicPr>
          <p:cNvPr id="14" name="Picture 6" descr="Home Icon png images | PNGWing">
            <a:hlinkClick r:id="rId11" action="ppaction://hlinksldjump"/>
          </p:cNvPr>
          <p:cNvPicPr>
            <a:picLocks noChangeAspect="1" noChangeArrowheads="1"/>
          </p:cNvPicPr>
          <p:nvPr/>
        </p:nvPicPr>
        <p:blipFill>
          <a:blip r:embed="rId12" cstate="hqprint">
            <a:duotone>
              <a:schemeClr val="accent5">
                <a:shade val="45000"/>
                <a:satMod val="135000"/>
              </a:schemeClr>
              <a:prstClr val="white"/>
            </a:duotone>
            <a:extLst>
              <a:ext uri="{BEBA8EAE-BF5A-486C-A8C5-ECC9F3942E4B}">
                <a14:imgProps xmlns:a14="http://schemas.microsoft.com/office/drawing/2010/main">
                  <a14:imgLayer r:embed="rId13">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Next - Free arrows icons">
            <a:hlinkClick r:id="" action="ppaction://hlinkshowjump?jump=nextslide"/>
          </p:cNvPr>
          <p:cNvPicPr>
            <a:picLocks noChangeAspect="1" noChangeArrowheads="1"/>
          </p:cNvPicPr>
          <p:nvPr/>
        </p:nvPicPr>
        <p:blipFill>
          <a:blip r:embed="rId14"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hlinkClick r:id="rId15" action="ppaction://hlinksldjump"/>
          </p:cNvPr>
          <p:cNvPicPr>
            <a:picLocks noChangeAspect="1"/>
          </p:cNvPicPr>
          <p:nvPr/>
        </p:nvPicPr>
        <p:blipFill>
          <a:blip r:embed="rId16"/>
          <a:stretch>
            <a:fillRect/>
          </a:stretch>
        </p:blipFill>
        <p:spPr>
          <a:xfrm>
            <a:off x="6562243" y="2838705"/>
            <a:ext cx="5571737" cy="3556428"/>
          </a:xfrm>
          <a:prstGeom prst="rect">
            <a:avLst/>
          </a:prstGeom>
        </p:spPr>
      </p:pic>
    </p:spTree>
    <p:extLst>
      <p:ext uri="{BB962C8B-B14F-4D97-AF65-F5344CB8AC3E}">
        <p14:creationId xmlns:p14="http://schemas.microsoft.com/office/powerpoint/2010/main" val="307767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54167E-6 -3.7037E-6 L 0.49414 0.18033 " pathEditMode="relative" rAng="0" ptsTypes="AA">
                                      <p:cBhvr>
                                        <p:cTn id="6" dur="2000" fill="hold"/>
                                        <p:tgtEl>
                                          <p:spTgt spid="8"/>
                                        </p:tgtEl>
                                        <p:attrNameLst>
                                          <p:attrName>ppt_x</p:attrName>
                                          <p:attrName>ppt_y</p:attrName>
                                        </p:attrNameLst>
                                      </p:cBhvr>
                                      <p:rCtr x="24701" y="9005"/>
                                    </p:animMotion>
                                  </p:childTnLst>
                                </p:cTn>
                              </p:par>
                              <p:par>
                                <p:cTn id="7" presetID="42" presetClass="path" presetSubtype="0" accel="50000" decel="50000" fill="hold" grpId="0" nodeType="withEffect">
                                  <p:stCondLst>
                                    <p:cond delay="0"/>
                                  </p:stCondLst>
                                  <p:childTnLst>
                                    <p:animMotion origin="layout" path="M -3.33333E-6 -1.85185E-6 L -0.55351 0.30671 " pathEditMode="relative" rAng="0" ptsTypes="AA">
                                      <p:cBhvr>
                                        <p:cTn id="8" dur="2000" fill="hold"/>
                                        <p:tgtEl>
                                          <p:spTgt spid="11"/>
                                        </p:tgtEl>
                                        <p:attrNameLst>
                                          <p:attrName>ppt_x</p:attrName>
                                          <p:attrName>ppt_y</p:attrName>
                                        </p:attrNameLst>
                                      </p:cBhvr>
                                      <p:rCtr x="-27682" y="15324"/>
                                    </p:animMotion>
                                  </p:childTnLst>
                                </p:cTn>
                              </p:par>
                              <p:par>
                                <p:cTn id="9" presetID="42" presetClass="path" presetSubtype="0" accel="50000" decel="50000" fill="hold" nodeType="withEffect">
                                  <p:stCondLst>
                                    <p:cond delay="0"/>
                                  </p:stCondLst>
                                  <p:childTnLst>
                                    <p:animMotion origin="layout" path="M -3.54167E-6 1.11111E-6 L -0.58398 0.26296 " pathEditMode="relative" rAng="0" ptsTypes="AA">
                                      <p:cBhvr>
                                        <p:cTn id="10" dur="2000" fill="hold"/>
                                        <p:tgtEl>
                                          <p:spTgt spid="10"/>
                                        </p:tgtEl>
                                        <p:attrNameLst>
                                          <p:attrName>ppt_x</p:attrName>
                                          <p:attrName>ppt_y</p:attrName>
                                        </p:attrNameLst>
                                      </p:cBhvr>
                                      <p:rCtr x="-29206" y="13148"/>
                                    </p:animMotion>
                                  </p:childTnLst>
                                </p:cTn>
                              </p:par>
                              <p:par>
                                <p:cTn id="11" presetID="6" presetClass="emph" presetSubtype="0" fill="hold" nodeType="withEffect">
                                  <p:stCondLst>
                                    <p:cond delay="0"/>
                                  </p:stCondLst>
                                  <p:childTnLst>
                                    <p:animScale>
                                      <p:cBhvr>
                                        <p:cTn id="12" dur="2000" fill="hold"/>
                                        <p:tgtEl>
                                          <p:spTgt spid="10"/>
                                        </p:tgtEl>
                                      </p:cBhvr>
                                      <p:by x="50000" y="50000"/>
                                    </p:animScale>
                                  </p:childTnLst>
                                </p:cTn>
                              </p:par>
                              <p:par>
                                <p:cTn id="13" presetID="2" presetClass="entr" presetSubtype="4" fill="hold" grpId="0" nodeType="withEffect">
                                  <p:stCondLst>
                                    <p:cond delay="500"/>
                                  </p:stCondLst>
                                  <p:childTnLst>
                                    <p:set>
                                      <p:cBhvr>
                                        <p:cTn id="14" dur="1" fill="hold">
                                          <p:stCondLst>
                                            <p:cond delay="0"/>
                                          </p:stCondLst>
                                        </p:cTn>
                                        <p:tgtEl>
                                          <p:spTgt spid="17">
                                            <p:graphicEl>
                                              <a:dgm id="{297B3436-B069-4EBB-B0AD-D35F4DDAF8D8}"/>
                                            </p:graphicEl>
                                          </p:spTgt>
                                        </p:tgtEl>
                                        <p:attrNameLst>
                                          <p:attrName>style.visibility</p:attrName>
                                        </p:attrNameLst>
                                      </p:cBhvr>
                                      <p:to>
                                        <p:strVal val="visible"/>
                                      </p:to>
                                    </p:set>
                                    <p:anim calcmode="lin" valueType="num">
                                      <p:cBhvr additive="base">
                                        <p:cTn id="15" dur="1000" fill="hold"/>
                                        <p:tgtEl>
                                          <p:spTgt spid="17">
                                            <p:graphicEl>
                                              <a:dgm id="{297B3436-B069-4EBB-B0AD-D35F4DDAF8D8}"/>
                                            </p:graphic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7">
                                            <p:graphicEl>
                                              <a:dgm id="{297B3436-B069-4EBB-B0AD-D35F4DDAF8D8}"/>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7">
                                            <p:graphicEl>
                                              <a:dgm id="{568D85DD-B402-4D33-ABC2-02CC49DE1F1E}"/>
                                            </p:graphicEl>
                                          </p:spTgt>
                                        </p:tgtEl>
                                        <p:attrNameLst>
                                          <p:attrName>style.visibility</p:attrName>
                                        </p:attrNameLst>
                                      </p:cBhvr>
                                      <p:to>
                                        <p:strVal val="visible"/>
                                      </p:to>
                                    </p:set>
                                    <p:anim calcmode="lin" valueType="num">
                                      <p:cBhvr additive="base">
                                        <p:cTn id="19" dur="1000" fill="hold"/>
                                        <p:tgtEl>
                                          <p:spTgt spid="17">
                                            <p:graphicEl>
                                              <a:dgm id="{568D85DD-B402-4D33-ABC2-02CC49DE1F1E}"/>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7">
                                            <p:graphicEl>
                                              <a:dgm id="{568D85DD-B402-4D33-ABC2-02CC49DE1F1E}"/>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7">
                                            <p:graphicEl>
                                              <a:dgm id="{178E2AF2-B108-4413-8BBD-92DF246999F2}"/>
                                            </p:graphicEl>
                                          </p:spTgt>
                                        </p:tgtEl>
                                        <p:attrNameLst>
                                          <p:attrName>style.visibility</p:attrName>
                                        </p:attrNameLst>
                                      </p:cBhvr>
                                      <p:to>
                                        <p:strVal val="visible"/>
                                      </p:to>
                                    </p:set>
                                    <p:anim calcmode="lin" valueType="num">
                                      <p:cBhvr additive="base">
                                        <p:cTn id="23" dur="1000" fill="hold"/>
                                        <p:tgtEl>
                                          <p:spTgt spid="17">
                                            <p:graphicEl>
                                              <a:dgm id="{178E2AF2-B108-4413-8BBD-92DF246999F2}"/>
                                            </p:graphic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7">
                                            <p:graphicEl>
                                              <a:dgm id="{178E2AF2-B108-4413-8BBD-92DF246999F2}"/>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graphicEl>
                                              <a:dgm id="{02D7F938-C680-4455-961B-BC5723ED3FD3}"/>
                                            </p:graphicEl>
                                          </p:spTgt>
                                        </p:tgtEl>
                                        <p:attrNameLst>
                                          <p:attrName>style.visibility</p:attrName>
                                        </p:attrNameLst>
                                      </p:cBhvr>
                                      <p:to>
                                        <p:strVal val="visible"/>
                                      </p:to>
                                    </p:set>
                                    <p:anim calcmode="lin" valueType="num">
                                      <p:cBhvr additive="base">
                                        <p:cTn id="29" dur="500" fill="hold"/>
                                        <p:tgtEl>
                                          <p:spTgt spid="17">
                                            <p:graphicEl>
                                              <a:dgm id="{02D7F938-C680-4455-961B-BC5723ED3FD3}"/>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graphicEl>
                                              <a:dgm id="{02D7F938-C680-4455-961B-BC5723ED3FD3}"/>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graphicEl>
                                              <a:dgm id="{953B2D33-CD40-4808-9F34-903F8BC979A8}"/>
                                            </p:graphicEl>
                                          </p:spTgt>
                                        </p:tgtEl>
                                        <p:attrNameLst>
                                          <p:attrName>style.visibility</p:attrName>
                                        </p:attrNameLst>
                                      </p:cBhvr>
                                      <p:to>
                                        <p:strVal val="visible"/>
                                      </p:to>
                                    </p:set>
                                    <p:anim calcmode="lin" valueType="num">
                                      <p:cBhvr additive="base">
                                        <p:cTn id="35" dur="500" fill="hold"/>
                                        <p:tgtEl>
                                          <p:spTgt spid="17">
                                            <p:graphicEl>
                                              <a:dgm id="{953B2D33-CD40-4808-9F34-903F8BC979A8}"/>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
                                            <p:graphicEl>
                                              <a:dgm id="{953B2D33-CD40-4808-9F34-903F8BC979A8}"/>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graphicEl>
                                              <a:dgm id="{DA91B77F-FACD-468C-A225-E0BCD2582B85}"/>
                                            </p:graphicEl>
                                          </p:spTgt>
                                        </p:tgtEl>
                                        <p:attrNameLst>
                                          <p:attrName>style.visibility</p:attrName>
                                        </p:attrNameLst>
                                      </p:cBhvr>
                                      <p:to>
                                        <p:strVal val="visible"/>
                                      </p:to>
                                    </p:set>
                                    <p:anim calcmode="lin" valueType="num">
                                      <p:cBhvr additive="base">
                                        <p:cTn id="41" dur="500" fill="hold"/>
                                        <p:tgtEl>
                                          <p:spTgt spid="17">
                                            <p:graphicEl>
                                              <a:dgm id="{DA91B77F-FACD-468C-A225-E0BCD2582B85}"/>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graphicEl>
                                              <a:dgm id="{DA91B77F-FACD-468C-A225-E0BCD2582B85}"/>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17" grpId="0" uiExpand="1">
        <p:bldSub>
          <a:bldDgm bld="lvlOne"/>
        </p:bldSub>
      </p:bldGraphic>
      <p:bldP spid="4" grpId="0"/>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4"/>
          <a:srcRect l="6543" t="10791" r="10333" b="7487"/>
          <a:stretch/>
        </p:blipFill>
        <p:spPr>
          <a:xfrm>
            <a:off x="355025" y="2095434"/>
            <a:ext cx="5879519" cy="4099102"/>
          </a:xfrm>
          <a:prstGeom prst="rect">
            <a:avLst/>
          </a:prstGeom>
        </p:spPr>
      </p:pic>
      <p:sp>
        <p:nvSpPr>
          <p:cNvPr id="33" name="TextBox 32"/>
          <p:cNvSpPr txBox="1"/>
          <p:nvPr/>
        </p:nvSpPr>
        <p:spPr>
          <a:xfrm>
            <a:off x="186813" y="207324"/>
            <a:ext cx="5754589" cy="46166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dirty="0" smtClean="0">
                <a:solidFill>
                  <a:schemeClr val="bg1">
                    <a:lumMod val="95000"/>
                  </a:schemeClr>
                </a:solidFill>
              </a:rPr>
              <a:t>Study Area: The California Central Valley</a:t>
            </a:r>
            <a:endParaRPr lang="en-US" dirty="0">
              <a:solidFill>
                <a:schemeClr val="bg1">
                  <a:lumMod val="95000"/>
                </a:schemeClr>
              </a:solidFill>
            </a:endParaRPr>
          </a:p>
        </p:txBody>
      </p:sp>
      <p:pic>
        <p:nvPicPr>
          <p:cNvPr id="2" name="Picture 1"/>
          <p:cNvPicPr>
            <a:picLocks noChangeAspect="1"/>
          </p:cNvPicPr>
          <p:nvPr/>
        </p:nvPicPr>
        <p:blipFill rotWithShape="1">
          <a:blip r:embed="rId5"/>
          <a:srcRect l="6610" t="10200" r="9964" b="7299"/>
          <a:stretch/>
        </p:blipFill>
        <p:spPr>
          <a:xfrm>
            <a:off x="6246557" y="2076962"/>
            <a:ext cx="5871554" cy="4117574"/>
          </a:xfrm>
          <a:prstGeom prst="rect">
            <a:avLst/>
          </a:prstGeom>
        </p:spPr>
      </p:pic>
      <p:pic>
        <p:nvPicPr>
          <p:cNvPr id="40" name="Picture 39"/>
          <p:cNvPicPr>
            <a:picLocks noChangeAspect="1"/>
          </p:cNvPicPr>
          <p:nvPr/>
        </p:nvPicPr>
        <p:blipFill rotWithShape="1">
          <a:blip r:embed="rId6"/>
          <a:srcRect l="-42346" r="-1"/>
          <a:stretch/>
        </p:blipFill>
        <p:spPr>
          <a:xfrm flipH="1">
            <a:off x="0" y="5576046"/>
            <a:ext cx="1312836" cy="1281953"/>
          </a:xfrm>
          <a:prstGeom prst="rect">
            <a:avLst/>
          </a:prstGeom>
        </p:spPr>
      </p:pic>
      <p:sp>
        <p:nvSpPr>
          <p:cNvPr id="4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43"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sp>
        <p:nvSpPr>
          <p:cNvPr id="44" name="TextBox 43">
            <a:hlinkClick r:id="rId7" action="ppaction://hlinksldjump"/>
          </p:cNvPr>
          <p:cNvSpPr txBox="1"/>
          <p:nvPr/>
        </p:nvSpPr>
        <p:spPr>
          <a:xfrm>
            <a:off x="186813" y="896470"/>
            <a:ext cx="1867563"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Study Area: Datasets</a:t>
            </a:r>
            <a:endParaRPr lang="en-US" sz="1400" dirty="0">
              <a:solidFill>
                <a:schemeClr val="bg1">
                  <a:lumMod val="95000"/>
                </a:schemeClr>
              </a:solidFill>
            </a:endParaRPr>
          </a:p>
        </p:txBody>
      </p:sp>
      <p:pic>
        <p:nvPicPr>
          <p:cNvPr id="46" name="Picture 6" descr="Home Icon png images | PNGWing">
            <a:hlinkClick r:id="rId8" action="ppaction://hlinksldjump"/>
          </p:cNvPr>
          <p:cNvPicPr>
            <a:picLocks noChangeAspect="1" noChangeArrowheads="1"/>
          </p:cNvPicPr>
          <p:nvPr/>
        </p:nvPicPr>
        <p:blipFill>
          <a:blip r:embed="rId9" cstate="hqprint">
            <a:duotone>
              <a:schemeClr val="accent5">
                <a:shade val="45000"/>
                <a:satMod val="135000"/>
              </a:schemeClr>
              <a:prstClr val="white"/>
            </a:duotone>
            <a:extLst>
              <a:ext uri="{BEBA8EAE-BF5A-486C-A8C5-ECC9F3942E4B}">
                <a14:imgProps xmlns:a14="http://schemas.microsoft.com/office/drawing/2010/main">
                  <a14:imgLayer r:embed="rId10">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Next - Free arrows icons">
            <a:hlinkClick r:id="" action="ppaction://hlinkshowjump?jump=nextslide"/>
          </p:cNvPr>
          <p:cNvPicPr>
            <a:picLocks noChangeAspect="1" noChangeArrowheads="1"/>
          </p:cNvPicPr>
          <p:nvPr/>
        </p:nvPicPr>
        <p:blipFill>
          <a:blip r:embed="rId11"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Next - Free arrows icons">
            <a:hlinkClick r:id="" action="ppaction://hlinkshowjump?jump=previousslide"/>
          </p:cNvPr>
          <p:cNvPicPr>
            <a:picLocks noChangeAspect="1" noChangeArrowheads="1"/>
          </p:cNvPicPr>
          <p:nvPr/>
        </p:nvPicPr>
        <p:blipFill>
          <a:blip r:embed="rId11"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
        <p:nvSpPr>
          <p:cNvPr id="53" name="Rounded Rectangular Callout 52"/>
          <p:cNvSpPr/>
          <p:nvPr/>
        </p:nvSpPr>
        <p:spPr>
          <a:xfrm>
            <a:off x="1442586" y="1431728"/>
            <a:ext cx="2143296" cy="842682"/>
          </a:xfrm>
          <a:prstGeom prst="wedgeRoundRectCallout">
            <a:avLst>
              <a:gd name="adj1" fmla="val -47270"/>
              <a:gd name="adj2" fmla="val 9854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The northern half of the study region (above 38</a:t>
            </a:r>
            <a:r>
              <a:rPr lang="en-US" sz="1100" baseline="30000" dirty="0" smtClean="0"/>
              <a:t>th</a:t>
            </a:r>
            <a:r>
              <a:rPr lang="en-US" sz="1100" dirty="0" smtClean="0"/>
              <a:t> parallel) tends to be cooler and wetter than the southern half</a:t>
            </a:r>
            <a:endParaRPr lang="en-US" sz="1100" dirty="0"/>
          </a:p>
        </p:txBody>
      </p:sp>
    </p:spTree>
    <p:extLst>
      <p:ext uri="{BB962C8B-B14F-4D97-AF65-F5344CB8AC3E}">
        <p14:creationId xmlns:p14="http://schemas.microsoft.com/office/powerpoint/2010/main" val="3101839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86813" y="207324"/>
            <a:ext cx="3075522" cy="46166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dirty="0" smtClean="0">
                <a:solidFill>
                  <a:schemeClr val="bg1">
                    <a:lumMod val="95000"/>
                  </a:schemeClr>
                </a:solidFill>
              </a:rPr>
              <a:t>Study Area: Datasets</a:t>
            </a:r>
            <a:endParaRPr lang="en-US" dirty="0">
              <a:solidFill>
                <a:schemeClr val="bg1">
                  <a:lumMod val="9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66881755"/>
              </p:ext>
            </p:extLst>
          </p:nvPr>
        </p:nvGraphicFramePr>
        <p:xfrm>
          <a:off x="1588655" y="2450952"/>
          <a:ext cx="9033164" cy="3413760"/>
        </p:xfrm>
        <a:graphic>
          <a:graphicData uri="http://schemas.openxmlformats.org/drawingml/2006/table">
            <a:tbl>
              <a:tblPr firstRow="1" bandRow="1">
                <a:tableStyleId>{F5AB1C69-6EDB-4FF4-983F-18BD219EF322}</a:tableStyleId>
              </a:tblPr>
              <a:tblGrid>
                <a:gridCol w="2384725">
                  <a:extLst>
                    <a:ext uri="{9D8B030D-6E8A-4147-A177-3AD203B41FA5}">
                      <a16:colId xmlns:a16="http://schemas.microsoft.com/office/drawing/2014/main" val="1765467793"/>
                    </a:ext>
                  </a:extLst>
                </a:gridCol>
                <a:gridCol w="2756000">
                  <a:extLst>
                    <a:ext uri="{9D8B030D-6E8A-4147-A177-3AD203B41FA5}">
                      <a16:colId xmlns:a16="http://schemas.microsoft.com/office/drawing/2014/main" val="3530706234"/>
                    </a:ext>
                  </a:extLst>
                </a:gridCol>
                <a:gridCol w="1315493">
                  <a:extLst>
                    <a:ext uri="{9D8B030D-6E8A-4147-A177-3AD203B41FA5}">
                      <a16:colId xmlns:a16="http://schemas.microsoft.com/office/drawing/2014/main" val="1261425889"/>
                    </a:ext>
                  </a:extLst>
                </a:gridCol>
                <a:gridCol w="2576946">
                  <a:extLst>
                    <a:ext uri="{9D8B030D-6E8A-4147-A177-3AD203B41FA5}">
                      <a16:colId xmlns:a16="http://schemas.microsoft.com/office/drawing/2014/main" val="1394762009"/>
                    </a:ext>
                  </a:extLst>
                </a:gridCol>
              </a:tblGrid>
              <a:tr h="269461">
                <a:tc>
                  <a:txBody>
                    <a:bodyPr/>
                    <a:lstStyle/>
                    <a:p>
                      <a:r>
                        <a:rPr lang="en-US" sz="1400" dirty="0" smtClean="0"/>
                        <a:t>Data</a:t>
                      </a:r>
                      <a:r>
                        <a:rPr lang="en-US" sz="1400" baseline="0" dirty="0" smtClean="0"/>
                        <a:t> Type</a:t>
                      </a:r>
                      <a:endParaRPr lang="en-US" sz="1400" dirty="0"/>
                    </a:p>
                  </a:txBody>
                  <a:tcPr/>
                </a:tc>
                <a:tc>
                  <a:txBody>
                    <a:bodyPr/>
                    <a:lstStyle/>
                    <a:p>
                      <a:r>
                        <a:rPr lang="en-US" sz="1400" dirty="0" smtClean="0"/>
                        <a:t>Source</a:t>
                      </a:r>
                      <a:endParaRPr lang="en-US" sz="1400" dirty="0"/>
                    </a:p>
                  </a:txBody>
                  <a:tcPr/>
                </a:tc>
                <a:tc>
                  <a:txBody>
                    <a:bodyPr/>
                    <a:lstStyle/>
                    <a:p>
                      <a:r>
                        <a:rPr lang="en-US" sz="1400" dirty="0" smtClean="0"/>
                        <a:t>Period</a:t>
                      </a:r>
                      <a:endParaRPr lang="en-US" sz="1400" dirty="0"/>
                    </a:p>
                  </a:txBody>
                  <a:tcPr/>
                </a:tc>
                <a:tc>
                  <a:txBody>
                    <a:bodyPr/>
                    <a:lstStyle/>
                    <a:p>
                      <a:r>
                        <a:rPr lang="en-US" sz="1400" dirty="0" smtClean="0"/>
                        <a:t>Use</a:t>
                      </a:r>
                      <a:endParaRPr lang="en-US" sz="1400" dirty="0"/>
                    </a:p>
                  </a:txBody>
                  <a:tcPr/>
                </a:tc>
                <a:extLst>
                  <a:ext uri="{0D108BD9-81ED-4DB2-BD59-A6C34878D82A}">
                    <a16:rowId xmlns:a16="http://schemas.microsoft.com/office/drawing/2014/main" val="2050810351"/>
                  </a:ext>
                </a:extLst>
              </a:tr>
              <a:tr h="340368">
                <a:tc>
                  <a:txBody>
                    <a:bodyPr/>
                    <a:lstStyle/>
                    <a:p>
                      <a:r>
                        <a:rPr lang="en-US" sz="1400" dirty="0" smtClean="0"/>
                        <a:t>Digital elevation map</a:t>
                      </a:r>
                      <a:endParaRPr lang="en-US" sz="1400" dirty="0"/>
                    </a:p>
                  </a:txBody>
                  <a:tcPr/>
                </a:tc>
                <a:tc>
                  <a:txBody>
                    <a:bodyPr/>
                    <a:lstStyle/>
                    <a:p>
                      <a:r>
                        <a:rPr lang="en-US" sz="1400" dirty="0" smtClean="0"/>
                        <a:t>SRTM </a:t>
                      </a:r>
                    </a:p>
                    <a:p>
                      <a:r>
                        <a:rPr lang="en-US" sz="1400" b="0" i="0" u="none" baseline="0" dirty="0" smtClean="0"/>
                        <a:t>(NASA-JPL 2013)</a:t>
                      </a:r>
                    </a:p>
                  </a:txBody>
                  <a:tcPr/>
                </a:tc>
                <a:tc>
                  <a:txBody>
                    <a:bodyPr/>
                    <a:lstStyle/>
                    <a:p>
                      <a:r>
                        <a:rPr lang="en-US" sz="1400" dirty="0" smtClean="0"/>
                        <a:t>-</a:t>
                      </a:r>
                      <a:endParaRPr lang="en-US" sz="1400" dirty="0"/>
                    </a:p>
                  </a:txBody>
                  <a:tcPr/>
                </a:tc>
                <a:tc>
                  <a:txBody>
                    <a:bodyPr/>
                    <a:lstStyle/>
                    <a:p>
                      <a:r>
                        <a:rPr lang="en-US" sz="1400" dirty="0" smtClean="0"/>
                        <a:t>Calculate ET</a:t>
                      </a:r>
                      <a:r>
                        <a:rPr lang="en-US" sz="1400" baseline="0" dirty="0" smtClean="0"/>
                        <a:t> (for aridity)</a:t>
                      </a:r>
                      <a:endParaRPr lang="en-US" sz="1400" dirty="0"/>
                    </a:p>
                  </a:txBody>
                  <a:tcPr/>
                </a:tc>
                <a:extLst>
                  <a:ext uri="{0D108BD9-81ED-4DB2-BD59-A6C34878D82A}">
                    <a16:rowId xmlns:a16="http://schemas.microsoft.com/office/drawing/2014/main" val="2652348499"/>
                  </a:ext>
                </a:extLst>
              </a:tr>
              <a:tr h="340368">
                <a:tc>
                  <a:txBody>
                    <a:bodyPr/>
                    <a:lstStyle/>
                    <a:p>
                      <a:r>
                        <a:rPr lang="en-US" sz="1400" dirty="0" smtClean="0"/>
                        <a:t>Root zone SM, P, components for ET</a:t>
                      </a:r>
                      <a:endParaRPr lang="en-US" sz="1400" dirty="0"/>
                    </a:p>
                  </a:txBody>
                  <a:tcPr/>
                </a:tc>
                <a:tc>
                  <a:txBody>
                    <a:bodyPr/>
                    <a:lstStyle/>
                    <a:p>
                      <a:r>
                        <a:rPr lang="en-US" sz="1400" dirty="0" smtClean="0"/>
                        <a:t>WLDAS</a:t>
                      </a:r>
                      <a:endParaRPr lang="en-US" sz="1400" baseline="0" dirty="0" smtClean="0"/>
                    </a:p>
                    <a:p>
                      <a:r>
                        <a:rPr lang="en-US" sz="1400" b="0" i="0" u="none" baseline="0" dirty="0" smtClean="0"/>
                        <a:t>(</a:t>
                      </a:r>
                      <a:r>
                        <a:rPr lang="en-US" sz="1400" b="0" i="0" u="none" baseline="0" dirty="0" err="1" smtClean="0"/>
                        <a:t>Erlingis</a:t>
                      </a:r>
                      <a:r>
                        <a:rPr lang="en-US" sz="1400" b="0" i="0" u="none" baseline="0" dirty="0" smtClean="0"/>
                        <a:t> et al., 2021)</a:t>
                      </a:r>
                    </a:p>
                  </a:txBody>
                  <a:tcPr/>
                </a:tc>
                <a:tc>
                  <a:txBody>
                    <a:bodyPr/>
                    <a:lstStyle/>
                    <a:p>
                      <a:r>
                        <a:rPr lang="en-US" sz="1400" dirty="0" smtClean="0"/>
                        <a:t>1 Jan 1980 – 31 Dec 2012</a:t>
                      </a:r>
                      <a:endParaRPr lang="en-US" sz="1400" dirty="0"/>
                    </a:p>
                  </a:txBody>
                  <a:tcPr/>
                </a:tc>
                <a:tc>
                  <a:txBody>
                    <a:bodyPr/>
                    <a:lstStyle/>
                    <a:p>
                      <a:r>
                        <a:rPr lang="en-US" sz="1400" dirty="0" smtClean="0"/>
                        <a:t>Calculate ET, aridity,</a:t>
                      </a:r>
                      <a:r>
                        <a:rPr lang="en-US" sz="1400" baseline="0" dirty="0" smtClean="0"/>
                        <a:t> </a:t>
                      </a:r>
                      <a:r>
                        <a:rPr lang="en-US" sz="1400" baseline="0" dirty="0" err="1" smtClean="0"/>
                        <a:t>SSmI</a:t>
                      </a:r>
                      <a:r>
                        <a:rPr lang="en-US" sz="1400" baseline="0" dirty="0" smtClean="0"/>
                        <a:t> for drought identification</a:t>
                      </a:r>
                      <a:endParaRPr lang="en-US" sz="1400" dirty="0"/>
                    </a:p>
                  </a:txBody>
                  <a:tcPr/>
                </a:tc>
                <a:extLst>
                  <a:ext uri="{0D108BD9-81ED-4DB2-BD59-A6C34878D82A}">
                    <a16:rowId xmlns:a16="http://schemas.microsoft.com/office/drawing/2014/main" val="879537422"/>
                  </a:ext>
                </a:extLst>
              </a:tr>
              <a:tr h="340368">
                <a:tc>
                  <a:txBody>
                    <a:bodyPr/>
                    <a:lstStyle/>
                    <a:p>
                      <a:r>
                        <a:rPr lang="en-US" sz="1400" dirty="0" smtClean="0"/>
                        <a:t>Normalized Difference</a:t>
                      </a:r>
                      <a:r>
                        <a:rPr lang="en-US" sz="1400" baseline="0" dirty="0" smtClean="0"/>
                        <a:t> Vegetation Index (NDVI)</a:t>
                      </a:r>
                      <a:endParaRPr lang="en-US" sz="1400" dirty="0"/>
                    </a:p>
                  </a:txBody>
                  <a:tcPr/>
                </a:tc>
                <a:tc>
                  <a:txBody>
                    <a:bodyPr/>
                    <a:lstStyle/>
                    <a:p>
                      <a:r>
                        <a:rPr lang="en-US" sz="1400" dirty="0" smtClean="0"/>
                        <a:t>MODIS</a:t>
                      </a:r>
                      <a:endParaRPr lang="en-US" sz="1400" baseline="0" dirty="0" smtClean="0"/>
                    </a:p>
                    <a:p>
                      <a:r>
                        <a:rPr lang="en-US" sz="1400" b="0" i="0" u="none" baseline="0" dirty="0" smtClean="0"/>
                        <a:t>(Spruce et al., 2016)</a:t>
                      </a:r>
                    </a:p>
                  </a:txBody>
                  <a:tcPr/>
                </a:tc>
                <a:tc>
                  <a:txBody>
                    <a:bodyPr/>
                    <a:lstStyle/>
                    <a:p>
                      <a:r>
                        <a:rPr lang="en-US" sz="1400" dirty="0" smtClean="0"/>
                        <a:t>1 Jan 2000</a:t>
                      </a:r>
                      <a:r>
                        <a:rPr lang="en-US" sz="1400" baseline="0" dirty="0" smtClean="0"/>
                        <a:t> – 31 Dec 2012</a:t>
                      </a:r>
                      <a:endParaRPr lang="en-US" sz="1400" dirty="0"/>
                    </a:p>
                  </a:txBody>
                  <a:tcPr/>
                </a:tc>
                <a:tc>
                  <a:txBody>
                    <a:bodyPr/>
                    <a:lstStyle/>
                    <a:p>
                      <a:r>
                        <a:rPr lang="en-US" sz="1400" dirty="0" smtClean="0"/>
                        <a:t>Calculate</a:t>
                      </a:r>
                      <a:r>
                        <a:rPr lang="en-US" sz="1400" baseline="0" dirty="0" smtClean="0"/>
                        <a:t> v</a:t>
                      </a:r>
                      <a:r>
                        <a:rPr lang="en-US" sz="1400" dirty="0" smtClean="0"/>
                        <a:t>egetation response</a:t>
                      </a:r>
                      <a:endParaRPr lang="en-US" sz="1400" dirty="0"/>
                    </a:p>
                  </a:txBody>
                  <a:tcPr/>
                </a:tc>
                <a:extLst>
                  <a:ext uri="{0D108BD9-81ED-4DB2-BD59-A6C34878D82A}">
                    <a16:rowId xmlns:a16="http://schemas.microsoft.com/office/drawing/2014/main" val="3833108559"/>
                  </a:ext>
                </a:extLst>
              </a:tr>
              <a:tr h="340368">
                <a:tc>
                  <a:txBody>
                    <a:bodyPr/>
                    <a:lstStyle/>
                    <a:p>
                      <a:r>
                        <a:rPr lang="en-US" sz="1400" dirty="0" smtClean="0"/>
                        <a:t>Irrigation crop mask</a:t>
                      </a:r>
                      <a:endParaRPr lang="en-US" sz="1400" dirty="0"/>
                    </a:p>
                  </a:txBody>
                  <a:tcPr/>
                </a:tc>
                <a:tc>
                  <a:txBody>
                    <a:bodyPr/>
                    <a:lstStyle/>
                    <a:p>
                      <a:r>
                        <a:rPr lang="en-US" sz="1400" dirty="0" smtClean="0"/>
                        <a:t>GFSAD 1km</a:t>
                      </a:r>
                      <a:r>
                        <a:rPr lang="en-US" sz="1400" baseline="0" dirty="0" smtClean="0"/>
                        <a:t> </a:t>
                      </a:r>
                    </a:p>
                    <a:p>
                      <a:r>
                        <a:rPr lang="en-US" sz="1400" b="0" i="0" u="none" baseline="0" dirty="0" smtClean="0"/>
                        <a:t>(</a:t>
                      </a:r>
                      <a:r>
                        <a:rPr lang="en-US" sz="1400" b="0" i="0" u="none" baseline="0" dirty="0" err="1" smtClean="0"/>
                        <a:t>Teluguntla</a:t>
                      </a:r>
                      <a:r>
                        <a:rPr lang="en-US" sz="1400" b="0" i="0" u="none" baseline="0" dirty="0" smtClean="0"/>
                        <a:t> et al., 2015)</a:t>
                      </a:r>
                    </a:p>
                  </a:txBody>
                  <a:tcPr/>
                </a:tc>
                <a:tc>
                  <a:txBody>
                    <a:bodyPr/>
                    <a:lstStyle/>
                    <a:p>
                      <a:r>
                        <a:rPr lang="en-US" sz="1400" dirty="0" smtClean="0"/>
                        <a:t>2010</a:t>
                      </a:r>
                      <a:endParaRPr lang="en-US" sz="1400" dirty="0"/>
                    </a:p>
                  </a:txBody>
                  <a:tcPr/>
                </a:tc>
                <a:tc>
                  <a:txBody>
                    <a:bodyPr/>
                    <a:lstStyle/>
                    <a:p>
                      <a:r>
                        <a:rPr lang="en-US" sz="1400" dirty="0" smtClean="0"/>
                        <a:t>Determining</a:t>
                      </a:r>
                      <a:r>
                        <a:rPr lang="en-US" sz="1400" baseline="0" dirty="0" smtClean="0"/>
                        <a:t> irrigation type</a:t>
                      </a:r>
                      <a:endParaRPr lang="en-US" sz="1400" dirty="0"/>
                    </a:p>
                  </a:txBody>
                  <a:tcPr/>
                </a:tc>
                <a:extLst>
                  <a:ext uri="{0D108BD9-81ED-4DB2-BD59-A6C34878D82A}">
                    <a16:rowId xmlns:a16="http://schemas.microsoft.com/office/drawing/2014/main" val="1224028716"/>
                  </a:ext>
                </a:extLst>
              </a:tr>
              <a:tr h="340368">
                <a:tc>
                  <a:txBody>
                    <a:bodyPr/>
                    <a:lstStyle/>
                    <a:p>
                      <a:r>
                        <a:rPr lang="en-US" sz="1400" dirty="0" smtClean="0"/>
                        <a:t>Historical</a:t>
                      </a:r>
                      <a:r>
                        <a:rPr lang="en-US" sz="1400" baseline="0" dirty="0" smtClean="0"/>
                        <a:t> drought data</a:t>
                      </a:r>
                      <a:endParaRPr lang="en-US" sz="1400" dirty="0"/>
                    </a:p>
                  </a:txBody>
                  <a:tcPr/>
                </a:tc>
                <a:tc>
                  <a:txBody>
                    <a:bodyPr/>
                    <a:lstStyle/>
                    <a:p>
                      <a:r>
                        <a:rPr lang="en-US" sz="1400" dirty="0" smtClean="0"/>
                        <a:t>USDM</a:t>
                      </a:r>
                      <a:endParaRPr lang="en-US" sz="1400" baseline="0" dirty="0" smtClean="0"/>
                    </a:p>
                    <a:p>
                      <a:r>
                        <a:rPr lang="en-US" sz="1400" b="0" i="0" u="none" baseline="0" dirty="0" smtClean="0"/>
                        <a:t>(Svoboda et al., 2002)</a:t>
                      </a:r>
                    </a:p>
                  </a:txBody>
                  <a:tcPr/>
                </a:tc>
                <a:tc>
                  <a:txBody>
                    <a:bodyPr/>
                    <a:lstStyle/>
                    <a:p>
                      <a:r>
                        <a:rPr lang="en-US" sz="1400" dirty="0" smtClean="0"/>
                        <a:t>1 Jan 2000 </a:t>
                      </a:r>
                      <a:r>
                        <a:rPr lang="en-US" sz="1400" baseline="0" dirty="0" smtClean="0"/>
                        <a:t>– 31 Dec 2012</a:t>
                      </a:r>
                      <a:endParaRPr lang="en-US" sz="1400" dirty="0"/>
                    </a:p>
                  </a:txBody>
                  <a:tcPr/>
                </a:tc>
                <a:tc>
                  <a:txBody>
                    <a:bodyPr/>
                    <a:lstStyle/>
                    <a:p>
                      <a:r>
                        <a:rPr lang="en-US" sz="1400" dirty="0" smtClean="0"/>
                        <a:t>Validating drought identification</a:t>
                      </a:r>
                      <a:endParaRPr lang="en-US" sz="1400" dirty="0"/>
                    </a:p>
                  </a:txBody>
                  <a:tcPr/>
                </a:tc>
                <a:extLst>
                  <a:ext uri="{0D108BD9-81ED-4DB2-BD59-A6C34878D82A}">
                    <a16:rowId xmlns:a16="http://schemas.microsoft.com/office/drawing/2014/main" val="1992466464"/>
                  </a:ext>
                </a:extLst>
              </a:tr>
              <a:tr h="340368">
                <a:tc>
                  <a:txBody>
                    <a:bodyPr/>
                    <a:lstStyle/>
                    <a:p>
                      <a:r>
                        <a:rPr lang="en-US" sz="1400" dirty="0" smtClean="0"/>
                        <a:t>Soil texture</a:t>
                      </a:r>
                      <a:endParaRPr lang="en-US" sz="1400" dirty="0"/>
                    </a:p>
                  </a:txBody>
                  <a:tcPr/>
                </a:tc>
                <a:tc>
                  <a:txBody>
                    <a:bodyPr/>
                    <a:lstStyle/>
                    <a:p>
                      <a:r>
                        <a:rPr lang="en-US" sz="1400" b="0" i="0" u="none" baseline="0" dirty="0" smtClean="0"/>
                        <a:t>California Soil Resource Lab</a:t>
                      </a:r>
                    </a:p>
                    <a:p>
                      <a:r>
                        <a:rPr lang="en-US" sz="1400" b="0" i="0" u="none" baseline="0" dirty="0" smtClean="0"/>
                        <a:t>(Walkinshaw et al., 2022)</a:t>
                      </a:r>
                    </a:p>
                  </a:txBody>
                  <a:tcPr/>
                </a:tc>
                <a:tc>
                  <a:txBody>
                    <a:bodyPr/>
                    <a:lstStyle/>
                    <a:p>
                      <a:r>
                        <a:rPr lang="en-US" sz="1400" dirty="0" smtClean="0"/>
                        <a:t>-</a:t>
                      </a:r>
                      <a:endParaRPr lang="en-US" sz="1400" dirty="0"/>
                    </a:p>
                  </a:txBody>
                  <a:tcPr/>
                </a:tc>
                <a:tc>
                  <a:txBody>
                    <a:bodyPr/>
                    <a:lstStyle/>
                    <a:p>
                      <a:r>
                        <a:rPr lang="en-US" sz="1400" dirty="0" smtClean="0"/>
                        <a:t>Calculate permanent wilting point</a:t>
                      </a:r>
                      <a:endParaRPr lang="en-US" sz="1400" dirty="0"/>
                    </a:p>
                  </a:txBody>
                  <a:tcPr/>
                </a:tc>
                <a:extLst>
                  <a:ext uri="{0D108BD9-81ED-4DB2-BD59-A6C34878D82A}">
                    <a16:rowId xmlns:a16="http://schemas.microsoft.com/office/drawing/2014/main" val="1336621427"/>
                  </a:ext>
                </a:extLst>
              </a:tr>
            </a:tbl>
          </a:graphicData>
        </a:graphic>
      </p:graphicFrame>
      <p:pic>
        <p:nvPicPr>
          <p:cNvPr id="40" name="Picture 39"/>
          <p:cNvPicPr>
            <a:picLocks noChangeAspect="1"/>
          </p:cNvPicPr>
          <p:nvPr/>
        </p:nvPicPr>
        <p:blipFill rotWithShape="1">
          <a:blip r:embed="rId4"/>
          <a:srcRect l="-42346" r="-1"/>
          <a:stretch/>
        </p:blipFill>
        <p:spPr>
          <a:xfrm flipH="1">
            <a:off x="0" y="5576046"/>
            <a:ext cx="1312836" cy="1281953"/>
          </a:xfrm>
          <a:prstGeom prst="rect">
            <a:avLst/>
          </a:prstGeom>
        </p:spPr>
      </p:pic>
      <p:sp>
        <p:nvSpPr>
          <p:cNvPr id="4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43"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sp>
        <p:nvSpPr>
          <p:cNvPr id="11" name="TextBox 10">
            <a:hlinkClick r:id="rId5" action="ppaction://hlinksldjump"/>
          </p:cNvPr>
          <p:cNvSpPr txBox="1"/>
          <p:nvPr/>
        </p:nvSpPr>
        <p:spPr>
          <a:xfrm>
            <a:off x="186813" y="869587"/>
            <a:ext cx="2093330" cy="523220"/>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Study Area: The</a:t>
            </a:r>
          </a:p>
          <a:p>
            <a:r>
              <a:rPr lang="en-US" sz="1400" dirty="0" smtClean="0">
                <a:solidFill>
                  <a:schemeClr val="bg1">
                    <a:lumMod val="95000"/>
                  </a:schemeClr>
                </a:solidFill>
              </a:rPr>
              <a:t>California Central Valley</a:t>
            </a:r>
            <a:endParaRPr lang="en-US" sz="1400" dirty="0">
              <a:solidFill>
                <a:schemeClr val="bg1">
                  <a:lumMod val="95000"/>
                </a:schemeClr>
              </a:solidFill>
            </a:endParaRPr>
          </a:p>
        </p:txBody>
      </p:sp>
      <p:sp>
        <p:nvSpPr>
          <p:cNvPr id="12" name="TextBox 11">
            <a:hlinkClick r:id="rId6" action="ppaction://hlinksldjump"/>
          </p:cNvPr>
          <p:cNvSpPr txBox="1"/>
          <p:nvPr/>
        </p:nvSpPr>
        <p:spPr>
          <a:xfrm>
            <a:off x="2778073" y="869587"/>
            <a:ext cx="1843009" cy="523220"/>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1400" dirty="0" smtClean="0">
                <a:solidFill>
                  <a:schemeClr val="bg1">
                    <a:lumMod val="95000"/>
                  </a:schemeClr>
                </a:solidFill>
              </a:rPr>
              <a:t>Methods: Vegetation Response</a:t>
            </a:r>
            <a:endParaRPr lang="en-US" sz="1400" dirty="0">
              <a:solidFill>
                <a:schemeClr val="bg1">
                  <a:lumMod val="95000"/>
                </a:schemeClr>
              </a:solidFill>
            </a:endParaRPr>
          </a:p>
        </p:txBody>
      </p:sp>
      <p:sp>
        <p:nvSpPr>
          <p:cNvPr id="14" name="TextBox 13"/>
          <p:cNvSpPr txBox="1"/>
          <p:nvPr/>
        </p:nvSpPr>
        <p:spPr>
          <a:xfrm>
            <a:off x="186813" y="1614102"/>
            <a:ext cx="1458797"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Methods: Aridity</a:t>
            </a:r>
            <a:endParaRPr lang="en-US" sz="1400" dirty="0">
              <a:solidFill>
                <a:schemeClr val="bg1">
                  <a:lumMod val="95000"/>
                </a:schemeClr>
              </a:solidFill>
            </a:endParaRPr>
          </a:p>
        </p:txBody>
      </p:sp>
      <p:sp>
        <p:nvSpPr>
          <p:cNvPr id="15" name="TextBox 14">
            <a:hlinkClick r:id="rId7" action="ppaction://hlinksldjump"/>
          </p:cNvPr>
          <p:cNvSpPr txBox="1"/>
          <p:nvPr/>
        </p:nvSpPr>
        <p:spPr>
          <a:xfrm>
            <a:off x="2778073" y="1506380"/>
            <a:ext cx="1925527" cy="523220"/>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Drought Identification:</a:t>
            </a:r>
          </a:p>
          <a:p>
            <a:r>
              <a:rPr lang="en-US" sz="1400" dirty="0" smtClean="0">
                <a:solidFill>
                  <a:schemeClr val="bg1">
                    <a:lumMod val="95000"/>
                  </a:schemeClr>
                </a:solidFill>
              </a:rPr>
              <a:t>Flash vs Normal</a:t>
            </a:r>
            <a:endParaRPr lang="en-US" sz="1400" dirty="0">
              <a:solidFill>
                <a:schemeClr val="bg1">
                  <a:lumMod val="95000"/>
                </a:schemeClr>
              </a:solidFill>
            </a:endParaRPr>
          </a:p>
        </p:txBody>
      </p:sp>
      <p:pic>
        <p:nvPicPr>
          <p:cNvPr id="17" name="Picture 6" descr="Home Icon png images | PNGWing">
            <a:hlinkClick r:id="rId8" action="ppaction://hlinksldjump"/>
          </p:cNvPr>
          <p:cNvPicPr>
            <a:picLocks noChangeAspect="1" noChangeArrowheads="1"/>
          </p:cNvPicPr>
          <p:nvPr/>
        </p:nvPicPr>
        <p:blipFill>
          <a:blip r:embed="rId9" cstate="hqprint">
            <a:duotone>
              <a:schemeClr val="accent5">
                <a:shade val="45000"/>
                <a:satMod val="135000"/>
              </a:schemeClr>
              <a:prstClr val="white"/>
            </a:duotone>
            <a:extLst>
              <a:ext uri="{BEBA8EAE-BF5A-486C-A8C5-ECC9F3942E4B}">
                <a14:imgProps xmlns:a14="http://schemas.microsoft.com/office/drawing/2010/main">
                  <a14:imgLayer r:embed="rId10">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Next - Free arrows icons">
            <a:hlinkClick r:id="" action="ppaction://hlinkshowjump?jump=nextslide"/>
          </p:cNvPr>
          <p:cNvPicPr>
            <a:picLocks noChangeAspect="1" noChangeArrowheads="1"/>
          </p:cNvPicPr>
          <p:nvPr/>
        </p:nvPicPr>
        <p:blipFill>
          <a:blip r:embed="rId11"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Next - Free arrows icons">
            <a:hlinkClick r:id="" action="ppaction://hlinkshowjump?jump=previousslide"/>
          </p:cNvPr>
          <p:cNvPicPr>
            <a:picLocks noChangeAspect="1" noChangeArrowheads="1"/>
          </p:cNvPicPr>
          <p:nvPr/>
        </p:nvPicPr>
        <p:blipFill>
          <a:blip r:embed="rId11"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98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86813" y="207324"/>
            <a:ext cx="5490606" cy="46166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dirty="0" smtClean="0">
                <a:solidFill>
                  <a:schemeClr val="bg1">
                    <a:lumMod val="95000"/>
                  </a:schemeClr>
                </a:solidFill>
              </a:rPr>
              <a:t>Drought Identification: Flash vs Normal</a:t>
            </a:r>
            <a:endParaRPr lang="en-US" dirty="0">
              <a:solidFill>
                <a:schemeClr val="bg1">
                  <a:lumMod val="95000"/>
                </a:schemeClr>
              </a:solidFill>
            </a:endParaRPr>
          </a:p>
        </p:txBody>
      </p:sp>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p:pic>
        <p:nvPicPr>
          <p:cNvPr id="29" name="Picture 28" descr="C:\Users\ho\Documents\Manuscript_Thesis\Images\timelin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3361" y="2453750"/>
            <a:ext cx="5486400" cy="2212340"/>
          </a:xfrm>
          <a:prstGeom prst="rect">
            <a:avLst/>
          </a:prstGeom>
          <a:solidFill>
            <a:schemeClr val="bg1"/>
          </a:solidFill>
          <a:ln>
            <a:noFill/>
          </a:ln>
        </p:spPr>
      </p:pic>
      <p:graphicFrame>
        <p:nvGraphicFramePr>
          <p:cNvPr id="2" name="Diagram 1"/>
          <p:cNvGraphicFramePr/>
          <p:nvPr>
            <p:extLst>
              <p:ext uri="{D42A27DB-BD31-4B8C-83A1-F6EECF244321}">
                <p14:modId xmlns:p14="http://schemas.microsoft.com/office/powerpoint/2010/main" val="4250145504"/>
              </p:ext>
            </p:extLst>
          </p:nvPr>
        </p:nvGraphicFramePr>
        <p:xfrm>
          <a:off x="-575187" y="1326777"/>
          <a:ext cx="9351635" cy="47961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34"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sp>
        <p:nvSpPr>
          <p:cNvPr id="17" name="TextBox 16"/>
          <p:cNvSpPr txBox="1"/>
          <p:nvPr/>
        </p:nvSpPr>
        <p:spPr>
          <a:xfrm>
            <a:off x="8672945" y="5095840"/>
            <a:ext cx="2503819"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1200" dirty="0" smtClean="0"/>
              <a:t>Methods: More Details about the Drought Identification Method</a:t>
            </a:r>
          </a:p>
          <a:p>
            <a:r>
              <a:rPr lang="en-US" sz="1200" dirty="0" smtClean="0"/>
              <a:t>(Li et al., 2020)</a:t>
            </a:r>
            <a:endParaRPr lang="en-US" sz="1200" dirty="0"/>
          </a:p>
        </p:txBody>
      </p:sp>
      <p:sp>
        <p:nvSpPr>
          <p:cNvPr id="35" name="TextBox 34">
            <a:hlinkClick r:id="rId10" action="ppaction://hlinksldjump"/>
          </p:cNvPr>
          <p:cNvSpPr txBox="1"/>
          <p:nvPr/>
        </p:nvSpPr>
        <p:spPr>
          <a:xfrm>
            <a:off x="4100630" y="1460378"/>
            <a:ext cx="2462731"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1200" dirty="0" smtClean="0"/>
              <a:t>Methods: More Details about the Standardized Index Calculation</a:t>
            </a:r>
            <a:endParaRPr lang="en-US" sz="1200" dirty="0"/>
          </a:p>
        </p:txBody>
      </p:sp>
      <p:pic>
        <p:nvPicPr>
          <p:cNvPr id="40" name="Picture 6" descr="Home Icon png images | PNGWing">
            <a:hlinkClick r:id="rId11" action="ppaction://hlinksldjump"/>
          </p:cNvPr>
          <p:cNvPicPr>
            <a:picLocks noChangeAspect="1" noChangeArrowheads="1"/>
          </p:cNvPicPr>
          <p:nvPr/>
        </p:nvPicPr>
        <p:blipFill>
          <a:blip r:embed="rId12" cstate="hqprint">
            <a:duotone>
              <a:schemeClr val="accent5">
                <a:shade val="45000"/>
                <a:satMod val="135000"/>
              </a:schemeClr>
              <a:prstClr val="white"/>
            </a:duotone>
            <a:extLst>
              <a:ext uri="{BEBA8EAE-BF5A-486C-A8C5-ECC9F3942E4B}">
                <a14:imgProps xmlns:a14="http://schemas.microsoft.com/office/drawing/2010/main">
                  <a14:imgLayer r:embed="rId13">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Next - Free arrows icons">
            <a:hlinkClick r:id="" action="ppaction://hlinkshowjump?jump=nextslide"/>
          </p:cNvPr>
          <p:cNvPicPr>
            <a:picLocks noChangeAspect="1" noChangeArrowheads="1"/>
          </p:cNvPicPr>
          <p:nvPr/>
        </p:nvPicPr>
        <p:blipFill>
          <a:blip r:embed="rId14"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Next - Free arrows icons">
            <a:hlinkClick r:id="" action="ppaction://hlinkshowjump?jump=previousslide"/>
          </p:cNvPr>
          <p:cNvPicPr>
            <a:picLocks noChangeAspect="1" noChangeArrowheads="1"/>
          </p:cNvPicPr>
          <p:nvPr/>
        </p:nvPicPr>
        <p:blipFill>
          <a:blip r:embed="rId14"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269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86813" y="207324"/>
            <a:ext cx="4643805" cy="83099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smtClean="0">
                <a:solidFill>
                  <a:schemeClr val="bg1">
                    <a:lumMod val="95000"/>
                  </a:schemeClr>
                </a:solidFill>
              </a:rPr>
              <a:t>Methods: </a:t>
            </a:r>
            <a:r>
              <a:rPr lang="en-US" dirty="0"/>
              <a:t>More Details about the Standardized Index </a:t>
            </a:r>
            <a:r>
              <a:rPr lang="en-US" dirty="0" smtClean="0"/>
              <a:t>Calculation</a:t>
            </a:r>
            <a:endParaRPr lang="en-US" dirty="0">
              <a:solidFill>
                <a:schemeClr val="bg1">
                  <a:lumMod val="95000"/>
                </a:schemeClr>
              </a:solidFill>
            </a:endParaRPr>
          </a:p>
        </p:txBody>
      </p:sp>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p:sp>
        <p:nvSpPr>
          <p:cNvPr id="19"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dirty="0" smtClean="0"/>
              <a:t>A Comparison of Agriculture-related Characteristics of Flash and Traditional Drought</a:t>
            </a:r>
            <a:br>
              <a:rPr lang="en-US" sz="2000" dirty="0" smtClean="0"/>
            </a:br>
            <a:endParaRPr lang="en-US" sz="1800" dirty="0"/>
          </a:p>
        </p:txBody>
      </p:sp>
      <p:sp>
        <p:nvSpPr>
          <p:cNvPr id="20"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pic>
        <p:nvPicPr>
          <p:cNvPr id="16" name="Google Shape;467;p28" descr="A picture containing diagram&#10;&#10;Description automatically generated"/>
          <p:cNvPicPr preferRelativeResize="0">
            <a:picLocks/>
          </p:cNvPicPr>
          <p:nvPr/>
        </p:nvPicPr>
        <p:blipFill rotWithShape="1">
          <a:blip r:embed="rId4">
            <a:alphaModFix/>
          </a:blip>
          <a:srcRect/>
          <a:stretch/>
        </p:blipFill>
        <p:spPr>
          <a:xfrm>
            <a:off x="2952919" y="896470"/>
            <a:ext cx="4643635" cy="5844086"/>
          </a:xfrm>
          <a:prstGeom prst="rect">
            <a:avLst/>
          </a:prstGeom>
          <a:noFill/>
          <a:ln>
            <a:noFill/>
          </a:ln>
        </p:spPr>
      </p:pic>
      <p:sp>
        <p:nvSpPr>
          <p:cNvPr id="17" name="Rounded Rectangular Callout 16"/>
          <p:cNvSpPr/>
          <p:nvPr/>
        </p:nvSpPr>
        <p:spPr>
          <a:xfrm>
            <a:off x="7943566" y="3709892"/>
            <a:ext cx="1735103" cy="1014094"/>
          </a:xfrm>
          <a:prstGeom prst="wedgeRoundRectCallout">
            <a:avLst>
              <a:gd name="adj1" fmla="val -107201"/>
              <a:gd name="adj2" fmla="val 61307"/>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100" dirty="0"/>
              <a:t>Using the </a:t>
            </a:r>
            <a:r>
              <a:rPr lang="en-US" sz="1100" dirty="0" err="1"/>
              <a:t>Gringorten</a:t>
            </a:r>
            <a:r>
              <a:rPr lang="en-US" sz="1100" dirty="0"/>
              <a:t> plotting position to avoid distribution fitting</a:t>
            </a:r>
          </a:p>
          <a:p>
            <a:r>
              <a:rPr lang="en-US" sz="1100" dirty="0"/>
              <a:t>(</a:t>
            </a:r>
            <a:r>
              <a:rPr lang="en-US" sz="1100" dirty="0" err="1"/>
              <a:t>Farahmand</a:t>
            </a:r>
            <a:r>
              <a:rPr lang="en-US" sz="1100" dirty="0"/>
              <a:t> &amp; </a:t>
            </a:r>
            <a:r>
              <a:rPr lang="en-US" sz="1100" dirty="0" err="1"/>
              <a:t>AghaKouchak</a:t>
            </a:r>
            <a:r>
              <a:rPr lang="en-US" sz="1100" dirty="0"/>
              <a:t>, 2015</a:t>
            </a:r>
            <a:r>
              <a:rPr lang="en-US" sz="1100" dirty="0" smtClean="0"/>
              <a:t>)</a:t>
            </a:r>
            <a:endParaRPr lang="en-US" sz="1100" dirty="0"/>
          </a:p>
        </p:txBody>
      </p:sp>
      <p:sp>
        <p:nvSpPr>
          <p:cNvPr id="22" name="Rounded Rectangular Callout 21"/>
          <p:cNvSpPr/>
          <p:nvPr/>
        </p:nvSpPr>
        <p:spPr>
          <a:xfrm>
            <a:off x="8368758" y="5220038"/>
            <a:ext cx="1735103" cy="1014094"/>
          </a:xfrm>
          <a:prstGeom prst="wedgeRoundRectCallout">
            <a:avLst>
              <a:gd name="adj1" fmla="val -132220"/>
              <a:gd name="adj2" fmla="val -39792"/>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a:t>Using the Weibull non-exceedance probability to deal with potential zero-data occurrences (</a:t>
            </a:r>
            <a:r>
              <a:rPr lang="en-US" sz="1100" dirty="0" err="1"/>
              <a:t>Stagge</a:t>
            </a:r>
            <a:r>
              <a:rPr lang="en-US" sz="1100" dirty="0"/>
              <a:t> et al., 2015</a:t>
            </a:r>
            <a:r>
              <a:rPr lang="en-US" sz="1100" dirty="0" smtClean="0"/>
              <a:t>)</a:t>
            </a:r>
            <a:endParaRPr lang="en-US" sz="1100" dirty="0"/>
          </a:p>
        </p:txBody>
      </p:sp>
      <p:sp>
        <p:nvSpPr>
          <p:cNvPr id="24" name="Rounded Rectangular Callout 23"/>
          <p:cNvSpPr/>
          <p:nvPr/>
        </p:nvSpPr>
        <p:spPr>
          <a:xfrm>
            <a:off x="934749" y="1553201"/>
            <a:ext cx="1735103" cy="644762"/>
          </a:xfrm>
          <a:prstGeom prst="wedgeRoundRectCallout">
            <a:avLst>
              <a:gd name="adj1" fmla="val 63143"/>
              <a:gd name="adj2" fmla="val 68593"/>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Graphic used with permission from (Ho et al., 2021</a:t>
            </a:r>
            <a:r>
              <a:rPr lang="en-US" sz="1200" dirty="0" smtClean="0"/>
              <a:t>)</a:t>
            </a:r>
            <a:endParaRPr lang="en-US" sz="1200" dirty="0"/>
          </a:p>
        </p:txBody>
      </p:sp>
      <p:sp>
        <p:nvSpPr>
          <p:cNvPr id="27" name="TextBox 26">
            <a:hlinkClick r:id="rId5" action="ppaction://hlinksldjump"/>
          </p:cNvPr>
          <p:cNvSpPr txBox="1"/>
          <p:nvPr/>
        </p:nvSpPr>
        <p:spPr>
          <a:xfrm>
            <a:off x="10124234" y="2470881"/>
            <a:ext cx="1925527" cy="523220"/>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Drought Identification:</a:t>
            </a:r>
          </a:p>
          <a:p>
            <a:r>
              <a:rPr lang="en-US" sz="1400" dirty="0" smtClean="0">
                <a:solidFill>
                  <a:schemeClr val="bg1">
                    <a:lumMod val="95000"/>
                  </a:schemeClr>
                </a:solidFill>
              </a:rPr>
              <a:t>Flash vs Normal</a:t>
            </a:r>
            <a:endParaRPr lang="en-US" sz="1400" dirty="0">
              <a:solidFill>
                <a:schemeClr val="bg1">
                  <a:lumMod val="95000"/>
                </a:schemeClr>
              </a:solidFill>
            </a:endParaRPr>
          </a:p>
        </p:txBody>
      </p:sp>
      <p:pic>
        <p:nvPicPr>
          <p:cNvPr id="28" name="Picture 6" descr="Home Icon png images | PNGWing">
            <a:hlinkClick r:id="rId6" action="ppaction://hlinksldjump"/>
          </p:cNvPr>
          <p:cNvPicPr>
            <a:picLocks noChangeAspect="1" noChangeArrowheads="1"/>
          </p:cNvPicPr>
          <p:nvPr/>
        </p:nvPicPr>
        <p:blipFill>
          <a:blip r:embed="rId7" cstate="hq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Next - Free arrows icons">
            <a:hlinkClick r:id="" action="ppaction://hlinkshowjump?jump=nextslide"/>
          </p:cNvPr>
          <p:cNvPicPr>
            <a:picLocks noChangeAspect="1" noChangeArrowheads="1"/>
          </p:cNvPicPr>
          <p:nvPr/>
        </p:nvPicPr>
        <p:blipFill>
          <a:blip r:embed="rId9"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Next - Free arrows icons">
            <a:hlinkClick r:id="" action="ppaction://hlinkshowjump?jump=previousslide"/>
          </p:cNvPr>
          <p:cNvPicPr>
            <a:picLocks noChangeAspect="1" noChangeArrowheads="1"/>
          </p:cNvPicPr>
          <p:nvPr/>
        </p:nvPicPr>
        <p:blipFill>
          <a:blip r:embed="rId9"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827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024282" y="1927412"/>
            <a:ext cx="1748118" cy="1398494"/>
          </a:xfrm>
          <a:prstGeom prst="ellipse">
            <a:avLst/>
          </a:prstGeom>
          <a:solidFill>
            <a:schemeClr val="accent6">
              <a:alpha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p:sp>
        <p:nvSpPr>
          <p:cNvPr id="3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34"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sp>
        <p:nvSpPr>
          <p:cNvPr id="7" name="TextBox 6"/>
          <p:cNvSpPr txBox="1"/>
          <p:nvPr/>
        </p:nvSpPr>
        <p:spPr>
          <a:xfrm>
            <a:off x="186813" y="207324"/>
            <a:ext cx="4643805" cy="83099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smtClean="0">
                <a:solidFill>
                  <a:schemeClr val="bg1">
                    <a:lumMod val="95000"/>
                  </a:schemeClr>
                </a:solidFill>
              </a:rPr>
              <a:t>Methods: </a:t>
            </a:r>
            <a:r>
              <a:rPr lang="en-US" dirty="0"/>
              <a:t>More Details about the Drought Identification </a:t>
            </a:r>
            <a:r>
              <a:rPr lang="en-US" dirty="0" smtClean="0"/>
              <a:t>Method (1)</a:t>
            </a:r>
            <a:endParaRPr lang="en-US" dirty="0"/>
          </a:p>
        </p:txBody>
      </p:sp>
      <p:graphicFrame>
        <p:nvGraphicFramePr>
          <p:cNvPr id="2" name="Diagram 1"/>
          <p:cNvGraphicFramePr/>
          <p:nvPr>
            <p:extLst>
              <p:ext uri="{D42A27DB-BD31-4B8C-83A1-F6EECF244321}">
                <p14:modId xmlns:p14="http://schemas.microsoft.com/office/powerpoint/2010/main" val="3796553886"/>
              </p:ext>
            </p:extLst>
          </p:nvPr>
        </p:nvGraphicFramePr>
        <p:xfrm>
          <a:off x="186813" y="126824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p:cNvSpPr/>
          <p:nvPr/>
        </p:nvSpPr>
        <p:spPr>
          <a:xfrm>
            <a:off x="7057672" y="2537016"/>
            <a:ext cx="858938" cy="1046693"/>
          </a:xfrm>
          <a:prstGeom prst="ellipse">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Oval 3"/>
          <p:cNvSpPr/>
          <p:nvPr/>
        </p:nvSpPr>
        <p:spPr>
          <a:xfrm>
            <a:off x="7296727" y="2576945"/>
            <a:ext cx="2281382" cy="1828800"/>
          </a:xfrm>
          <a:prstGeom prst="ellipse">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ounded Rectangular Callout 5"/>
          <p:cNvSpPr/>
          <p:nvPr/>
        </p:nvSpPr>
        <p:spPr>
          <a:xfrm>
            <a:off x="5898776" y="1568823"/>
            <a:ext cx="761689" cy="335329"/>
          </a:xfrm>
          <a:prstGeom prst="wedgeRoundRectCallout">
            <a:avLst>
              <a:gd name="adj1" fmla="val 40278"/>
              <a:gd name="adj2" fmla="val 6689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Day 1</a:t>
            </a:r>
            <a:endParaRPr lang="en-US" sz="1400" dirty="0"/>
          </a:p>
        </p:txBody>
      </p:sp>
      <p:sp>
        <p:nvSpPr>
          <p:cNvPr id="14" name="Rounded Rectangular Callout 13"/>
          <p:cNvSpPr/>
          <p:nvPr/>
        </p:nvSpPr>
        <p:spPr>
          <a:xfrm>
            <a:off x="6278624" y="3013837"/>
            <a:ext cx="761689" cy="335329"/>
          </a:xfrm>
          <a:prstGeom prst="wedgeRoundRectCallout">
            <a:avLst>
              <a:gd name="adj1" fmla="val 61463"/>
              <a:gd name="adj2" fmla="val 69563"/>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Day 2</a:t>
            </a:r>
            <a:endParaRPr lang="en-US" sz="1400" dirty="0"/>
          </a:p>
        </p:txBody>
      </p:sp>
      <p:sp>
        <p:nvSpPr>
          <p:cNvPr id="15" name="Rounded Rectangular Callout 14"/>
          <p:cNvSpPr/>
          <p:nvPr/>
        </p:nvSpPr>
        <p:spPr>
          <a:xfrm>
            <a:off x="9197264" y="2326107"/>
            <a:ext cx="761689" cy="335329"/>
          </a:xfrm>
          <a:prstGeom prst="wedgeRoundRectCallout">
            <a:avLst>
              <a:gd name="adj1" fmla="val -47993"/>
              <a:gd name="adj2" fmla="val 77584"/>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Day 3</a:t>
            </a:r>
            <a:endParaRPr lang="en-US" sz="1400" dirty="0"/>
          </a:p>
        </p:txBody>
      </p:sp>
      <p:sp>
        <p:nvSpPr>
          <p:cNvPr id="16" name="TextBox 15">
            <a:hlinkClick r:id="rId9" action="ppaction://hlinksldjump"/>
          </p:cNvPr>
          <p:cNvSpPr txBox="1"/>
          <p:nvPr/>
        </p:nvSpPr>
        <p:spPr>
          <a:xfrm>
            <a:off x="10124234" y="2470881"/>
            <a:ext cx="1925527" cy="523220"/>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Drought Identification:</a:t>
            </a:r>
          </a:p>
          <a:p>
            <a:r>
              <a:rPr lang="en-US" sz="1400" dirty="0" smtClean="0">
                <a:solidFill>
                  <a:schemeClr val="bg1">
                    <a:lumMod val="95000"/>
                  </a:schemeClr>
                </a:solidFill>
              </a:rPr>
              <a:t>Flash vs Normal</a:t>
            </a:r>
            <a:endParaRPr lang="en-US" sz="1400" dirty="0">
              <a:solidFill>
                <a:schemeClr val="bg1">
                  <a:lumMod val="95000"/>
                </a:schemeClr>
              </a:solidFill>
            </a:endParaRPr>
          </a:p>
        </p:txBody>
      </p:sp>
      <p:pic>
        <p:nvPicPr>
          <p:cNvPr id="17" name="Picture 6" descr="Home Icon png images | PNGWing">
            <a:hlinkClick r:id="rId10" action="ppaction://hlinksldjump"/>
          </p:cNvPr>
          <p:cNvPicPr>
            <a:picLocks noChangeAspect="1" noChangeArrowheads="1"/>
          </p:cNvPicPr>
          <p:nvPr/>
        </p:nvPicPr>
        <p:blipFill>
          <a:blip r:embed="rId11" cstate="hqprint">
            <a:duotone>
              <a:schemeClr val="accent5">
                <a:shade val="45000"/>
                <a:satMod val="135000"/>
              </a:schemeClr>
              <a:prstClr val="white"/>
            </a:duotone>
            <a:extLst>
              <a:ext uri="{BEBA8EAE-BF5A-486C-A8C5-ECC9F3942E4B}">
                <a14:imgProps xmlns:a14="http://schemas.microsoft.com/office/drawing/2010/main">
                  <a14:imgLayer r:embed="rId12">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Next - Free arrows icons">
            <a:hlinkClick r:id="" action="ppaction://hlinkshowjump?jump=nextslide"/>
          </p:cNvPr>
          <p:cNvPicPr>
            <a:picLocks noChangeAspect="1" noChangeArrowheads="1"/>
          </p:cNvPicPr>
          <p:nvPr/>
        </p:nvPicPr>
        <p:blipFill>
          <a:blip r:embed="rId13"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Next - Free arrows icons">
            <a:hlinkClick r:id="" action="ppaction://hlinkshowjump?jump=previousslide"/>
          </p:cNvPr>
          <p:cNvPicPr>
            <a:picLocks noChangeAspect="1" noChangeArrowheads="1"/>
          </p:cNvPicPr>
          <p:nvPr/>
        </p:nvPicPr>
        <p:blipFill>
          <a:blip r:embed="rId13"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
        <p:nvSpPr>
          <p:cNvPr id="22" name="Rounded Rectangular Callout 21"/>
          <p:cNvSpPr/>
          <p:nvPr/>
        </p:nvSpPr>
        <p:spPr>
          <a:xfrm>
            <a:off x="5092145" y="870656"/>
            <a:ext cx="1621958" cy="397589"/>
          </a:xfrm>
          <a:prstGeom prst="wedgeRoundRectCallout">
            <a:avLst>
              <a:gd name="adj1" fmla="val -65346"/>
              <a:gd name="adj2" fmla="val -4172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Adapted from (Li et al., 2020)</a:t>
            </a:r>
            <a:endParaRPr lang="en-US" sz="1400" dirty="0"/>
          </a:p>
        </p:txBody>
      </p:sp>
    </p:spTree>
    <p:extLst>
      <p:ext uri="{BB962C8B-B14F-4D97-AF65-F5344CB8AC3E}">
        <p14:creationId xmlns:p14="http://schemas.microsoft.com/office/powerpoint/2010/main" val="2741502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Diagram 1"/>
              <p:cNvGraphicFramePr/>
              <p:nvPr>
                <p:extLst>
                  <p:ext uri="{D42A27DB-BD31-4B8C-83A1-F6EECF244321}">
                    <p14:modId xmlns:p14="http://schemas.microsoft.com/office/powerpoint/2010/main" val="788123993"/>
                  </p:ext>
                </p:extLst>
              </p:nvPr>
            </p:nvGraphicFramePr>
            <p:xfrm>
              <a:off x="-447688" y="1299789"/>
              <a:ext cx="1207428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2" name="Diagram 1"/>
              <p:cNvGraphicFramePr/>
              <p:nvPr>
                <p:extLst>
                  <p:ext uri="{D42A27DB-BD31-4B8C-83A1-F6EECF244321}">
                    <p14:modId xmlns:p14="http://schemas.microsoft.com/office/powerpoint/2010/main" val="788123993"/>
                  </p:ext>
                </p:extLst>
              </p:nvPr>
            </p:nvGraphicFramePr>
            <p:xfrm>
              <a:off x="-447688" y="1299789"/>
              <a:ext cx="12074281"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pic>
        <p:nvPicPr>
          <p:cNvPr id="13" name="Picture 2" descr="Datei:TU Muenchen Logo.svg – Wikipedia"/>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12"/>
          <a:srcRect l="-42346" r="-1"/>
          <a:stretch/>
        </p:blipFill>
        <p:spPr>
          <a:xfrm flipH="1">
            <a:off x="0" y="5576046"/>
            <a:ext cx="1312836" cy="1281953"/>
          </a:xfrm>
          <a:prstGeom prst="rect">
            <a:avLst/>
          </a:prstGeom>
        </p:spPr>
      </p:pic>
      <p:sp>
        <p:nvSpPr>
          <p:cNvPr id="3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34"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sp>
        <p:nvSpPr>
          <p:cNvPr id="7" name="TextBox 6"/>
          <p:cNvSpPr txBox="1"/>
          <p:nvPr/>
        </p:nvSpPr>
        <p:spPr>
          <a:xfrm>
            <a:off x="186813" y="207324"/>
            <a:ext cx="4643805" cy="83099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smtClean="0">
                <a:solidFill>
                  <a:schemeClr val="bg1">
                    <a:lumMod val="95000"/>
                  </a:schemeClr>
                </a:solidFill>
              </a:rPr>
              <a:t>Methods: </a:t>
            </a:r>
            <a:r>
              <a:rPr lang="en-US" dirty="0"/>
              <a:t>More Details about the Drought Identification </a:t>
            </a:r>
            <a:r>
              <a:rPr lang="en-US" dirty="0" smtClean="0"/>
              <a:t>Method (2)</a:t>
            </a:r>
            <a:endParaRPr lang="en-US" dirty="0"/>
          </a:p>
        </p:txBody>
      </p:sp>
      <p:sp>
        <p:nvSpPr>
          <p:cNvPr id="16" name="TextBox 15">
            <a:hlinkClick r:id="rId13" action="ppaction://hlinksldjump"/>
          </p:cNvPr>
          <p:cNvSpPr txBox="1"/>
          <p:nvPr/>
        </p:nvSpPr>
        <p:spPr>
          <a:xfrm>
            <a:off x="10124234" y="2470881"/>
            <a:ext cx="1925527" cy="523220"/>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Drought Identification:</a:t>
            </a:r>
          </a:p>
          <a:p>
            <a:r>
              <a:rPr lang="en-US" sz="1400" dirty="0" smtClean="0">
                <a:solidFill>
                  <a:schemeClr val="bg1">
                    <a:lumMod val="95000"/>
                  </a:schemeClr>
                </a:solidFill>
              </a:rPr>
              <a:t>Flash vs Normal</a:t>
            </a:r>
            <a:endParaRPr lang="en-US" sz="1400" dirty="0">
              <a:solidFill>
                <a:schemeClr val="bg1">
                  <a:lumMod val="95000"/>
                </a:schemeClr>
              </a:solidFill>
            </a:endParaRPr>
          </a:p>
        </p:txBody>
      </p:sp>
      <p:pic>
        <p:nvPicPr>
          <p:cNvPr id="9" name="Picture 8"/>
          <p:cNvPicPr>
            <a:picLocks noChangeAspect="1"/>
          </p:cNvPicPr>
          <p:nvPr/>
        </p:nvPicPr>
        <p:blipFill>
          <a:blip r:embed="rId14"/>
          <a:stretch>
            <a:fillRect/>
          </a:stretch>
        </p:blipFill>
        <p:spPr>
          <a:xfrm>
            <a:off x="5535078" y="3255569"/>
            <a:ext cx="5948083" cy="1068324"/>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5609115" y="4287715"/>
                <a:ext cx="1662315" cy="469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𝐴𝐼𝐼𝑅</m:t>
                      </m:r>
                      <m:r>
                        <a:rPr lang="en-US" sz="1200" i="0">
                          <a:latin typeface="Cambria Math" panose="02040503050406030204" pitchFamily="18" charset="0"/>
                        </a:rPr>
                        <m:t>=</m:t>
                      </m:r>
                      <m:f>
                        <m:fPr>
                          <m:ctrlPr>
                            <a:rPr lang="en-US" sz="1200" i="1">
                              <a:latin typeface="Cambria Math" panose="02040503050406030204" pitchFamily="18" charset="0"/>
                            </a:rPr>
                          </m:ctrlPr>
                        </m:fPr>
                        <m:num>
                          <m:nary>
                            <m:naryPr>
                              <m:chr m:val="∑"/>
                              <m:limLoc m:val="subSup"/>
                              <m:ctrlPr>
                                <a:rPr lang="en-US" sz="1200" i="1">
                                  <a:latin typeface="Cambria Math" panose="02040503050406030204" pitchFamily="18" charset="0"/>
                                </a:rPr>
                              </m:ctrlPr>
                            </m:naryPr>
                            <m:sub>
                              <m:r>
                                <a:rPr lang="en-US" sz="1200" i="1">
                                  <a:latin typeface="Cambria Math" panose="02040503050406030204" pitchFamily="18" charset="0"/>
                                </a:rPr>
                                <m:t>𝑖</m:t>
                              </m:r>
                              <m:r>
                                <a:rPr lang="en-US" sz="1200" i="0">
                                  <a:latin typeface="Cambria Math" panose="02040503050406030204" pitchFamily="18" charset="0"/>
                                </a:rPr>
                                <m:t>=1</m:t>
                              </m:r>
                            </m:sub>
                            <m:sup>
                              <m:r>
                                <a:rPr lang="en-US" sz="1200" i="1">
                                  <a:latin typeface="Cambria Math" panose="02040503050406030204" pitchFamily="18" charset="0"/>
                                </a:rPr>
                                <m:t>𝑚</m:t>
                              </m:r>
                              <m:r>
                                <a:rPr lang="en-US" sz="1200" i="0">
                                  <a:latin typeface="Cambria Math" panose="02040503050406030204" pitchFamily="18" charset="0"/>
                                </a:rPr>
                                <m:t>−2</m:t>
                              </m:r>
                            </m:sup>
                            <m:e>
                              <m:sSub>
                                <m:sSubPr>
                                  <m:ctrlPr>
                                    <a:rPr lang="en-US" sz="1200" i="1">
                                      <a:latin typeface="Cambria Math" panose="02040503050406030204" pitchFamily="18" charset="0"/>
                                    </a:rPr>
                                  </m:ctrlPr>
                                </m:sSubPr>
                                <m:e>
                                  <m:r>
                                    <a:rPr lang="en-US" sz="1200" i="1">
                                      <a:latin typeface="Cambria Math" panose="02040503050406030204" pitchFamily="18" charset="0"/>
                                    </a:rPr>
                                    <m:t>𝐼𝐼𝑅</m:t>
                                  </m:r>
                                </m:e>
                                <m:sub>
                                  <m:r>
                                    <a:rPr lang="en-US" sz="1200" i="1">
                                      <a:latin typeface="Cambria Math" panose="02040503050406030204" pitchFamily="18" charset="0"/>
                                    </a:rPr>
                                    <m:t>𝑘</m:t>
                                  </m:r>
                                  <m:r>
                                    <a:rPr lang="en-US" sz="1200" i="0">
                                      <a:latin typeface="Cambria Math" panose="02040503050406030204" pitchFamily="18" charset="0"/>
                                    </a:rPr>
                                    <m:t>,</m:t>
                                  </m:r>
                                  <m:r>
                                    <a:rPr lang="en-US" sz="1200" i="1">
                                      <a:latin typeface="Cambria Math" panose="02040503050406030204" pitchFamily="18" charset="0"/>
                                    </a:rPr>
                                    <m:t>𝑘</m:t>
                                  </m:r>
                                  <m:r>
                                    <a:rPr lang="en-US" sz="1200" i="0">
                                      <a:latin typeface="Cambria Math" panose="02040503050406030204" pitchFamily="18" charset="0"/>
                                    </a:rPr>
                                    <m:t>+1</m:t>
                                  </m:r>
                                </m:sub>
                              </m:sSub>
                            </m:e>
                          </m:nary>
                        </m:num>
                        <m:den>
                          <m:r>
                            <a:rPr lang="en-US" sz="1200" i="1">
                              <a:latin typeface="Cambria Math" panose="02040503050406030204" pitchFamily="18" charset="0"/>
                            </a:rPr>
                            <m:t>𝑚</m:t>
                          </m:r>
                        </m:den>
                      </m:f>
                    </m:oMath>
                  </m:oMathPara>
                </a14:m>
                <a:endParaRPr lang="en-US" sz="1200" dirty="0"/>
              </a:p>
            </p:txBody>
          </p:sp>
        </mc:Choice>
        <mc:Fallback xmlns="">
          <p:sp>
            <p:nvSpPr>
              <p:cNvPr id="11" name="Rectangle 10"/>
              <p:cNvSpPr>
                <a:spLocks noRot="1" noChangeAspect="1" noMove="1" noResize="1" noEditPoints="1" noAdjustHandles="1" noChangeArrowheads="1" noChangeShapeType="1" noTextEdit="1"/>
              </p:cNvSpPr>
              <p:nvPr/>
            </p:nvSpPr>
            <p:spPr>
              <a:xfrm>
                <a:off x="5609115" y="4287715"/>
                <a:ext cx="1662315" cy="469552"/>
              </a:xfrm>
              <a:prstGeom prst="rect">
                <a:avLst/>
              </a:prstGeom>
              <a:blipFill>
                <a:blip r:embed="rId15"/>
                <a:stretch>
                  <a:fillRect t="-55844" b="-54545"/>
                </a:stretch>
              </a:blipFill>
            </p:spPr>
            <p:txBody>
              <a:bodyPr/>
              <a:lstStyle/>
              <a:p>
                <a:r>
                  <a:rPr lang="en-US">
                    <a:noFill/>
                  </a:rPr>
                  <a:t> </a:t>
                </a:r>
              </a:p>
            </p:txBody>
          </p:sp>
        </mc:Fallback>
      </mc:AlternateContent>
      <p:pic>
        <p:nvPicPr>
          <p:cNvPr id="20" name="Picture 6" descr="Home Icon png images | PNGWing">
            <a:hlinkClick r:id="rId16" action="ppaction://hlinksldjump"/>
          </p:cNvPr>
          <p:cNvPicPr>
            <a:picLocks noChangeAspect="1" noChangeArrowheads="1"/>
          </p:cNvPicPr>
          <p:nvPr/>
        </p:nvPicPr>
        <p:blipFill>
          <a:blip r:embed="rId17" cstate="hqprint">
            <a:duotone>
              <a:schemeClr val="accent5">
                <a:shade val="45000"/>
                <a:satMod val="135000"/>
              </a:schemeClr>
              <a:prstClr val="white"/>
            </a:duotone>
            <a:extLst>
              <a:ext uri="{BEBA8EAE-BF5A-486C-A8C5-ECC9F3942E4B}">
                <a14:imgProps xmlns:a14="http://schemas.microsoft.com/office/drawing/2010/main">
                  <a14:imgLayer r:embed="rId18">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Next - Free arrows icons">
            <a:hlinkClick r:id="" action="ppaction://hlinkshowjump?jump=nextslide"/>
          </p:cNvPr>
          <p:cNvPicPr>
            <a:picLocks noChangeAspect="1" noChangeArrowheads="1"/>
          </p:cNvPicPr>
          <p:nvPr/>
        </p:nvPicPr>
        <p:blipFill>
          <a:blip r:embed="rId19"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Next - Free arrows icons">
            <a:hlinkClick r:id="" action="ppaction://hlinkshowjump?jump=previousslide"/>
          </p:cNvPr>
          <p:cNvPicPr>
            <a:picLocks noChangeAspect="1" noChangeArrowheads="1"/>
          </p:cNvPicPr>
          <p:nvPr/>
        </p:nvPicPr>
        <p:blipFill>
          <a:blip r:embed="rId19"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ular Callout 24"/>
          <p:cNvSpPr/>
          <p:nvPr/>
        </p:nvSpPr>
        <p:spPr>
          <a:xfrm>
            <a:off x="5092145" y="870656"/>
            <a:ext cx="1621958" cy="397589"/>
          </a:xfrm>
          <a:prstGeom prst="wedgeRoundRectCallout">
            <a:avLst>
              <a:gd name="adj1" fmla="val -65346"/>
              <a:gd name="adj2" fmla="val -4172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Adapted from (Li et al., 2020)</a:t>
            </a:r>
            <a:endParaRPr lang="en-US" sz="1400" dirty="0"/>
          </a:p>
        </p:txBody>
      </p:sp>
    </p:spTree>
    <p:extLst>
      <p:ext uri="{BB962C8B-B14F-4D97-AF65-F5344CB8AC3E}">
        <p14:creationId xmlns:p14="http://schemas.microsoft.com/office/powerpoint/2010/main" val="1234801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p:sp>
        <p:nvSpPr>
          <p:cNvPr id="3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34"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sp>
        <p:nvSpPr>
          <p:cNvPr id="7" name="TextBox 6"/>
          <p:cNvSpPr txBox="1"/>
          <p:nvPr/>
        </p:nvSpPr>
        <p:spPr>
          <a:xfrm>
            <a:off x="186813" y="207324"/>
            <a:ext cx="4643805" cy="83099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smtClean="0">
                <a:solidFill>
                  <a:schemeClr val="bg1">
                    <a:lumMod val="95000"/>
                  </a:schemeClr>
                </a:solidFill>
              </a:rPr>
              <a:t>Methods: </a:t>
            </a:r>
            <a:r>
              <a:rPr lang="en-US" dirty="0"/>
              <a:t>More Details about the Drought Identification </a:t>
            </a:r>
            <a:r>
              <a:rPr lang="en-US" dirty="0" smtClean="0"/>
              <a:t>Method (3)</a:t>
            </a:r>
            <a:endParaRPr lang="en-US" dirty="0"/>
          </a:p>
        </p:txBody>
      </p:sp>
      <p:sp>
        <p:nvSpPr>
          <p:cNvPr id="16" name="TextBox 15">
            <a:hlinkClick r:id="rId4" action="ppaction://hlinksldjump"/>
          </p:cNvPr>
          <p:cNvSpPr txBox="1"/>
          <p:nvPr/>
        </p:nvSpPr>
        <p:spPr>
          <a:xfrm>
            <a:off x="10124234" y="2470881"/>
            <a:ext cx="1925527" cy="523220"/>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Drought Identification:</a:t>
            </a:r>
          </a:p>
          <a:p>
            <a:r>
              <a:rPr lang="en-US" sz="1400" dirty="0" smtClean="0">
                <a:solidFill>
                  <a:schemeClr val="bg1">
                    <a:lumMod val="95000"/>
                  </a:schemeClr>
                </a:solidFill>
              </a:rPr>
              <a:t>Flash vs Normal</a:t>
            </a:r>
            <a:endParaRPr lang="en-US" sz="1400" dirty="0">
              <a:solidFill>
                <a:schemeClr val="bg1">
                  <a:lumMod val="95000"/>
                </a:schemeClr>
              </a:solidFill>
            </a:endParaRPr>
          </a:p>
        </p:txBody>
      </p:sp>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6679411" y="3481394"/>
            <a:ext cx="5760720" cy="3061335"/>
          </a:xfrm>
          <a:prstGeom prst="rect">
            <a:avLst/>
          </a:prstGeom>
          <a:noFill/>
          <a:ln>
            <a:noFill/>
          </a:ln>
        </p:spPr>
      </p:pic>
      <p:sp>
        <p:nvSpPr>
          <p:cNvPr id="4" name="TextBox 3"/>
          <p:cNvSpPr txBox="1"/>
          <p:nvPr/>
        </p:nvSpPr>
        <p:spPr>
          <a:xfrm>
            <a:off x="295836" y="1525987"/>
            <a:ext cx="5012629" cy="1323439"/>
          </a:xfrm>
          <a:prstGeom prst="rect">
            <a:avLst/>
          </a:prstGeom>
          <a:noFill/>
        </p:spPr>
        <p:txBody>
          <a:bodyPr wrap="square" rtlCol="0">
            <a:spAutoFit/>
          </a:bodyPr>
          <a:lstStyle/>
          <a:p>
            <a:r>
              <a:rPr lang="de-DE" sz="1600" dirty="0" smtClean="0"/>
              <a:t>The original method recommends a second flash drought intensification criterion: there must be at least one timestep where the IIR is less than or equal to the 25th percentile of the change in cumulative standard value (CSV):</a:t>
            </a:r>
            <a:endParaRPr lang="en-US" sz="1600" dirty="0"/>
          </a:p>
        </p:txBody>
      </p:sp>
      <p:sp>
        <p:nvSpPr>
          <p:cNvPr id="15" name="Rounded Rectangular Callout 14"/>
          <p:cNvSpPr/>
          <p:nvPr/>
        </p:nvSpPr>
        <p:spPr>
          <a:xfrm>
            <a:off x="6105207" y="2320092"/>
            <a:ext cx="2438398" cy="1321122"/>
          </a:xfrm>
          <a:prstGeom prst="wedgeRoundRectCallout">
            <a:avLst>
              <a:gd name="adj1" fmla="val 52472"/>
              <a:gd name="adj2" fmla="val 77454"/>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t>Additionally, while the original method used the 40</a:t>
            </a:r>
            <a:r>
              <a:rPr lang="en-US" sz="1200" baseline="30000" dirty="0" smtClean="0"/>
              <a:t>th</a:t>
            </a:r>
            <a:r>
              <a:rPr lang="en-US" sz="1200" dirty="0"/>
              <a:t> </a:t>
            </a:r>
            <a:r>
              <a:rPr lang="en-US" sz="1200" dirty="0" smtClean="0"/>
              <a:t>percentile, we decided to use the 45</a:t>
            </a:r>
            <a:r>
              <a:rPr lang="en-US" sz="1200" baseline="30000" dirty="0" smtClean="0"/>
              <a:t>th</a:t>
            </a:r>
            <a:r>
              <a:rPr lang="en-US" sz="1200" dirty="0" smtClean="0"/>
              <a:t> percentile because it yielded a similar occurrence rate in SEDI- and </a:t>
            </a:r>
            <a:r>
              <a:rPr lang="en-US" sz="1200" dirty="0" err="1" smtClean="0"/>
              <a:t>SSmI</a:t>
            </a:r>
            <a:r>
              <a:rPr lang="en-US" sz="1200" dirty="0" smtClean="0"/>
              <a:t>-defined drought</a:t>
            </a:r>
            <a:endParaRPr lang="en-US" sz="1200" dirty="0"/>
          </a:p>
        </p:txBody>
      </p:sp>
      <p:pic>
        <p:nvPicPr>
          <p:cNvPr id="5" name="Picture 4"/>
          <p:cNvPicPr>
            <a:picLocks noChangeAspect="1"/>
          </p:cNvPicPr>
          <p:nvPr/>
        </p:nvPicPr>
        <p:blipFill rotWithShape="1">
          <a:blip r:embed="rId6"/>
          <a:srcRect l="36250" r="35394" b="4203"/>
          <a:stretch/>
        </p:blipFill>
        <p:spPr>
          <a:xfrm>
            <a:off x="1959467" y="3017419"/>
            <a:ext cx="1685365" cy="331408"/>
          </a:xfrm>
          <a:prstGeom prst="rect">
            <a:avLst/>
          </a:prstGeom>
        </p:spPr>
      </p:pic>
      <p:sp>
        <p:nvSpPr>
          <p:cNvPr id="17" name="TextBox 16"/>
          <p:cNvSpPr txBox="1"/>
          <p:nvPr/>
        </p:nvSpPr>
        <p:spPr>
          <a:xfrm>
            <a:off x="295836" y="3348827"/>
            <a:ext cx="5012629" cy="584775"/>
          </a:xfrm>
          <a:prstGeom prst="rect">
            <a:avLst/>
          </a:prstGeom>
          <a:noFill/>
        </p:spPr>
        <p:txBody>
          <a:bodyPr wrap="square" rtlCol="0">
            <a:spAutoFit/>
          </a:bodyPr>
          <a:lstStyle/>
          <a:p>
            <a:r>
              <a:rPr lang="de-DE" sz="1600" dirty="0" smtClean="0"/>
              <a:t>However, since this study uses a daily time step, the change in CSV is equivalent to the IIR:</a:t>
            </a:r>
            <a:endParaRPr lang="en-US" sz="1600" dirty="0"/>
          </a:p>
        </p:txBody>
      </p:sp>
      <p:pic>
        <p:nvPicPr>
          <p:cNvPr id="6" name="Picture 5"/>
          <p:cNvPicPr>
            <a:picLocks noChangeAspect="1"/>
          </p:cNvPicPr>
          <p:nvPr/>
        </p:nvPicPr>
        <p:blipFill rotWithShape="1">
          <a:blip r:embed="rId7"/>
          <a:srcRect l="21795" r="22398"/>
          <a:stretch/>
        </p:blipFill>
        <p:spPr>
          <a:xfrm>
            <a:off x="1143678" y="4009388"/>
            <a:ext cx="3316941" cy="566928"/>
          </a:xfrm>
          <a:prstGeom prst="rect">
            <a:avLst/>
          </a:prstGeom>
        </p:spPr>
      </p:pic>
      <p:sp>
        <p:nvSpPr>
          <p:cNvPr id="19" name="TextBox 18"/>
          <p:cNvSpPr txBox="1"/>
          <p:nvPr/>
        </p:nvSpPr>
        <p:spPr>
          <a:xfrm>
            <a:off x="295836" y="4514049"/>
            <a:ext cx="5012629" cy="584775"/>
          </a:xfrm>
          <a:prstGeom prst="rect">
            <a:avLst/>
          </a:prstGeom>
          <a:noFill/>
        </p:spPr>
        <p:txBody>
          <a:bodyPr wrap="square" rtlCol="0">
            <a:spAutoFit/>
          </a:bodyPr>
          <a:lstStyle/>
          <a:p>
            <a:r>
              <a:rPr lang="de-DE" sz="1600" dirty="0" smtClean="0"/>
              <a:t>Thus this second criterion is superfluous and is omitted.</a:t>
            </a:r>
            <a:endParaRPr lang="en-US" sz="1600" dirty="0"/>
          </a:p>
        </p:txBody>
      </p:sp>
      <p:pic>
        <p:nvPicPr>
          <p:cNvPr id="20" name="Picture 6" descr="Home Icon png images | PNGWing">
            <a:hlinkClick r:id="rId8" action="ppaction://hlinksldjump"/>
          </p:cNvPr>
          <p:cNvPicPr>
            <a:picLocks noChangeAspect="1" noChangeArrowheads="1"/>
          </p:cNvPicPr>
          <p:nvPr/>
        </p:nvPicPr>
        <p:blipFill>
          <a:blip r:embed="rId9" cstate="hqprint">
            <a:duotone>
              <a:schemeClr val="accent5">
                <a:shade val="45000"/>
                <a:satMod val="135000"/>
              </a:schemeClr>
              <a:prstClr val="white"/>
            </a:duotone>
            <a:extLst>
              <a:ext uri="{BEBA8EAE-BF5A-486C-A8C5-ECC9F3942E4B}">
                <a14:imgProps xmlns:a14="http://schemas.microsoft.com/office/drawing/2010/main">
                  <a14:imgLayer r:embed="rId10">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Next - Free arrows icons">
            <a:hlinkClick r:id="" action="ppaction://hlinkshowjump?jump=nextslide"/>
          </p:cNvPr>
          <p:cNvPicPr>
            <a:picLocks noChangeAspect="1" noChangeArrowheads="1"/>
          </p:cNvPicPr>
          <p:nvPr/>
        </p:nvPicPr>
        <p:blipFill>
          <a:blip r:embed="rId11"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Next - Free arrows icons">
            <a:hlinkClick r:id="" action="ppaction://hlinkshowjump?jump=previousslide"/>
          </p:cNvPr>
          <p:cNvPicPr>
            <a:picLocks noChangeAspect="1" noChangeArrowheads="1"/>
          </p:cNvPicPr>
          <p:nvPr/>
        </p:nvPicPr>
        <p:blipFill>
          <a:blip r:embed="rId11"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ular Callout 24"/>
          <p:cNvSpPr/>
          <p:nvPr/>
        </p:nvSpPr>
        <p:spPr>
          <a:xfrm>
            <a:off x="5092145" y="870656"/>
            <a:ext cx="1621958" cy="397589"/>
          </a:xfrm>
          <a:prstGeom prst="wedgeRoundRectCallout">
            <a:avLst>
              <a:gd name="adj1" fmla="val -65346"/>
              <a:gd name="adj2" fmla="val -4172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Adapted from (Li et al., 2020)</a:t>
            </a:r>
            <a:endParaRPr lang="en-US" sz="1400" dirty="0"/>
          </a:p>
        </p:txBody>
      </p:sp>
    </p:spTree>
    <p:extLst>
      <p:ext uri="{BB962C8B-B14F-4D97-AF65-F5344CB8AC3E}">
        <p14:creationId xmlns:p14="http://schemas.microsoft.com/office/powerpoint/2010/main" val="1343153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p:pic>
        <p:nvPicPr>
          <p:cNvPr id="29" name="Picture 28" descr="C:\Users\ho\Documents\Manuscript_Thesis\Images\timelin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530" y="2222841"/>
            <a:ext cx="8648787" cy="3863924"/>
          </a:xfrm>
          <a:prstGeom prst="rect">
            <a:avLst/>
          </a:prstGeom>
          <a:solidFill>
            <a:schemeClr val="bg1"/>
          </a:solidFill>
          <a:ln>
            <a:noFill/>
          </a:ln>
        </p:spPr>
      </p:pic>
      <p:sp>
        <p:nvSpPr>
          <p:cNvPr id="3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34"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sp>
        <p:nvSpPr>
          <p:cNvPr id="3" name="Rounded Rectangular Callout 2"/>
          <p:cNvSpPr/>
          <p:nvPr/>
        </p:nvSpPr>
        <p:spPr>
          <a:xfrm>
            <a:off x="9201595" y="3458728"/>
            <a:ext cx="1753458" cy="989749"/>
          </a:xfrm>
          <a:prstGeom prst="wedgeRoundRectCallout">
            <a:avLst>
              <a:gd name="adj1" fmla="val -93868"/>
              <a:gd name="adj2" fmla="val -64232"/>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t>34 events were identified from 1980-2012; 13 of which were between 2000-2012</a:t>
            </a:r>
            <a:endParaRPr lang="en-US" sz="1200" dirty="0"/>
          </a:p>
        </p:txBody>
      </p:sp>
      <p:sp>
        <p:nvSpPr>
          <p:cNvPr id="14" name="Rounded Rectangular Callout 13"/>
          <p:cNvSpPr/>
          <p:nvPr/>
        </p:nvSpPr>
        <p:spPr>
          <a:xfrm>
            <a:off x="3325094" y="962605"/>
            <a:ext cx="2147455" cy="1097104"/>
          </a:xfrm>
          <a:prstGeom prst="wedgeRoundRectCallout">
            <a:avLst>
              <a:gd name="adj1" fmla="val 71005"/>
              <a:gd name="adj2" fmla="val 129875"/>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t>This event in June of 2011 met the intensification criteria, but was too long (107 days) to be considered flash drought</a:t>
            </a:r>
            <a:endParaRPr lang="en-US" sz="1200" dirty="0"/>
          </a:p>
        </p:txBody>
      </p:sp>
      <p:sp>
        <p:nvSpPr>
          <p:cNvPr id="15" name="Rounded Rectangular Callout 14"/>
          <p:cNvSpPr/>
          <p:nvPr/>
        </p:nvSpPr>
        <p:spPr>
          <a:xfrm>
            <a:off x="8324866" y="4897601"/>
            <a:ext cx="1753458" cy="989749"/>
          </a:xfrm>
          <a:prstGeom prst="wedgeRoundRectCallout">
            <a:avLst>
              <a:gd name="adj1" fmla="val -80699"/>
              <a:gd name="adj2" fmla="val -8009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7</a:t>
            </a:r>
            <a:r>
              <a:rPr lang="en-US" sz="1200" dirty="0" smtClean="0"/>
              <a:t> events were identified from 1980-2012; 4 of which were between 2000-2012</a:t>
            </a:r>
            <a:endParaRPr lang="en-US" sz="1200" dirty="0"/>
          </a:p>
        </p:txBody>
      </p:sp>
      <p:sp>
        <p:nvSpPr>
          <p:cNvPr id="16" name="TextBox 15">
            <a:hlinkClick r:id="rId5" action="ppaction://hlinksldjump"/>
          </p:cNvPr>
          <p:cNvSpPr txBox="1"/>
          <p:nvPr/>
        </p:nvSpPr>
        <p:spPr>
          <a:xfrm>
            <a:off x="10124234" y="2470881"/>
            <a:ext cx="1925527" cy="523220"/>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Drought Identification:</a:t>
            </a:r>
          </a:p>
          <a:p>
            <a:r>
              <a:rPr lang="en-US" sz="1400" dirty="0" smtClean="0">
                <a:solidFill>
                  <a:schemeClr val="bg1">
                    <a:lumMod val="95000"/>
                  </a:schemeClr>
                </a:solidFill>
              </a:rPr>
              <a:t>Flash vs Normal</a:t>
            </a:r>
            <a:endParaRPr lang="en-US" sz="1400" dirty="0">
              <a:solidFill>
                <a:schemeClr val="bg1">
                  <a:lumMod val="95000"/>
                </a:schemeClr>
              </a:solidFill>
            </a:endParaRPr>
          </a:p>
        </p:txBody>
      </p:sp>
      <p:pic>
        <p:nvPicPr>
          <p:cNvPr id="18" name="Picture 6" descr="Home Icon png images | PNGWing">
            <a:hlinkClick r:id="rId6" action="ppaction://hlinksldjump"/>
          </p:cNvPr>
          <p:cNvPicPr>
            <a:picLocks noChangeAspect="1" noChangeArrowheads="1"/>
          </p:cNvPicPr>
          <p:nvPr/>
        </p:nvPicPr>
        <p:blipFill>
          <a:blip r:embed="rId7" cstate="hq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Next - Free arrows icons">
            <a:hlinkClick r:id="" action="ppaction://hlinkshowjump?jump=nextslide"/>
          </p:cNvPr>
          <p:cNvPicPr>
            <a:picLocks noChangeAspect="1" noChangeArrowheads="1"/>
          </p:cNvPicPr>
          <p:nvPr/>
        </p:nvPicPr>
        <p:blipFill>
          <a:blip r:embed="rId9"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Next - Free arrows icons">
            <a:hlinkClick r:id="" action="ppaction://hlinkshowjump?jump=previousslide"/>
          </p:cNvPr>
          <p:cNvPicPr>
            <a:picLocks noChangeAspect="1" noChangeArrowheads="1"/>
          </p:cNvPicPr>
          <p:nvPr/>
        </p:nvPicPr>
        <p:blipFill>
          <a:blip r:embed="rId9"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676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86813" y="207324"/>
            <a:ext cx="4465325" cy="46166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dirty="0" smtClean="0">
                <a:solidFill>
                  <a:schemeClr val="bg1">
                    <a:lumMod val="95000"/>
                  </a:schemeClr>
                </a:solidFill>
              </a:rPr>
              <a:t>Methods: Vegetation Response</a:t>
            </a:r>
            <a:endParaRPr lang="en-US" dirty="0">
              <a:solidFill>
                <a:schemeClr val="bg1">
                  <a:lumMod val="95000"/>
                </a:schemeClr>
              </a:solidFill>
            </a:endParaRPr>
          </a:p>
        </p:txBody>
      </p:sp>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mc:AlternateContent xmlns:mc="http://schemas.openxmlformats.org/markup-compatibility/2006" xmlns:a14="http://schemas.microsoft.com/office/drawing/2010/main">
        <mc:Choice Requires="a14">
          <p:graphicFrame>
            <p:nvGraphicFramePr>
              <p:cNvPr id="15" name="Diagram 14"/>
              <p:cNvGraphicFramePr/>
              <p:nvPr>
                <p:extLst>
                  <p:ext uri="{D42A27DB-BD31-4B8C-83A1-F6EECF244321}">
                    <p14:modId xmlns:p14="http://schemas.microsoft.com/office/powerpoint/2010/main" val="1310255627"/>
                  </p:ext>
                </p:extLst>
              </p:nvPr>
            </p:nvGraphicFramePr>
            <p:xfrm>
              <a:off x="186813" y="896470"/>
              <a:ext cx="6206200" cy="43882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15" name="Diagram 14"/>
              <p:cNvGraphicFramePr/>
              <p:nvPr>
                <p:extLst>
                  <p:ext uri="{D42A27DB-BD31-4B8C-83A1-F6EECF244321}">
                    <p14:modId xmlns:p14="http://schemas.microsoft.com/office/powerpoint/2010/main" val="1310255627"/>
                  </p:ext>
                </p:extLst>
              </p:nvPr>
            </p:nvGraphicFramePr>
            <p:xfrm>
              <a:off x="186813" y="896470"/>
              <a:ext cx="6206200" cy="43882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
        <p:nvSpPr>
          <p:cNvPr id="17"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18"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pic>
        <p:nvPicPr>
          <p:cNvPr id="22" name="Picture 21">
            <a:hlinkClick r:id="rId13" action="ppaction://hlinksldjump"/>
          </p:cNvPr>
          <p:cNvPicPr>
            <a:picLocks noChangeAspect="1"/>
          </p:cNvPicPr>
          <p:nvPr/>
        </p:nvPicPr>
        <p:blipFill>
          <a:blip r:embed="rId14"/>
          <a:stretch>
            <a:fillRect/>
          </a:stretch>
        </p:blipFill>
        <p:spPr>
          <a:xfrm>
            <a:off x="7256170" y="2712988"/>
            <a:ext cx="4793591" cy="3059739"/>
          </a:xfrm>
          <a:prstGeom prst="rect">
            <a:avLst/>
          </a:prstGeom>
        </p:spPr>
      </p:pic>
      <p:sp>
        <p:nvSpPr>
          <p:cNvPr id="19" name="Rounded Rectangular Callout 18"/>
          <p:cNvSpPr/>
          <p:nvPr/>
        </p:nvSpPr>
        <p:spPr>
          <a:xfrm>
            <a:off x="10354611" y="2212263"/>
            <a:ext cx="957206" cy="355951"/>
          </a:xfrm>
          <a:prstGeom prst="wedgeRoundRectCallout">
            <a:avLst>
              <a:gd name="adj1" fmla="val 55863"/>
              <a:gd name="adj2" fmla="val 13498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Adverse Response</a:t>
            </a:r>
            <a:endParaRPr lang="en-US" sz="1100" dirty="0"/>
          </a:p>
        </p:txBody>
      </p:sp>
      <p:sp>
        <p:nvSpPr>
          <p:cNvPr id="20" name="Rounded Rectangular Callout 19"/>
          <p:cNvSpPr/>
          <p:nvPr/>
        </p:nvSpPr>
        <p:spPr>
          <a:xfrm>
            <a:off x="10354611" y="5955480"/>
            <a:ext cx="957206" cy="355951"/>
          </a:xfrm>
          <a:prstGeom prst="wedgeRoundRectCallout">
            <a:avLst>
              <a:gd name="adj1" fmla="val 57793"/>
              <a:gd name="adj2" fmla="val -12709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Beneficial Response</a:t>
            </a:r>
            <a:endParaRPr lang="en-US" sz="1100" dirty="0"/>
          </a:p>
        </p:txBody>
      </p:sp>
      <p:pic>
        <p:nvPicPr>
          <p:cNvPr id="23" name="Picture 22" descr="C:\Users\ho\Documents\Manuscript_Thesis\Images\Histograms.tif"/>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20611" y="4377229"/>
            <a:ext cx="3806835" cy="2397633"/>
          </a:xfrm>
          <a:prstGeom prst="rect">
            <a:avLst/>
          </a:prstGeom>
          <a:noFill/>
          <a:ln>
            <a:noFill/>
          </a:ln>
        </p:spPr>
      </p:pic>
      <p:pic>
        <p:nvPicPr>
          <p:cNvPr id="24" name="Picture 6" descr="Home Icon png images | PNGWing">
            <a:hlinkClick r:id="rId16" action="ppaction://hlinksldjump"/>
          </p:cNvPr>
          <p:cNvPicPr>
            <a:picLocks noChangeAspect="1" noChangeArrowheads="1"/>
          </p:cNvPicPr>
          <p:nvPr/>
        </p:nvPicPr>
        <p:blipFill>
          <a:blip r:embed="rId17" cstate="hqprint">
            <a:duotone>
              <a:schemeClr val="accent5">
                <a:shade val="45000"/>
                <a:satMod val="135000"/>
              </a:schemeClr>
              <a:prstClr val="white"/>
            </a:duotone>
            <a:extLst>
              <a:ext uri="{BEBA8EAE-BF5A-486C-A8C5-ECC9F3942E4B}">
                <a14:imgProps xmlns:a14="http://schemas.microsoft.com/office/drawing/2010/main">
                  <a14:imgLayer r:embed="rId18">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Next - Free arrows icons">
            <a:hlinkClick r:id="" action="ppaction://hlinkshowjump?jump=nextslide"/>
          </p:cNvPr>
          <p:cNvPicPr>
            <a:picLocks noChangeAspect="1" noChangeArrowheads="1"/>
          </p:cNvPicPr>
          <p:nvPr/>
        </p:nvPicPr>
        <p:blipFill>
          <a:blip r:embed="rId19"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Next - Free arrows icons">
            <a:hlinkClick r:id="" action="ppaction://hlinkshowjump?jump=previousslide"/>
          </p:cNvPr>
          <p:cNvPicPr>
            <a:picLocks noChangeAspect="1" noChangeArrowheads="1"/>
          </p:cNvPicPr>
          <p:nvPr/>
        </p:nvPicPr>
        <p:blipFill>
          <a:blip r:embed="rId19"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747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p:sp>
        <p:nvSpPr>
          <p:cNvPr id="3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34"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pic>
        <p:nvPicPr>
          <p:cNvPr id="11" name="Picture 10"/>
          <p:cNvPicPr>
            <a:picLocks noChangeAspect="1"/>
          </p:cNvPicPr>
          <p:nvPr/>
        </p:nvPicPr>
        <p:blipFill>
          <a:blip r:embed="rId4"/>
          <a:stretch>
            <a:fillRect/>
          </a:stretch>
        </p:blipFill>
        <p:spPr>
          <a:xfrm>
            <a:off x="155805" y="877455"/>
            <a:ext cx="7331336" cy="4679576"/>
          </a:xfrm>
          <a:prstGeom prst="rect">
            <a:avLst/>
          </a:prstGeom>
        </p:spPr>
      </p:pic>
      <p:sp>
        <p:nvSpPr>
          <p:cNvPr id="14" name="TextBox 13">
            <a:hlinkClick r:id="rId5" action="ppaction://hlinksldjump"/>
          </p:cNvPr>
          <p:cNvSpPr txBox="1"/>
          <p:nvPr/>
        </p:nvSpPr>
        <p:spPr>
          <a:xfrm>
            <a:off x="10795892" y="2817133"/>
            <a:ext cx="1253869" cy="400110"/>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2000" dirty="0" smtClean="0"/>
              <a:t>Overview</a:t>
            </a:r>
            <a:endParaRPr lang="en-US" sz="2000" dirty="0"/>
          </a:p>
        </p:txBody>
      </p:sp>
      <p:sp>
        <p:nvSpPr>
          <p:cNvPr id="15" name="TextBox 14">
            <a:hlinkClick r:id="rId6" action="ppaction://hlinksldjump"/>
          </p:cNvPr>
          <p:cNvSpPr txBox="1"/>
          <p:nvPr/>
        </p:nvSpPr>
        <p:spPr>
          <a:xfrm>
            <a:off x="9377491" y="4349936"/>
            <a:ext cx="2672270"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Methods: Vegetation Response</a:t>
            </a:r>
            <a:endParaRPr lang="en-US" sz="1400" dirty="0">
              <a:solidFill>
                <a:schemeClr val="bg1">
                  <a:lumMod val="95000"/>
                </a:schemeClr>
              </a:solidFill>
            </a:endParaRPr>
          </a:p>
        </p:txBody>
      </p:sp>
      <p:sp>
        <p:nvSpPr>
          <p:cNvPr id="16" name="TextBox 15">
            <a:hlinkClick r:id="rId7" action="ppaction://hlinksldjump"/>
          </p:cNvPr>
          <p:cNvSpPr txBox="1"/>
          <p:nvPr/>
        </p:nvSpPr>
        <p:spPr>
          <a:xfrm>
            <a:off x="10151741" y="5639764"/>
            <a:ext cx="1898020"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Conclusions – Aridity</a:t>
            </a:r>
            <a:endParaRPr lang="en-US" sz="1400" dirty="0">
              <a:solidFill>
                <a:schemeClr val="bg1">
                  <a:lumMod val="95000"/>
                </a:schemeClr>
              </a:solidFill>
            </a:endParaRPr>
          </a:p>
        </p:txBody>
      </p:sp>
      <p:sp>
        <p:nvSpPr>
          <p:cNvPr id="17" name="TextBox 16">
            <a:hlinkClick r:id="rId8" action="ppaction://hlinksldjump"/>
          </p:cNvPr>
          <p:cNvSpPr txBox="1"/>
          <p:nvPr/>
        </p:nvSpPr>
        <p:spPr>
          <a:xfrm>
            <a:off x="10013626" y="4994850"/>
            <a:ext cx="2036135"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Conclusions – Duration</a:t>
            </a:r>
            <a:endParaRPr lang="en-US" sz="1400" dirty="0">
              <a:solidFill>
                <a:schemeClr val="bg1">
                  <a:lumMod val="95000"/>
                </a:schemeClr>
              </a:solidFill>
            </a:endParaRPr>
          </a:p>
        </p:txBody>
      </p:sp>
      <p:pic>
        <p:nvPicPr>
          <p:cNvPr id="18" name="Picture 6" descr="Home Icon png images | PNGWing">
            <a:hlinkClick r:id="rId9" action="ppaction://hlinksldjump"/>
          </p:cNvPr>
          <p:cNvPicPr>
            <a:picLocks noChangeAspect="1" noChangeArrowheads="1"/>
          </p:cNvPicPr>
          <p:nvPr/>
        </p:nvPicPr>
        <p:blipFill>
          <a:blip r:embed="rId10" cstate="hqprint">
            <a:duotone>
              <a:schemeClr val="accent5">
                <a:shade val="45000"/>
                <a:satMod val="135000"/>
              </a:schemeClr>
              <a:prstClr val="white"/>
            </a:duotone>
            <a:extLst>
              <a:ext uri="{BEBA8EAE-BF5A-486C-A8C5-ECC9F3942E4B}">
                <a14:imgProps xmlns:a14="http://schemas.microsoft.com/office/drawing/2010/main">
                  <a14:imgLayer r:embed="rId11">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Next - Free arrows icons">
            <a:hlinkClick r:id="" action="ppaction://hlinkshowjump?jump=nextslide"/>
          </p:cNvPr>
          <p:cNvPicPr>
            <a:picLocks noChangeAspect="1" noChangeArrowheads="1"/>
          </p:cNvPicPr>
          <p:nvPr/>
        </p:nvPicPr>
        <p:blipFill>
          <a:blip r:embed="rId12"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Next - Free arrows icons">
            <a:hlinkClick r:id="" action="ppaction://hlinkshowjump?jump=previousslide"/>
          </p:cNvPr>
          <p:cNvPicPr>
            <a:picLocks noChangeAspect="1" noChangeArrowheads="1"/>
          </p:cNvPicPr>
          <p:nvPr/>
        </p:nvPicPr>
        <p:blipFill>
          <a:blip r:embed="rId12"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ular Callout 22"/>
          <p:cNvSpPr/>
          <p:nvPr/>
        </p:nvSpPr>
        <p:spPr>
          <a:xfrm>
            <a:off x="5003080" y="468246"/>
            <a:ext cx="957206" cy="355951"/>
          </a:xfrm>
          <a:prstGeom prst="wedgeRoundRectCallout">
            <a:avLst>
              <a:gd name="adj1" fmla="val 106437"/>
              <a:gd name="adj2" fmla="val 180322"/>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Adverse Response</a:t>
            </a:r>
            <a:endParaRPr lang="en-US" sz="1100" dirty="0"/>
          </a:p>
        </p:txBody>
      </p:sp>
      <p:sp>
        <p:nvSpPr>
          <p:cNvPr id="24" name="Rounded Rectangular Callout 23"/>
          <p:cNvSpPr/>
          <p:nvPr/>
        </p:nvSpPr>
        <p:spPr>
          <a:xfrm>
            <a:off x="5493972" y="5581155"/>
            <a:ext cx="957206" cy="355951"/>
          </a:xfrm>
          <a:prstGeom prst="wedgeRoundRectCallout">
            <a:avLst>
              <a:gd name="adj1" fmla="val 57793"/>
              <a:gd name="adj2" fmla="val -12709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Beneficial Response</a:t>
            </a:r>
            <a:endParaRPr lang="en-US" sz="1100" dirty="0"/>
          </a:p>
        </p:txBody>
      </p:sp>
      <p:sp>
        <p:nvSpPr>
          <p:cNvPr id="25" name="Rounded Rectangular Callout 24"/>
          <p:cNvSpPr/>
          <p:nvPr/>
        </p:nvSpPr>
        <p:spPr>
          <a:xfrm>
            <a:off x="3154965" y="5188869"/>
            <a:ext cx="2151530" cy="1517344"/>
          </a:xfrm>
          <a:prstGeom prst="wedgeRoundRectCallout">
            <a:avLst>
              <a:gd name="adj1" fmla="val -13898"/>
              <a:gd name="adj2" fmla="val -10872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More beneficial responses in the northern and more humid half of the region, possibly because flash drought conditions can result in more radiation / sun / heat, which may be good for plants</a:t>
            </a:r>
            <a:endParaRPr lang="en-US" sz="1100" dirty="0"/>
          </a:p>
        </p:txBody>
      </p:sp>
      <p:sp>
        <p:nvSpPr>
          <p:cNvPr id="26" name="TextBox 25">
            <a:hlinkClick r:id="rId13" action="ppaction://hlinksldjump"/>
          </p:cNvPr>
          <p:cNvSpPr txBox="1"/>
          <p:nvPr/>
        </p:nvSpPr>
        <p:spPr>
          <a:xfrm>
            <a:off x="10233430" y="3552757"/>
            <a:ext cx="1816331" cy="461665"/>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200" dirty="0" smtClean="0">
                <a:solidFill>
                  <a:schemeClr val="bg1">
                    <a:lumMod val="95000"/>
                  </a:schemeClr>
                </a:solidFill>
              </a:rPr>
              <a:t>Study Area: The</a:t>
            </a:r>
          </a:p>
          <a:p>
            <a:r>
              <a:rPr lang="en-US" sz="1200" dirty="0" smtClean="0">
                <a:solidFill>
                  <a:schemeClr val="bg1">
                    <a:lumMod val="95000"/>
                  </a:schemeClr>
                </a:solidFill>
              </a:rPr>
              <a:t>California Central Valley</a:t>
            </a:r>
            <a:endParaRPr lang="en-US" sz="1200" dirty="0">
              <a:solidFill>
                <a:schemeClr val="bg1">
                  <a:lumMod val="95000"/>
                </a:schemeClr>
              </a:solidFill>
            </a:endParaRPr>
          </a:p>
        </p:txBody>
      </p:sp>
      <p:pic>
        <p:nvPicPr>
          <p:cNvPr id="27" name="Picture 26">
            <a:hlinkClick r:id="rId14" action="ppaction://hlinksldjump"/>
          </p:cNvPr>
          <p:cNvPicPr/>
          <p:nvPr/>
        </p:nvPicPr>
        <p:blipFill rotWithShape="1">
          <a:blip r:embed="rId15"/>
          <a:srcRect l="7206" r="7696"/>
          <a:stretch/>
        </p:blipFill>
        <p:spPr bwMode="auto">
          <a:xfrm>
            <a:off x="7148624" y="4803491"/>
            <a:ext cx="2811730" cy="1980322"/>
          </a:xfrm>
          <a:prstGeom prst="rect">
            <a:avLst/>
          </a:prstGeom>
          <a:ln>
            <a:noFill/>
          </a:ln>
          <a:extLst>
            <a:ext uri="{53640926-AAD7-44D8-BBD7-CCE9431645EC}">
              <a14:shadowObscured xmlns:a14="http://schemas.microsoft.com/office/drawing/2010/main"/>
            </a:ext>
          </a:extLst>
        </p:spPr>
      </p:pic>
      <p:sp>
        <p:nvSpPr>
          <p:cNvPr id="28" name="Rounded Rectangular Callout 27"/>
          <p:cNvSpPr/>
          <p:nvPr/>
        </p:nvSpPr>
        <p:spPr>
          <a:xfrm>
            <a:off x="7503290" y="3217242"/>
            <a:ext cx="2151530" cy="1008599"/>
          </a:xfrm>
          <a:prstGeom prst="wedgeRoundRectCallout">
            <a:avLst>
              <a:gd name="adj1" fmla="val -1814"/>
              <a:gd name="adj2" fmla="val 102545"/>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The beneficial responses could also be due to soil moisture never reaching critical conditions</a:t>
            </a:r>
            <a:endParaRPr lang="en-US" sz="1100" dirty="0"/>
          </a:p>
        </p:txBody>
      </p:sp>
    </p:spTree>
    <p:extLst>
      <p:ext uri="{BB962C8B-B14F-4D97-AF65-F5344CB8AC3E}">
        <p14:creationId xmlns:p14="http://schemas.microsoft.com/office/powerpoint/2010/main" val="3793284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6590581" y="1162487"/>
            <a:ext cx="5459180" cy="1521438"/>
          </a:xfrm>
        </p:spPr>
        <p:txBody>
          <a:bodyPr>
            <a:normAutofit/>
          </a:bodyPr>
          <a:lstStyle/>
          <a:p>
            <a:pPr algn="r"/>
            <a:r>
              <a:rPr lang="en-US" sz="2800" dirty="0"/>
              <a:t>A Comparison of Agriculture-related Characteristics of Flash and Traditional </a:t>
            </a:r>
            <a:r>
              <a:rPr lang="en-US" sz="2800" dirty="0" smtClean="0"/>
              <a:t>Drought</a:t>
            </a:r>
            <a:r>
              <a:rPr lang="en-US" sz="2800" dirty="0"/>
              <a:t/>
            </a:r>
            <a:br>
              <a:rPr lang="en-US" sz="2800" dirty="0"/>
            </a:br>
            <a:endParaRPr lang="en-US" sz="2400" dirty="0"/>
          </a:p>
        </p:txBody>
      </p:sp>
      <p:sp>
        <p:nvSpPr>
          <p:cNvPr id="16" name="Textplatzhalter 3"/>
          <p:cNvSpPr txBox="1">
            <a:spLocks/>
          </p:cNvSpPr>
          <p:nvPr/>
        </p:nvSpPr>
        <p:spPr>
          <a:xfrm>
            <a:off x="6590581" y="2436205"/>
            <a:ext cx="5459180" cy="337184"/>
          </a:xfrm>
          <a:prstGeom prst="rect">
            <a:avLst/>
          </a:prstGeom>
        </p:spPr>
        <p:txBody>
          <a:bodyPr vert="horz" lIns="91440" tIns="45720" rIns="91440" bIns="45720" rtlCol="0" anchor="ctr">
            <a:normAutofit fontScale="92500" lnSpcReduction="20000"/>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sz="2000" b="1" dirty="0" smtClean="0">
                <a:solidFill>
                  <a:schemeClr val="tx1">
                    <a:lumMod val="65000"/>
                    <a:lumOff val="35000"/>
                  </a:schemeClr>
                </a:solidFill>
              </a:rPr>
              <a:t>Sarah </a:t>
            </a:r>
            <a:r>
              <a:rPr lang="vi-VN" sz="2000" b="1" dirty="0" smtClean="0">
                <a:solidFill>
                  <a:schemeClr val="tx1">
                    <a:lumMod val="65000"/>
                    <a:lumOff val="35000"/>
                  </a:schemeClr>
                </a:solidFill>
              </a:rPr>
              <a:t>Quỳnh Giang </a:t>
            </a:r>
            <a:r>
              <a:rPr lang="en-US" sz="2000" b="1" dirty="0" err="1" smtClean="0">
                <a:solidFill>
                  <a:schemeClr val="tx1">
                    <a:lumMod val="65000"/>
                    <a:lumOff val="35000"/>
                  </a:schemeClr>
                </a:solidFill>
              </a:rPr>
              <a:t>Hồ</a:t>
            </a:r>
            <a:r>
              <a:rPr lang="en-US" sz="2000" dirty="0" smtClean="0">
                <a:solidFill>
                  <a:schemeClr val="tx1">
                    <a:lumMod val="65000"/>
                    <a:lumOff val="35000"/>
                  </a:schemeClr>
                </a:solidFill>
              </a:rPr>
              <a:t>, Allan Buras, Ye Tuo</a:t>
            </a:r>
            <a:endParaRPr lang="en-US" sz="2000" baseline="30000" dirty="0" smtClean="0">
              <a:solidFill>
                <a:schemeClr val="tx1">
                  <a:lumMod val="65000"/>
                  <a:lumOff val="35000"/>
                </a:schemeClr>
              </a:solidFill>
            </a:endParaRPr>
          </a:p>
        </p:txBody>
      </p:sp>
      <p:graphicFrame>
        <p:nvGraphicFramePr>
          <p:cNvPr id="20" name="Diagram 19"/>
          <p:cNvGraphicFramePr/>
          <p:nvPr>
            <p:extLst>
              <p:ext uri="{D42A27DB-BD31-4B8C-83A1-F6EECF244321}">
                <p14:modId xmlns:p14="http://schemas.microsoft.com/office/powerpoint/2010/main" val="2718876874"/>
              </p:ext>
            </p:extLst>
          </p:nvPr>
        </p:nvGraphicFramePr>
        <p:xfrm>
          <a:off x="-52752" y="1027991"/>
          <a:ext cx="6360586" cy="4727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p:cNvSpPr txBox="1"/>
          <p:nvPr/>
        </p:nvSpPr>
        <p:spPr>
          <a:xfrm>
            <a:off x="1982367" y="3906379"/>
            <a:ext cx="1277466" cy="276999"/>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200" dirty="0" smtClean="0">
                <a:solidFill>
                  <a:schemeClr val="bg1">
                    <a:lumMod val="95000"/>
                  </a:schemeClr>
                </a:solidFill>
              </a:rPr>
              <a:t>Methods: Aridity</a:t>
            </a:r>
            <a:endParaRPr lang="en-US" sz="1200" dirty="0">
              <a:solidFill>
                <a:schemeClr val="bg1">
                  <a:lumMod val="95000"/>
                </a:schemeClr>
              </a:solidFill>
            </a:endParaRPr>
          </a:p>
        </p:txBody>
      </p:sp>
      <p:sp>
        <p:nvSpPr>
          <p:cNvPr id="29" name="TextBox 28">
            <a:hlinkClick r:id="rId8" action="ppaction://hlinksldjump"/>
          </p:cNvPr>
          <p:cNvSpPr txBox="1"/>
          <p:nvPr/>
        </p:nvSpPr>
        <p:spPr>
          <a:xfrm>
            <a:off x="492661" y="3711070"/>
            <a:ext cx="1018227" cy="276999"/>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200" dirty="0">
                <a:solidFill>
                  <a:schemeClr val="bg1">
                    <a:lumMod val="95000"/>
                  </a:schemeClr>
                </a:solidFill>
              </a:rPr>
              <a:t>Conclusions</a:t>
            </a:r>
          </a:p>
        </p:txBody>
      </p:sp>
      <p:sp>
        <p:nvSpPr>
          <p:cNvPr id="31" name="TextBox 30">
            <a:hlinkClick r:id="rId9" action="ppaction://hlinksldjump"/>
          </p:cNvPr>
          <p:cNvSpPr txBox="1"/>
          <p:nvPr/>
        </p:nvSpPr>
        <p:spPr>
          <a:xfrm>
            <a:off x="3762410" y="333166"/>
            <a:ext cx="1677062" cy="461665"/>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200" dirty="0" smtClean="0">
                <a:solidFill>
                  <a:schemeClr val="bg1">
                    <a:lumMod val="95000"/>
                  </a:schemeClr>
                </a:solidFill>
              </a:rPr>
              <a:t>Drought Identification:</a:t>
            </a:r>
          </a:p>
          <a:p>
            <a:r>
              <a:rPr lang="en-US" sz="1200" dirty="0" smtClean="0">
                <a:solidFill>
                  <a:schemeClr val="bg1">
                    <a:lumMod val="95000"/>
                  </a:schemeClr>
                </a:solidFill>
              </a:rPr>
              <a:t>Flash vs Normal</a:t>
            </a:r>
            <a:endParaRPr lang="en-US" sz="1200" dirty="0">
              <a:solidFill>
                <a:schemeClr val="bg1">
                  <a:lumMod val="95000"/>
                </a:schemeClr>
              </a:solidFill>
            </a:endParaRPr>
          </a:p>
        </p:txBody>
      </p:sp>
      <p:sp>
        <p:nvSpPr>
          <p:cNvPr id="37" name="TextBox 36">
            <a:hlinkClick r:id="rId10" action="ppaction://hlinksldjump"/>
          </p:cNvPr>
          <p:cNvSpPr txBox="1"/>
          <p:nvPr/>
        </p:nvSpPr>
        <p:spPr>
          <a:xfrm>
            <a:off x="1805481" y="333167"/>
            <a:ext cx="1786066" cy="461665"/>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200" dirty="0" smtClean="0">
                <a:solidFill>
                  <a:schemeClr val="bg1">
                    <a:lumMod val="95000"/>
                  </a:schemeClr>
                </a:solidFill>
              </a:rPr>
              <a:t>Why soil moisture and</a:t>
            </a:r>
          </a:p>
          <a:p>
            <a:r>
              <a:rPr lang="en-US" sz="1200" dirty="0" smtClean="0">
                <a:solidFill>
                  <a:schemeClr val="bg1">
                    <a:lumMod val="95000"/>
                  </a:schemeClr>
                </a:solidFill>
              </a:rPr>
              <a:t>not evapotranspiration?</a:t>
            </a:r>
            <a:endParaRPr lang="en-US" sz="1200" dirty="0">
              <a:solidFill>
                <a:schemeClr val="bg1">
                  <a:lumMod val="95000"/>
                </a:schemeClr>
              </a:solidFill>
            </a:endParaRPr>
          </a:p>
        </p:txBody>
      </p:sp>
      <p:pic>
        <p:nvPicPr>
          <p:cNvPr id="41" name="Picture 40"/>
          <p:cNvPicPr>
            <a:picLocks noChangeAspect="1"/>
          </p:cNvPicPr>
          <p:nvPr/>
        </p:nvPicPr>
        <p:blipFill rotWithShape="1">
          <a:blip r:embed="rId11"/>
          <a:srcRect l="-42346" r="-1"/>
          <a:stretch/>
        </p:blipFill>
        <p:spPr>
          <a:xfrm flipH="1">
            <a:off x="0" y="5576046"/>
            <a:ext cx="1312836" cy="1281953"/>
          </a:xfrm>
          <a:prstGeom prst="rect">
            <a:avLst/>
          </a:prstGeom>
        </p:spPr>
      </p:pic>
      <p:pic>
        <p:nvPicPr>
          <p:cNvPr id="42" name="Picture 41">
            <a:hlinkClick r:id="rId12" action="ppaction://hlinksldjump"/>
          </p:cNvPr>
          <p:cNvPicPr>
            <a:picLocks noChangeAspect="1"/>
          </p:cNvPicPr>
          <p:nvPr/>
        </p:nvPicPr>
        <p:blipFill>
          <a:blip r:embed="rId13"/>
          <a:stretch>
            <a:fillRect/>
          </a:stretch>
        </p:blipFill>
        <p:spPr>
          <a:xfrm>
            <a:off x="7043363" y="3522702"/>
            <a:ext cx="4997532" cy="3189914"/>
          </a:xfrm>
          <a:prstGeom prst="rect">
            <a:avLst/>
          </a:prstGeom>
        </p:spPr>
      </p:pic>
      <p:sp>
        <p:nvSpPr>
          <p:cNvPr id="33" name="TextBox 32">
            <a:hlinkClick r:id="rId14" action="ppaction://hlinksldjump"/>
          </p:cNvPr>
          <p:cNvSpPr txBox="1"/>
          <p:nvPr/>
        </p:nvSpPr>
        <p:spPr>
          <a:xfrm>
            <a:off x="1097569" y="6045088"/>
            <a:ext cx="1816331" cy="461665"/>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200" dirty="0" smtClean="0">
                <a:solidFill>
                  <a:schemeClr val="bg1">
                    <a:lumMod val="95000"/>
                  </a:schemeClr>
                </a:solidFill>
              </a:rPr>
              <a:t>Study Area: The</a:t>
            </a:r>
          </a:p>
          <a:p>
            <a:r>
              <a:rPr lang="en-US" sz="1200" dirty="0" smtClean="0">
                <a:solidFill>
                  <a:schemeClr val="bg1">
                    <a:lumMod val="95000"/>
                  </a:schemeClr>
                </a:solidFill>
              </a:rPr>
              <a:t>California Central Valley</a:t>
            </a:r>
            <a:endParaRPr lang="en-US" sz="1200" dirty="0">
              <a:solidFill>
                <a:schemeClr val="bg1">
                  <a:lumMod val="95000"/>
                </a:schemeClr>
              </a:solidFill>
            </a:endParaRPr>
          </a:p>
        </p:txBody>
      </p:sp>
      <p:sp>
        <p:nvSpPr>
          <p:cNvPr id="43" name="TextBox 42">
            <a:hlinkClick r:id="rId15" action="ppaction://hlinksldjump"/>
          </p:cNvPr>
          <p:cNvSpPr txBox="1"/>
          <p:nvPr/>
        </p:nvSpPr>
        <p:spPr>
          <a:xfrm>
            <a:off x="462119" y="2069793"/>
            <a:ext cx="1018227" cy="276999"/>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200" dirty="0">
                <a:solidFill>
                  <a:schemeClr val="bg1">
                    <a:lumMod val="95000"/>
                  </a:schemeClr>
                </a:solidFill>
              </a:rPr>
              <a:t>Conclusions</a:t>
            </a:r>
          </a:p>
        </p:txBody>
      </p:sp>
      <p:sp>
        <p:nvSpPr>
          <p:cNvPr id="44" name="TextBox 43">
            <a:hlinkClick r:id="rId16" action="ppaction://hlinksldjump"/>
          </p:cNvPr>
          <p:cNvSpPr txBox="1"/>
          <p:nvPr/>
        </p:nvSpPr>
        <p:spPr>
          <a:xfrm>
            <a:off x="492661" y="5317804"/>
            <a:ext cx="1018227" cy="276999"/>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200" dirty="0">
                <a:solidFill>
                  <a:schemeClr val="bg1">
                    <a:lumMod val="95000"/>
                  </a:schemeClr>
                </a:solidFill>
              </a:rPr>
              <a:t>Conclusions</a:t>
            </a:r>
          </a:p>
        </p:txBody>
      </p:sp>
      <p:sp>
        <p:nvSpPr>
          <p:cNvPr id="45" name="TextBox 44">
            <a:hlinkClick r:id="rId17" action="ppaction://hlinksldjump"/>
          </p:cNvPr>
          <p:cNvSpPr txBox="1"/>
          <p:nvPr/>
        </p:nvSpPr>
        <p:spPr>
          <a:xfrm>
            <a:off x="1982367" y="2322686"/>
            <a:ext cx="2034531" cy="276999"/>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200" dirty="0" smtClean="0">
                <a:solidFill>
                  <a:schemeClr val="bg1">
                    <a:lumMod val="95000"/>
                  </a:schemeClr>
                </a:solidFill>
              </a:rPr>
              <a:t>Methods: Relative Duration</a:t>
            </a:r>
            <a:endParaRPr lang="en-US" sz="1200" dirty="0">
              <a:solidFill>
                <a:schemeClr val="bg1">
                  <a:lumMod val="95000"/>
                </a:schemeClr>
              </a:solidFill>
            </a:endParaRPr>
          </a:p>
        </p:txBody>
      </p:sp>
      <p:sp>
        <p:nvSpPr>
          <p:cNvPr id="46" name="TextBox 45">
            <a:hlinkClick r:id="rId18" action="ppaction://hlinksldjump"/>
          </p:cNvPr>
          <p:cNvSpPr txBox="1"/>
          <p:nvPr/>
        </p:nvSpPr>
        <p:spPr>
          <a:xfrm>
            <a:off x="1982367" y="5517658"/>
            <a:ext cx="2316211" cy="276999"/>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200" dirty="0" smtClean="0">
                <a:solidFill>
                  <a:schemeClr val="bg1">
                    <a:lumMod val="95000"/>
                  </a:schemeClr>
                </a:solidFill>
              </a:rPr>
              <a:t>Methods: Vegetation Response</a:t>
            </a:r>
            <a:endParaRPr lang="en-US" sz="1200" dirty="0">
              <a:solidFill>
                <a:schemeClr val="bg1">
                  <a:lumMod val="95000"/>
                </a:schemeClr>
              </a:solidFill>
            </a:endParaRPr>
          </a:p>
        </p:txBody>
      </p:sp>
      <p:sp>
        <p:nvSpPr>
          <p:cNvPr id="49" name="TextBox 48">
            <a:hlinkClick r:id="rId19" action="ppaction://hlinksldjump"/>
          </p:cNvPr>
          <p:cNvSpPr txBox="1"/>
          <p:nvPr/>
        </p:nvSpPr>
        <p:spPr>
          <a:xfrm>
            <a:off x="3338397" y="6045088"/>
            <a:ext cx="979307" cy="461665"/>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200" dirty="0" smtClean="0">
                <a:solidFill>
                  <a:schemeClr val="bg1">
                    <a:lumMod val="95000"/>
                  </a:schemeClr>
                </a:solidFill>
              </a:rPr>
              <a:t>Study Area:</a:t>
            </a:r>
          </a:p>
          <a:p>
            <a:r>
              <a:rPr lang="en-US" sz="1200" dirty="0" smtClean="0">
                <a:solidFill>
                  <a:schemeClr val="bg1">
                    <a:lumMod val="95000"/>
                  </a:schemeClr>
                </a:solidFill>
              </a:rPr>
              <a:t>Datasets</a:t>
            </a:r>
            <a:endParaRPr lang="en-US" sz="1200" dirty="0">
              <a:solidFill>
                <a:schemeClr val="bg1">
                  <a:lumMod val="95000"/>
                </a:schemeClr>
              </a:solidFill>
            </a:endParaRPr>
          </a:p>
        </p:txBody>
      </p:sp>
      <p:sp>
        <p:nvSpPr>
          <p:cNvPr id="51" name="TextBox 50">
            <a:hlinkClick r:id="rId20" action="ppaction://hlinksldjump"/>
          </p:cNvPr>
          <p:cNvSpPr txBox="1"/>
          <p:nvPr/>
        </p:nvSpPr>
        <p:spPr>
          <a:xfrm>
            <a:off x="492661" y="390238"/>
            <a:ext cx="1146468"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800" dirty="0" smtClean="0"/>
              <a:t>Overview</a:t>
            </a:r>
            <a:endParaRPr lang="en-US" sz="1800" dirty="0"/>
          </a:p>
        </p:txBody>
      </p:sp>
      <p:pic>
        <p:nvPicPr>
          <p:cNvPr id="55" name="Picture 4" descr="Next - Free arrows icons">
            <a:hlinkClick r:id="rId20" action="ppaction://hlinksldjump"/>
          </p:cNvPr>
          <p:cNvPicPr>
            <a:picLocks noChangeAspect="1" noChangeArrowheads="1"/>
          </p:cNvPicPr>
          <p:nvPr/>
        </p:nvPicPr>
        <p:blipFill>
          <a:blip r:embed="rId21"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formation icon | Kostenlose Icon">
            <a:hlinkClick r:id="rId22" action="ppaction://hlinksldjump"/>
          </p:cNvPr>
          <p:cNvPicPr>
            <a:picLocks noChangeAspect="1" noChangeArrowheads="1"/>
          </p:cNvPicPr>
          <p:nvPr/>
        </p:nvPicPr>
        <p:blipFill>
          <a:blip r:embed="rId23"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791064" y="180056"/>
            <a:ext cx="531865" cy="531865"/>
          </a:xfrm>
          <a:prstGeom prst="rect">
            <a:avLst/>
          </a:prstGeom>
          <a:noFill/>
          <a:extLst>
            <a:ext uri="{909E8E84-426E-40DD-AFC4-6F175D3DCCD1}">
              <a14:hiddenFill xmlns:a14="http://schemas.microsoft.com/office/drawing/2010/main">
                <a:solidFill>
                  <a:srgbClr val="FFFFFF"/>
                </a:solidFill>
              </a14:hiddenFill>
            </a:ext>
          </a:extLst>
        </p:spPr>
      </p:pic>
      <p:sp>
        <p:nvSpPr>
          <p:cNvPr id="63" name="Textplatzhalter 3"/>
          <p:cNvSpPr txBox="1">
            <a:spLocks/>
          </p:cNvSpPr>
          <p:nvPr/>
        </p:nvSpPr>
        <p:spPr>
          <a:xfrm>
            <a:off x="10607857" y="2949942"/>
            <a:ext cx="1463822" cy="40312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sz="1400" baseline="30000" dirty="0" smtClean="0">
                <a:solidFill>
                  <a:schemeClr val="tx1">
                    <a:lumMod val="65000"/>
                    <a:lumOff val="35000"/>
                  </a:schemeClr>
                </a:solidFill>
                <a:hlinkClick r:id="rId24"/>
              </a:rPr>
              <a:t>sarah.ho@kit.edu</a:t>
            </a:r>
            <a:r>
              <a:rPr lang="en-US" sz="1400" baseline="30000" dirty="0" smtClean="0">
                <a:solidFill>
                  <a:schemeClr val="tx1">
                    <a:lumMod val="65000"/>
                    <a:lumOff val="35000"/>
                  </a:schemeClr>
                </a:solidFill>
              </a:rPr>
              <a:t> </a:t>
            </a:r>
          </a:p>
          <a:p>
            <a:pPr algn="r"/>
            <a:r>
              <a:rPr lang="en-US" sz="1400" baseline="30000" dirty="0" smtClean="0">
                <a:solidFill>
                  <a:schemeClr val="tx1">
                    <a:lumMod val="65000"/>
                    <a:lumOff val="35000"/>
                  </a:schemeClr>
                </a:solidFill>
              </a:rPr>
              <a:t>@</a:t>
            </a:r>
            <a:r>
              <a:rPr lang="en-US" sz="1400" baseline="30000" dirty="0" err="1" smtClean="0">
                <a:solidFill>
                  <a:schemeClr val="tx1">
                    <a:lumMod val="65000"/>
                    <a:lumOff val="35000"/>
                  </a:schemeClr>
                </a:solidFill>
              </a:rPr>
              <a:t>SarahQuynhGiang</a:t>
            </a:r>
            <a:endParaRPr lang="en-US" sz="1400" baseline="30000" dirty="0" smtClean="0">
              <a:solidFill>
                <a:schemeClr val="tx1">
                  <a:lumMod val="65000"/>
                  <a:lumOff val="35000"/>
                </a:schemeClr>
              </a:solidFill>
            </a:endParaRPr>
          </a:p>
        </p:txBody>
      </p:sp>
      <p:pic>
        <p:nvPicPr>
          <p:cNvPr id="64" name="Picture 2" descr="Icons Clipart Twitter - Twitter Logo Png, Transparent Png "/>
          <p:cNvPicPr>
            <a:picLocks noChangeAspect="1" noChangeArrowheads="1"/>
          </p:cNvPicPr>
          <p:nvPr/>
        </p:nvPicPr>
        <p:blipFill>
          <a:blip r:embed="rId25" cstate="hqprint">
            <a:extLst>
              <a:ext uri="{BEBA8EAE-BF5A-486C-A8C5-ECC9F3942E4B}">
                <a14:imgProps xmlns:a14="http://schemas.microsoft.com/office/drawing/2010/main">
                  <a14:imgLayer r:embed="rId26">
                    <a14:imgEffect>
                      <a14:backgroundRemoval t="4571" b="96122" l="2024" r="98095"/>
                    </a14:imgEffect>
                  </a14:imgLayer>
                </a14:imgProps>
              </a:ext>
              <a:ext uri="{28A0092B-C50C-407E-A947-70E740481C1C}">
                <a14:useLocalDpi xmlns:a14="http://schemas.microsoft.com/office/drawing/2010/main" val="0"/>
              </a:ext>
            </a:extLst>
          </a:blip>
          <a:srcRect/>
          <a:stretch>
            <a:fillRect/>
          </a:stretch>
        </p:blipFill>
        <p:spPr bwMode="auto">
          <a:xfrm>
            <a:off x="10678193" y="3129951"/>
            <a:ext cx="126604" cy="10881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Blue Email Icon Symbol Free PNG Image｜Illustoon"/>
          <p:cNvPicPr>
            <a:picLocks noChangeAspect="1" noChangeArrowheads="1"/>
          </p:cNvPicPr>
          <p:nvPr/>
        </p:nvPicPr>
        <p:blipFill>
          <a:blip r:embed="rId27" cstate="hqprint">
            <a:extLst>
              <a:ext uri="{BEBA8EAE-BF5A-486C-A8C5-ECC9F3942E4B}">
                <a14:imgProps xmlns:a14="http://schemas.microsoft.com/office/drawing/2010/main">
                  <a14:imgLayer r:embed="rId28">
                    <a14:imgEffect>
                      <a14:backgroundRemoval t="10000" b="78021" l="10000" r="87083">
                        <a14:foregroundMark x1="18333" y1="34375" x2="18333" y2="34375"/>
                        <a14:foregroundMark x1="56354" y1="67292" x2="56354" y2="67292"/>
                        <a14:foregroundMark x1="74792" y1="51771" x2="74792" y2="51771"/>
                      </a14:backgroundRemoval>
                    </a14:imgEffect>
                  </a14:imgLayer>
                </a14:imgProps>
              </a:ext>
              <a:ext uri="{28A0092B-C50C-407E-A947-70E740481C1C}">
                <a14:useLocalDpi xmlns:a14="http://schemas.microsoft.com/office/drawing/2010/main" val="0"/>
              </a:ext>
            </a:extLst>
          </a:blip>
          <a:srcRect/>
          <a:stretch>
            <a:fillRect/>
          </a:stretch>
        </p:blipFill>
        <p:spPr bwMode="auto">
          <a:xfrm>
            <a:off x="10634233" y="2939826"/>
            <a:ext cx="211023" cy="211023"/>
          </a:xfrm>
          <a:prstGeom prst="rect">
            <a:avLst/>
          </a:prstGeom>
          <a:noFill/>
          <a:extLst>
            <a:ext uri="{909E8E84-426E-40DD-AFC4-6F175D3DCCD1}">
              <a14:hiddenFill xmlns:a14="http://schemas.microsoft.com/office/drawing/2010/main">
                <a:solidFill>
                  <a:srgbClr val="FFFFFF"/>
                </a:solidFill>
              </a14:hiddenFill>
            </a:ext>
          </a:extLst>
        </p:spPr>
      </p:pic>
      <p:sp>
        <p:nvSpPr>
          <p:cNvPr id="66" name="Textplatzhalter 3"/>
          <p:cNvSpPr txBox="1">
            <a:spLocks/>
          </p:cNvSpPr>
          <p:nvPr/>
        </p:nvSpPr>
        <p:spPr>
          <a:xfrm>
            <a:off x="7544855" y="3000087"/>
            <a:ext cx="1463822" cy="40312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l"/>
            <a:r>
              <a:rPr lang="en-US" sz="2000" baseline="30000" dirty="0" smtClean="0">
                <a:solidFill>
                  <a:schemeClr val="tx1">
                    <a:lumMod val="65000"/>
                    <a:lumOff val="35000"/>
                  </a:schemeClr>
                </a:solidFill>
              </a:rPr>
              <a:t>PICO Spot 3b.2</a:t>
            </a:r>
          </a:p>
          <a:p>
            <a:pPr algn="l"/>
            <a:r>
              <a:rPr lang="en-US" sz="2000" baseline="30000" dirty="0" smtClean="0">
                <a:solidFill>
                  <a:schemeClr val="tx1">
                    <a:lumMod val="65000"/>
                    <a:lumOff val="35000"/>
                  </a:schemeClr>
                </a:solidFill>
              </a:rPr>
              <a:t>Abstract</a:t>
            </a:r>
          </a:p>
        </p:txBody>
      </p:sp>
      <p:pic>
        <p:nvPicPr>
          <p:cNvPr id="67" name="Picture 6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043363" y="2863091"/>
            <a:ext cx="501492" cy="501492"/>
          </a:xfrm>
          <a:prstGeom prst="rect">
            <a:avLst/>
          </a:prstGeom>
        </p:spPr>
      </p:pic>
      <p:pic>
        <p:nvPicPr>
          <p:cNvPr id="27" name="Picture 4" descr="Next - Free arrows icons">
            <a:hlinkClick r:id="" action="ppaction://hlinkshowjump?jump=previousslide"/>
          </p:cNvPr>
          <p:cNvPicPr>
            <a:picLocks noChangeAspect="1" noChangeArrowheads="1"/>
          </p:cNvPicPr>
          <p:nvPr/>
        </p:nvPicPr>
        <p:blipFill>
          <a:blip r:embed="rId21"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427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p:sp>
        <p:nvSpPr>
          <p:cNvPr id="3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34"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sp>
        <p:nvSpPr>
          <p:cNvPr id="15" name="TextBox 14">
            <a:hlinkClick r:id="rId4" action="ppaction://hlinksldjump"/>
          </p:cNvPr>
          <p:cNvSpPr txBox="1"/>
          <p:nvPr/>
        </p:nvSpPr>
        <p:spPr>
          <a:xfrm>
            <a:off x="9377491" y="3063354"/>
            <a:ext cx="2672270"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Methods: Vegetation Response</a:t>
            </a:r>
            <a:endParaRPr lang="en-US" sz="1400" dirty="0">
              <a:solidFill>
                <a:schemeClr val="bg1">
                  <a:lumMod val="95000"/>
                </a:schemeClr>
              </a:solidFill>
            </a:endParaRPr>
          </a:p>
        </p:txBody>
      </p:sp>
      <p:pic>
        <p:nvPicPr>
          <p:cNvPr id="18" name="Picture 6" descr="Home Icon png images | PNGWing">
            <a:hlinkClick r:id="rId5" action="ppaction://hlinksldjump"/>
          </p:cNvPr>
          <p:cNvPicPr>
            <a:picLocks noChangeAspect="1" noChangeArrowheads="1"/>
          </p:cNvPicPr>
          <p:nvPr/>
        </p:nvPicPr>
        <p:blipFill>
          <a:blip r:embed="rId6" cstate="hqprint">
            <a:duotone>
              <a:schemeClr val="accent5">
                <a:shade val="45000"/>
                <a:satMod val="135000"/>
              </a:schemeClr>
              <a:prstClr val="white"/>
            </a:duotone>
            <a:extLst>
              <a:ext uri="{BEBA8EAE-BF5A-486C-A8C5-ECC9F3942E4B}">
                <a14:imgProps xmlns:a14="http://schemas.microsoft.com/office/drawing/2010/main">
                  <a14:imgLayer r:embed="rId7">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Next - Free arrows icons">
            <a:hlinkClick r:id="" action="ppaction://hlinkshowjump?jump=nextslide"/>
          </p:cNvPr>
          <p:cNvPicPr>
            <a:picLocks noChangeAspect="1" noChangeArrowheads="1"/>
          </p:cNvPicPr>
          <p:nvPr/>
        </p:nvPicPr>
        <p:blipFill>
          <a:blip r:embed="rId8"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Next - Free arrows icons">
            <a:hlinkClick r:id="" action="ppaction://hlinkshowjump?jump=previousslide"/>
          </p:cNvPr>
          <p:cNvPicPr>
            <a:picLocks noChangeAspect="1" noChangeArrowheads="1"/>
          </p:cNvPicPr>
          <p:nvPr/>
        </p:nvPicPr>
        <p:blipFill>
          <a:blip r:embed="rId8"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p:nvPr/>
        </p:nvPicPr>
        <p:blipFill rotWithShape="1">
          <a:blip r:embed="rId9"/>
          <a:srcRect l="7206" r="7696"/>
          <a:stretch/>
        </p:blipFill>
        <p:spPr bwMode="auto">
          <a:xfrm>
            <a:off x="188258" y="1837764"/>
            <a:ext cx="6203577" cy="3945227"/>
          </a:xfrm>
          <a:prstGeom prst="rect">
            <a:avLst/>
          </a:prstGeom>
          <a:ln>
            <a:noFill/>
          </a:ln>
          <a:extLst>
            <a:ext uri="{53640926-AAD7-44D8-BBD7-CCE9431645EC}">
              <a14:shadowObscured xmlns:a14="http://schemas.microsoft.com/office/drawing/2010/main"/>
            </a:ext>
          </a:extLst>
        </p:spPr>
      </p:pic>
      <p:pic>
        <p:nvPicPr>
          <p:cNvPr id="20" name="Picture 19"/>
          <p:cNvPicPr>
            <a:picLocks noChangeAspect="1"/>
          </p:cNvPicPr>
          <p:nvPr/>
        </p:nvPicPr>
        <p:blipFill rotWithShape="1">
          <a:blip r:embed="rId10"/>
          <a:srcRect l="48191" t="10200" r="9964" b="7299"/>
          <a:stretch/>
        </p:blipFill>
        <p:spPr>
          <a:xfrm>
            <a:off x="6391836" y="1837764"/>
            <a:ext cx="2821838" cy="3945227"/>
          </a:xfrm>
          <a:prstGeom prst="rect">
            <a:avLst/>
          </a:prstGeom>
        </p:spPr>
      </p:pic>
      <p:sp>
        <p:nvSpPr>
          <p:cNvPr id="27" name="Rounded Rectangular Callout 26"/>
          <p:cNvSpPr/>
          <p:nvPr/>
        </p:nvSpPr>
        <p:spPr>
          <a:xfrm>
            <a:off x="788894" y="663613"/>
            <a:ext cx="2670297" cy="1084505"/>
          </a:xfrm>
          <a:prstGeom prst="wedgeRoundRectCallout">
            <a:avLst>
              <a:gd name="adj1" fmla="val 37264"/>
              <a:gd name="adj2" fmla="val 64514"/>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The decreased soil moisture during flash drought events doesn’t seem to reach the permanent wilting point– this indicates that despite drought conditions, there is still adequate water for plants</a:t>
            </a:r>
            <a:endParaRPr lang="en-US" sz="1100" dirty="0"/>
          </a:p>
        </p:txBody>
      </p:sp>
    </p:spTree>
    <p:extLst>
      <p:ext uri="{BB962C8B-B14F-4D97-AF65-F5344CB8AC3E}">
        <p14:creationId xmlns:p14="http://schemas.microsoft.com/office/powerpoint/2010/main" val="3475811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p:sp>
        <p:nvSpPr>
          <p:cNvPr id="3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34"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pic>
        <p:nvPicPr>
          <p:cNvPr id="7" name="Picture 6" descr="C:\Users\ho\Documents\Manuscript_Thesis\Images\Histograms.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962" y="1566245"/>
            <a:ext cx="7600255" cy="4650777"/>
          </a:xfrm>
          <a:prstGeom prst="rect">
            <a:avLst/>
          </a:prstGeom>
          <a:noFill/>
          <a:ln>
            <a:noFill/>
          </a:ln>
        </p:spPr>
      </p:pic>
      <p:sp>
        <p:nvSpPr>
          <p:cNvPr id="8" name="TextBox 7">
            <a:hlinkClick r:id="rId5" action="ppaction://hlinksldjump"/>
          </p:cNvPr>
          <p:cNvSpPr txBox="1"/>
          <p:nvPr/>
        </p:nvSpPr>
        <p:spPr>
          <a:xfrm>
            <a:off x="9376179" y="2783581"/>
            <a:ext cx="2672270"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Methods: Vegetation Response</a:t>
            </a:r>
            <a:endParaRPr lang="en-US" sz="1400" dirty="0">
              <a:solidFill>
                <a:schemeClr val="bg1">
                  <a:lumMod val="95000"/>
                </a:schemeClr>
              </a:solidFill>
            </a:endParaRPr>
          </a:p>
        </p:txBody>
      </p:sp>
      <p:sp>
        <p:nvSpPr>
          <p:cNvPr id="9" name="TextBox 8">
            <a:hlinkClick r:id="rId6" action="ppaction://hlinksldjump"/>
          </p:cNvPr>
          <p:cNvSpPr txBox="1"/>
          <p:nvPr/>
        </p:nvSpPr>
        <p:spPr>
          <a:xfrm>
            <a:off x="9943386" y="3394943"/>
            <a:ext cx="2105063"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Conclusions – Irrigation</a:t>
            </a:r>
            <a:endParaRPr lang="en-US" sz="1400" dirty="0">
              <a:solidFill>
                <a:schemeClr val="bg1">
                  <a:lumMod val="95000"/>
                </a:schemeClr>
              </a:solidFill>
            </a:endParaRPr>
          </a:p>
        </p:txBody>
      </p:sp>
      <p:pic>
        <p:nvPicPr>
          <p:cNvPr id="10" name="Picture 6" descr="Home Icon png images | PNGWing">
            <a:hlinkClick r:id="rId7" action="ppaction://hlinksldjump"/>
          </p:cNvPr>
          <p:cNvPicPr>
            <a:picLocks noChangeAspect="1" noChangeArrowheads="1"/>
          </p:cNvPicPr>
          <p:nvPr/>
        </p:nvPicPr>
        <p:blipFill>
          <a:blip r:embed="rId8" cstate="hqprint">
            <a:duotone>
              <a:schemeClr val="accent5">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Next - Free arrows icons">
            <a:hlinkClick r:id="" action="ppaction://hlinkshowjump?jump=nextslide"/>
          </p:cNvPr>
          <p:cNvPicPr>
            <a:picLocks noChangeAspect="1" noChangeArrowheads="1"/>
          </p:cNvPicPr>
          <p:nvPr/>
        </p:nvPicPr>
        <p:blipFill>
          <a:blip r:embed="rId10"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Next - Free arrows icons">
            <a:hlinkClick r:id="" action="ppaction://hlinkshowjump?jump=previousslide"/>
          </p:cNvPr>
          <p:cNvPicPr>
            <a:picLocks noChangeAspect="1" noChangeArrowheads="1"/>
          </p:cNvPicPr>
          <p:nvPr/>
        </p:nvPicPr>
        <p:blipFill>
          <a:blip r:embed="rId10"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ular Callout 15"/>
          <p:cNvSpPr/>
          <p:nvPr/>
        </p:nvSpPr>
        <p:spPr>
          <a:xfrm>
            <a:off x="177814" y="1107379"/>
            <a:ext cx="1135021" cy="814817"/>
          </a:xfrm>
          <a:prstGeom prst="wedgeRoundRectCallout">
            <a:avLst>
              <a:gd name="adj1" fmla="val 73636"/>
              <a:gd name="adj2" fmla="val 106608"/>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Irrigated normal drought leans closer to 0</a:t>
            </a:r>
            <a:endParaRPr lang="en-US" sz="1100" dirty="0"/>
          </a:p>
        </p:txBody>
      </p:sp>
      <p:sp>
        <p:nvSpPr>
          <p:cNvPr id="17" name="Rounded Rectangular Callout 16"/>
          <p:cNvSpPr/>
          <p:nvPr/>
        </p:nvSpPr>
        <p:spPr>
          <a:xfrm>
            <a:off x="3594848" y="770940"/>
            <a:ext cx="1702108" cy="887531"/>
          </a:xfrm>
          <a:prstGeom prst="wedgeRoundRectCallout">
            <a:avLst>
              <a:gd name="adj1" fmla="val 48343"/>
              <a:gd name="adj2" fmla="val 94272"/>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Flash drought distributions seem quite random, but irrigated shows a hint of a normal distribution</a:t>
            </a:r>
            <a:endParaRPr lang="en-US" sz="1100" dirty="0"/>
          </a:p>
        </p:txBody>
      </p:sp>
    </p:spTree>
    <p:extLst>
      <p:ext uri="{BB962C8B-B14F-4D97-AF65-F5344CB8AC3E}">
        <p14:creationId xmlns:p14="http://schemas.microsoft.com/office/powerpoint/2010/main" val="3915246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86813" y="207324"/>
            <a:ext cx="3900427" cy="46166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dirty="0" smtClean="0">
                <a:solidFill>
                  <a:schemeClr val="bg1">
                    <a:lumMod val="95000"/>
                  </a:schemeClr>
                </a:solidFill>
              </a:rPr>
              <a:t>Methods: Relative Duration</a:t>
            </a:r>
            <a:endParaRPr lang="en-US" dirty="0">
              <a:solidFill>
                <a:schemeClr val="bg1">
                  <a:lumMod val="95000"/>
                </a:schemeClr>
              </a:solidFill>
            </a:endParaRPr>
          </a:p>
        </p:txBody>
      </p:sp>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mc:AlternateContent xmlns:mc="http://schemas.openxmlformats.org/markup-compatibility/2006" xmlns:a14="http://schemas.microsoft.com/office/drawing/2010/main">
        <mc:Choice Requires="a14">
          <p:graphicFrame>
            <p:nvGraphicFramePr>
              <p:cNvPr id="15" name="Diagram 14"/>
              <p:cNvGraphicFramePr/>
              <p:nvPr>
                <p:extLst>
                  <p:ext uri="{D42A27DB-BD31-4B8C-83A1-F6EECF244321}">
                    <p14:modId xmlns:p14="http://schemas.microsoft.com/office/powerpoint/2010/main" val="3443985289"/>
                  </p:ext>
                </p:extLst>
              </p:nvPr>
            </p:nvGraphicFramePr>
            <p:xfrm>
              <a:off x="186813" y="896471"/>
              <a:ext cx="6999078" cy="34446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15" name="Diagram 14"/>
              <p:cNvGraphicFramePr/>
              <p:nvPr>
                <p:extLst>
                  <p:ext uri="{D42A27DB-BD31-4B8C-83A1-F6EECF244321}">
                    <p14:modId xmlns:p14="http://schemas.microsoft.com/office/powerpoint/2010/main" val="3443985289"/>
                  </p:ext>
                </p:extLst>
              </p:nvPr>
            </p:nvGraphicFramePr>
            <p:xfrm>
              <a:off x="186813" y="896471"/>
              <a:ext cx="6999078" cy="34446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pic>
        <p:nvPicPr>
          <p:cNvPr id="17" name="Picture 16">
            <a:hlinkClick r:id="rId13" action="ppaction://hlinksldjump"/>
          </p:cNvPr>
          <p:cNvPicPr/>
          <p:nvPr/>
        </p:nvPicPr>
        <p:blipFill rotWithShape="1">
          <a:blip r:embed="rId14">
            <a:extLst>
              <a:ext uri="{28A0092B-C50C-407E-A947-70E740481C1C}">
                <a14:useLocalDpi xmlns:a14="http://schemas.microsoft.com/office/drawing/2010/main" val="0"/>
              </a:ext>
            </a:extLst>
          </a:blip>
          <a:srcRect l="5125" r="6931"/>
          <a:stretch/>
        </p:blipFill>
        <p:spPr bwMode="auto">
          <a:xfrm>
            <a:off x="1288674" y="4454237"/>
            <a:ext cx="5701433" cy="2208362"/>
          </a:xfrm>
          <a:prstGeom prst="rect">
            <a:avLst/>
          </a:prstGeom>
          <a:solidFill>
            <a:schemeClr val="bg1"/>
          </a:solidFill>
          <a:ln>
            <a:noFill/>
          </a:ln>
          <a:extLst>
            <a:ext uri="{53640926-AAD7-44D8-BBD7-CCE9431645EC}">
              <a14:shadowObscured xmlns:a14="http://schemas.microsoft.com/office/drawing/2010/main"/>
            </a:ext>
          </a:extLst>
        </p:spPr>
      </p:pic>
      <p:sp>
        <p:nvSpPr>
          <p:cNvPr id="18"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19"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pic>
        <p:nvPicPr>
          <p:cNvPr id="21" name="Picture 20">
            <a:hlinkClick r:id="rId15" action="ppaction://hlinksldjump"/>
          </p:cNvPr>
          <p:cNvPicPr/>
          <p:nvPr/>
        </p:nvPicPr>
        <p:blipFill rotWithShape="1">
          <a:blip r:embed="rId16"/>
          <a:srcRect l="5770" r="7051" b="2871"/>
          <a:stretch/>
        </p:blipFill>
        <p:spPr bwMode="auto">
          <a:xfrm>
            <a:off x="7400769" y="2326107"/>
            <a:ext cx="4648991" cy="3640584"/>
          </a:xfrm>
          <a:prstGeom prst="rect">
            <a:avLst/>
          </a:prstGeom>
          <a:ln>
            <a:noFill/>
          </a:ln>
          <a:extLst>
            <a:ext uri="{53640926-AAD7-44D8-BBD7-CCE9431645EC}">
              <a14:shadowObscured xmlns:a14="http://schemas.microsoft.com/office/drawing/2010/main"/>
            </a:ext>
          </a:extLst>
        </p:spPr>
      </p:pic>
      <p:pic>
        <p:nvPicPr>
          <p:cNvPr id="22" name="Picture 6" descr="Home Icon png images | PNGWing">
            <a:hlinkClick r:id="rId17" action="ppaction://hlinksldjump"/>
          </p:cNvPr>
          <p:cNvPicPr>
            <a:picLocks noChangeAspect="1" noChangeArrowheads="1"/>
          </p:cNvPicPr>
          <p:nvPr/>
        </p:nvPicPr>
        <p:blipFill>
          <a:blip r:embed="rId18" cstate="hqprint">
            <a:duotone>
              <a:schemeClr val="accent5">
                <a:shade val="45000"/>
                <a:satMod val="135000"/>
              </a:schemeClr>
              <a:prstClr val="white"/>
            </a:duotone>
            <a:extLst>
              <a:ext uri="{BEBA8EAE-BF5A-486C-A8C5-ECC9F3942E4B}">
                <a14:imgProps xmlns:a14="http://schemas.microsoft.com/office/drawing/2010/main">
                  <a14:imgLayer r:embed="rId19">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Next - Free arrows icons">
            <a:hlinkClick r:id="" action="ppaction://hlinkshowjump?jump=nextslide"/>
          </p:cNvPr>
          <p:cNvPicPr>
            <a:picLocks noChangeAspect="1" noChangeArrowheads="1"/>
          </p:cNvPicPr>
          <p:nvPr/>
        </p:nvPicPr>
        <p:blipFill>
          <a:blip r:embed="rId20"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Next - Free arrows icons">
            <a:hlinkClick r:id="" action="ppaction://hlinkshowjump?jump=previousslide"/>
          </p:cNvPr>
          <p:cNvPicPr>
            <a:picLocks noChangeAspect="1" noChangeArrowheads="1"/>
          </p:cNvPicPr>
          <p:nvPr/>
        </p:nvPicPr>
        <p:blipFill>
          <a:blip r:embed="rId20"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144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p:sp>
        <p:nvSpPr>
          <p:cNvPr id="3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34"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pic>
        <p:nvPicPr>
          <p:cNvPr id="11" name="Picture 10"/>
          <p:cNvPicPr/>
          <p:nvPr/>
        </p:nvPicPr>
        <p:blipFill rotWithShape="1">
          <a:blip r:embed="rId4"/>
          <a:srcRect l="5770" r="7051" b="2871"/>
          <a:stretch/>
        </p:blipFill>
        <p:spPr bwMode="auto">
          <a:xfrm>
            <a:off x="439436" y="962605"/>
            <a:ext cx="7078964" cy="5077977"/>
          </a:xfrm>
          <a:prstGeom prst="rect">
            <a:avLst/>
          </a:prstGeom>
          <a:ln>
            <a:noFill/>
          </a:ln>
          <a:extLst>
            <a:ext uri="{53640926-AAD7-44D8-BBD7-CCE9431645EC}">
              <a14:shadowObscured xmlns:a14="http://schemas.microsoft.com/office/drawing/2010/main"/>
            </a:ext>
          </a:extLst>
        </p:spPr>
      </p:pic>
      <p:sp>
        <p:nvSpPr>
          <p:cNvPr id="14" name="TextBox 13">
            <a:hlinkClick r:id="rId5" action="ppaction://hlinksldjump"/>
          </p:cNvPr>
          <p:cNvSpPr txBox="1"/>
          <p:nvPr/>
        </p:nvSpPr>
        <p:spPr>
          <a:xfrm>
            <a:off x="10795892" y="2817133"/>
            <a:ext cx="1253869" cy="400110"/>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2000" dirty="0" smtClean="0"/>
              <a:t>Overview</a:t>
            </a:r>
            <a:endParaRPr lang="en-US" sz="2000" dirty="0"/>
          </a:p>
        </p:txBody>
      </p:sp>
      <p:sp>
        <p:nvSpPr>
          <p:cNvPr id="15" name="TextBox 14">
            <a:hlinkClick r:id="rId6" action="ppaction://hlinksldjump"/>
          </p:cNvPr>
          <p:cNvSpPr txBox="1"/>
          <p:nvPr/>
        </p:nvSpPr>
        <p:spPr>
          <a:xfrm>
            <a:off x="9963934" y="4789117"/>
            <a:ext cx="2085827"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Conclusions – Duration</a:t>
            </a:r>
            <a:endParaRPr lang="en-US" sz="1400" dirty="0">
              <a:solidFill>
                <a:schemeClr val="bg1">
                  <a:lumMod val="95000"/>
                </a:schemeClr>
              </a:solidFill>
            </a:endParaRPr>
          </a:p>
        </p:txBody>
      </p:sp>
      <p:sp>
        <p:nvSpPr>
          <p:cNvPr id="16" name="TextBox 15">
            <a:hlinkClick r:id="rId7" action="ppaction://hlinksldjump"/>
          </p:cNvPr>
          <p:cNvSpPr txBox="1"/>
          <p:nvPr/>
        </p:nvSpPr>
        <p:spPr>
          <a:xfrm>
            <a:off x="9705850" y="4212368"/>
            <a:ext cx="2343911"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Methods: Relative Duration</a:t>
            </a:r>
            <a:endParaRPr lang="en-US" sz="1400" dirty="0">
              <a:solidFill>
                <a:schemeClr val="bg1">
                  <a:lumMod val="95000"/>
                </a:schemeClr>
              </a:solidFill>
            </a:endParaRPr>
          </a:p>
        </p:txBody>
      </p:sp>
      <p:pic>
        <p:nvPicPr>
          <p:cNvPr id="17" name="Picture 6" descr="Home Icon png images | PNGWing">
            <a:hlinkClick r:id="rId8" action="ppaction://hlinksldjump"/>
          </p:cNvPr>
          <p:cNvPicPr>
            <a:picLocks noChangeAspect="1" noChangeArrowheads="1"/>
          </p:cNvPicPr>
          <p:nvPr/>
        </p:nvPicPr>
        <p:blipFill>
          <a:blip r:embed="rId9" cstate="hqprint">
            <a:duotone>
              <a:schemeClr val="accent5">
                <a:shade val="45000"/>
                <a:satMod val="135000"/>
              </a:schemeClr>
              <a:prstClr val="white"/>
            </a:duotone>
            <a:extLst>
              <a:ext uri="{BEBA8EAE-BF5A-486C-A8C5-ECC9F3942E4B}">
                <a14:imgProps xmlns:a14="http://schemas.microsoft.com/office/drawing/2010/main">
                  <a14:imgLayer r:embed="rId10">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Next - Free arrows icons">
            <a:hlinkClick r:id="" action="ppaction://hlinkshowjump?jump=nextslide"/>
          </p:cNvPr>
          <p:cNvPicPr>
            <a:picLocks noChangeAspect="1" noChangeArrowheads="1"/>
          </p:cNvPicPr>
          <p:nvPr/>
        </p:nvPicPr>
        <p:blipFill>
          <a:blip r:embed="rId11"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Next - Free arrows icons">
            <a:hlinkClick r:id="" action="ppaction://hlinkshowjump?jump=previousslide"/>
          </p:cNvPr>
          <p:cNvPicPr>
            <a:picLocks noChangeAspect="1" noChangeArrowheads="1"/>
          </p:cNvPicPr>
          <p:nvPr/>
        </p:nvPicPr>
        <p:blipFill>
          <a:blip r:embed="rId11"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
        <p:nvSpPr>
          <p:cNvPr id="22" name="Rounded Rectangular Callout 21"/>
          <p:cNvSpPr/>
          <p:nvPr/>
        </p:nvSpPr>
        <p:spPr>
          <a:xfrm>
            <a:off x="7202100" y="2470882"/>
            <a:ext cx="1955046" cy="880952"/>
          </a:xfrm>
          <a:prstGeom prst="wedgeRoundRectCallout">
            <a:avLst>
              <a:gd name="adj1" fmla="val -55351"/>
              <a:gd name="adj2" fmla="val 84604"/>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Spatial patterns of ARDD in flash drought seem more similar to permanent wilting point than to aridity</a:t>
            </a:r>
            <a:endParaRPr lang="en-US" sz="1100" dirty="0"/>
          </a:p>
        </p:txBody>
      </p:sp>
      <p:sp>
        <p:nvSpPr>
          <p:cNvPr id="23" name="TextBox 22">
            <a:hlinkClick r:id="rId12" action="ppaction://hlinksldjump"/>
          </p:cNvPr>
          <p:cNvSpPr txBox="1"/>
          <p:nvPr/>
        </p:nvSpPr>
        <p:spPr>
          <a:xfrm>
            <a:off x="10233430" y="3486215"/>
            <a:ext cx="1816331" cy="461665"/>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200" dirty="0" smtClean="0">
                <a:solidFill>
                  <a:schemeClr val="bg1">
                    <a:lumMod val="95000"/>
                  </a:schemeClr>
                </a:solidFill>
              </a:rPr>
              <a:t>Study Area: The</a:t>
            </a:r>
          </a:p>
          <a:p>
            <a:r>
              <a:rPr lang="en-US" sz="1200" dirty="0" smtClean="0">
                <a:solidFill>
                  <a:schemeClr val="bg1">
                    <a:lumMod val="95000"/>
                  </a:schemeClr>
                </a:solidFill>
              </a:rPr>
              <a:t>California Central Valley</a:t>
            </a:r>
            <a:endParaRPr lang="en-US" sz="1200" dirty="0">
              <a:solidFill>
                <a:schemeClr val="bg1">
                  <a:lumMod val="95000"/>
                </a:schemeClr>
              </a:solidFill>
            </a:endParaRPr>
          </a:p>
        </p:txBody>
      </p:sp>
    </p:spTree>
    <p:extLst>
      <p:ext uri="{BB962C8B-B14F-4D97-AF65-F5344CB8AC3E}">
        <p14:creationId xmlns:p14="http://schemas.microsoft.com/office/powerpoint/2010/main" val="4035126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p:sp>
        <p:nvSpPr>
          <p:cNvPr id="3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34"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pic>
        <p:nvPicPr>
          <p:cNvPr id="8" name="Picture 7"/>
          <p:cNvPicPr/>
          <p:nvPr/>
        </p:nvPicPr>
        <p:blipFill rotWithShape="1">
          <a:blip r:embed="rId4">
            <a:extLst>
              <a:ext uri="{28A0092B-C50C-407E-A947-70E740481C1C}">
                <a14:useLocalDpi xmlns:a14="http://schemas.microsoft.com/office/drawing/2010/main" val="0"/>
              </a:ext>
            </a:extLst>
          </a:blip>
          <a:srcRect l="5125" r="6931"/>
          <a:stretch/>
        </p:blipFill>
        <p:spPr bwMode="auto">
          <a:xfrm>
            <a:off x="891511" y="1893455"/>
            <a:ext cx="8381798" cy="3682591"/>
          </a:xfrm>
          <a:prstGeom prst="rect">
            <a:avLst/>
          </a:prstGeom>
          <a:solidFill>
            <a:schemeClr val="bg1"/>
          </a:solidFill>
          <a:ln>
            <a:noFill/>
          </a:ln>
          <a:extLst>
            <a:ext uri="{53640926-AAD7-44D8-BBD7-CCE9431645EC}">
              <a14:shadowObscured xmlns:a14="http://schemas.microsoft.com/office/drawing/2010/main"/>
            </a:ext>
          </a:extLst>
        </p:spPr>
      </p:pic>
      <p:sp>
        <p:nvSpPr>
          <p:cNvPr id="9" name="TextBox 8">
            <a:hlinkClick r:id="rId5" action="ppaction://hlinksldjump"/>
          </p:cNvPr>
          <p:cNvSpPr txBox="1"/>
          <p:nvPr/>
        </p:nvSpPr>
        <p:spPr>
          <a:xfrm>
            <a:off x="9705850" y="2858142"/>
            <a:ext cx="2343911"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Methods: Relative Duration</a:t>
            </a:r>
            <a:endParaRPr lang="en-US" sz="1400" dirty="0">
              <a:solidFill>
                <a:schemeClr val="bg1">
                  <a:lumMod val="95000"/>
                </a:schemeClr>
              </a:solidFill>
            </a:endParaRPr>
          </a:p>
        </p:txBody>
      </p:sp>
      <p:pic>
        <p:nvPicPr>
          <p:cNvPr id="10" name="Picture 6" descr="Home Icon png images | PNGWing">
            <a:hlinkClick r:id="rId6" action="ppaction://hlinksldjump"/>
          </p:cNvPr>
          <p:cNvPicPr>
            <a:picLocks noChangeAspect="1" noChangeArrowheads="1"/>
          </p:cNvPicPr>
          <p:nvPr/>
        </p:nvPicPr>
        <p:blipFill>
          <a:blip r:embed="rId7" cstate="hq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Next - Free arrows icons">
            <a:hlinkClick r:id="" action="ppaction://hlinkshowjump?jump=nextslide"/>
          </p:cNvPr>
          <p:cNvPicPr>
            <a:picLocks noChangeAspect="1" noChangeArrowheads="1"/>
          </p:cNvPicPr>
          <p:nvPr/>
        </p:nvPicPr>
        <p:blipFill>
          <a:blip r:embed="rId9"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Next - Free arrows icons">
            <a:hlinkClick r:id="" action="ppaction://hlinkshowjump?jump=previousslide"/>
          </p:cNvPr>
          <p:cNvPicPr>
            <a:picLocks noChangeAspect="1" noChangeArrowheads="1"/>
          </p:cNvPicPr>
          <p:nvPr/>
        </p:nvPicPr>
        <p:blipFill>
          <a:blip r:embed="rId9"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ular Callout 16"/>
          <p:cNvSpPr/>
          <p:nvPr/>
        </p:nvSpPr>
        <p:spPr>
          <a:xfrm>
            <a:off x="891511" y="891722"/>
            <a:ext cx="1955046" cy="880952"/>
          </a:xfrm>
          <a:prstGeom prst="wedgeRoundRectCallout">
            <a:avLst>
              <a:gd name="adj1" fmla="val 48738"/>
              <a:gd name="adj2" fmla="val 97833"/>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This definition of flash drought seems to favor rapidly spreading drought over rapidly intensifying</a:t>
            </a:r>
            <a:endParaRPr lang="en-US" sz="1100" dirty="0"/>
          </a:p>
        </p:txBody>
      </p:sp>
    </p:spTree>
    <p:extLst>
      <p:ext uri="{BB962C8B-B14F-4D97-AF65-F5344CB8AC3E}">
        <p14:creationId xmlns:p14="http://schemas.microsoft.com/office/powerpoint/2010/main" val="1574492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86813" y="207324"/>
            <a:ext cx="2375009" cy="46166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dirty="0" smtClean="0">
                <a:solidFill>
                  <a:schemeClr val="bg1">
                    <a:lumMod val="95000"/>
                  </a:schemeClr>
                </a:solidFill>
              </a:rPr>
              <a:t>Methods: Aridity</a:t>
            </a:r>
            <a:endParaRPr lang="en-US" dirty="0">
              <a:solidFill>
                <a:schemeClr val="bg1">
                  <a:lumMod val="95000"/>
                </a:schemeClr>
              </a:solidFill>
            </a:endParaRPr>
          </a:p>
        </p:txBody>
      </p:sp>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mc:AlternateContent xmlns:mc="http://schemas.openxmlformats.org/markup-compatibility/2006" xmlns:a14="http://schemas.microsoft.com/office/drawing/2010/main">
        <mc:Choice Requires="a14">
          <p:graphicFrame>
            <p:nvGraphicFramePr>
              <p:cNvPr id="15" name="Diagram 14"/>
              <p:cNvGraphicFramePr/>
              <p:nvPr>
                <p:extLst>
                  <p:ext uri="{D42A27DB-BD31-4B8C-83A1-F6EECF244321}">
                    <p14:modId xmlns:p14="http://schemas.microsoft.com/office/powerpoint/2010/main" val="3213995031"/>
                  </p:ext>
                </p:extLst>
              </p:nvPr>
            </p:nvGraphicFramePr>
            <p:xfrm>
              <a:off x="186813" y="896471"/>
              <a:ext cx="6803294" cy="34446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15" name="Diagram 14"/>
              <p:cNvGraphicFramePr/>
              <p:nvPr>
                <p:extLst>
                  <p:ext uri="{D42A27DB-BD31-4B8C-83A1-F6EECF244321}">
                    <p14:modId xmlns:p14="http://schemas.microsoft.com/office/powerpoint/2010/main" val="3213995031"/>
                  </p:ext>
                </p:extLst>
              </p:nvPr>
            </p:nvGraphicFramePr>
            <p:xfrm>
              <a:off x="186813" y="896471"/>
              <a:ext cx="6803294" cy="34446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pic>
        <p:nvPicPr>
          <p:cNvPr id="18" name="Picture 17"/>
          <p:cNvPicPr>
            <a:picLocks noChangeAspect="1"/>
          </p:cNvPicPr>
          <p:nvPr/>
        </p:nvPicPr>
        <p:blipFill rotWithShape="1">
          <a:blip r:embed="rId13"/>
          <a:srcRect l="6542" t="10791" r="51276" b="7487"/>
          <a:stretch/>
        </p:blipFill>
        <p:spPr>
          <a:xfrm>
            <a:off x="8386619" y="2493221"/>
            <a:ext cx="3095153" cy="4252445"/>
          </a:xfrm>
          <a:prstGeom prst="rect">
            <a:avLst/>
          </a:prstGeom>
        </p:spPr>
      </p:pic>
      <p:pic>
        <p:nvPicPr>
          <p:cNvPr id="2" name="Picture 1"/>
          <p:cNvPicPr>
            <a:picLocks noChangeAspect="1"/>
          </p:cNvPicPr>
          <p:nvPr/>
        </p:nvPicPr>
        <p:blipFill rotWithShape="1">
          <a:blip r:embed="rId14"/>
          <a:srcRect b="68133"/>
          <a:stretch/>
        </p:blipFill>
        <p:spPr>
          <a:xfrm>
            <a:off x="472498" y="4418255"/>
            <a:ext cx="7829550" cy="1903124"/>
          </a:xfrm>
          <a:prstGeom prst="rect">
            <a:avLst/>
          </a:prstGeom>
        </p:spPr>
      </p:pic>
      <p:sp>
        <p:nvSpPr>
          <p:cNvPr id="19"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20"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pic>
        <p:nvPicPr>
          <p:cNvPr id="22" name="Picture 6" descr="Home Icon png images | PNGWing">
            <a:hlinkClick r:id="rId15" action="ppaction://hlinksldjump"/>
          </p:cNvPr>
          <p:cNvPicPr>
            <a:picLocks noChangeAspect="1" noChangeArrowheads="1"/>
          </p:cNvPicPr>
          <p:nvPr/>
        </p:nvPicPr>
        <p:blipFill>
          <a:blip r:embed="rId16" cstate="hqprint">
            <a:duotone>
              <a:schemeClr val="accent5">
                <a:shade val="45000"/>
                <a:satMod val="135000"/>
              </a:schemeClr>
              <a:prstClr val="white"/>
            </a:duotone>
            <a:extLst>
              <a:ext uri="{BEBA8EAE-BF5A-486C-A8C5-ECC9F3942E4B}">
                <a14:imgProps xmlns:a14="http://schemas.microsoft.com/office/drawing/2010/main">
                  <a14:imgLayer r:embed="rId17">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Next - Free arrows icons">
            <a:hlinkClick r:id="" action="ppaction://hlinkshowjump?jump=nextslide"/>
          </p:cNvPr>
          <p:cNvPicPr>
            <a:picLocks noChangeAspect="1" noChangeArrowheads="1"/>
          </p:cNvPicPr>
          <p:nvPr/>
        </p:nvPicPr>
        <p:blipFill>
          <a:blip r:embed="rId18"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Next - Free arrows icons">
            <a:hlinkClick r:id="" action="ppaction://hlinkshowjump?jump=previousslide"/>
          </p:cNvPr>
          <p:cNvPicPr>
            <a:picLocks noChangeAspect="1" noChangeArrowheads="1"/>
          </p:cNvPicPr>
          <p:nvPr/>
        </p:nvPicPr>
        <p:blipFill>
          <a:blip r:embed="rId18"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142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p:sp>
        <p:nvSpPr>
          <p:cNvPr id="3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34"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pic>
        <p:nvPicPr>
          <p:cNvPr id="11" name="Picture 10"/>
          <p:cNvPicPr>
            <a:picLocks noChangeAspect="1"/>
          </p:cNvPicPr>
          <p:nvPr/>
        </p:nvPicPr>
        <p:blipFill rotWithShape="1">
          <a:blip r:embed="rId4"/>
          <a:srcRect b="68133"/>
          <a:stretch/>
        </p:blipFill>
        <p:spPr>
          <a:xfrm>
            <a:off x="235819" y="3642400"/>
            <a:ext cx="11956182" cy="2906182"/>
          </a:xfrm>
          <a:prstGeom prst="rect">
            <a:avLst/>
          </a:prstGeom>
        </p:spPr>
      </p:pic>
      <p:pic>
        <p:nvPicPr>
          <p:cNvPr id="15" name="Picture 14"/>
          <p:cNvPicPr>
            <a:picLocks noChangeAspect="1"/>
          </p:cNvPicPr>
          <p:nvPr/>
        </p:nvPicPr>
        <p:blipFill rotWithShape="1">
          <a:blip r:embed="rId5"/>
          <a:srcRect l="6543" t="10791" r="10333" b="7487"/>
          <a:stretch/>
        </p:blipFill>
        <p:spPr>
          <a:xfrm>
            <a:off x="235819" y="120073"/>
            <a:ext cx="5550960" cy="3870036"/>
          </a:xfrm>
          <a:prstGeom prst="rect">
            <a:avLst/>
          </a:prstGeom>
        </p:spPr>
      </p:pic>
      <p:sp>
        <p:nvSpPr>
          <p:cNvPr id="16" name="TextBox 15"/>
          <p:cNvSpPr txBox="1"/>
          <p:nvPr/>
        </p:nvSpPr>
        <p:spPr>
          <a:xfrm>
            <a:off x="10590964" y="2616082"/>
            <a:ext cx="1458797"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Methods: Aridity</a:t>
            </a:r>
            <a:endParaRPr lang="en-US" sz="1400" dirty="0">
              <a:solidFill>
                <a:schemeClr val="bg1">
                  <a:lumMod val="95000"/>
                </a:schemeClr>
              </a:solidFill>
            </a:endParaRPr>
          </a:p>
        </p:txBody>
      </p:sp>
      <p:pic>
        <p:nvPicPr>
          <p:cNvPr id="17" name="Picture 6" descr="Home Icon png images | PNGWing">
            <a:hlinkClick r:id="rId6" action="ppaction://hlinksldjump"/>
          </p:cNvPr>
          <p:cNvPicPr>
            <a:picLocks noChangeAspect="1" noChangeArrowheads="1"/>
          </p:cNvPicPr>
          <p:nvPr/>
        </p:nvPicPr>
        <p:blipFill>
          <a:blip r:embed="rId7" cstate="hq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Next - Free arrows icons">
            <a:hlinkClick r:id="" action="ppaction://hlinkshowjump?jump=nextslide"/>
          </p:cNvPr>
          <p:cNvPicPr>
            <a:picLocks noChangeAspect="1" noChangeArrowheads="1"/>
          </p:cNvPicPr>
          <p:nvPr/>
        </p:nvPicPr>
        <p:blipFill>
          <a:blip r:embed="rId9"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Next - Free arrows icons">
            <a:hlinkClick r:id="" action="ppaction://hlinkshowjump?jump=previousslide"/>
          </p:cNvPr>
          <p:cNvPicPr>
            <a:picLocks noChangeAspect="1" noChangeArrowheads="1"/>
          </p:cNvPicPr>
          <p:nvPr/>
        </p:nvPicPr>
        <p:blipFill>
          <a:blip r:embed="rId9"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18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p:sp>
        <p:nvSpPr>
          <p:cNvPr id="3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34"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pic>
        <p:nvPicPr>
          <p:cNvPr id="2" name="Picture 1"/>
          <p:cNvPicPr>
            <a:picLocks noChangeAspect="1"/>
          </p:cNvPicPr>
          <p:nvPr/>
        </p:nvPicPr>
        <p:blipFill>
          <a:blip r:embed="rId4"/>
          <a:stretch>
            <a:fillRect/>
          </a:stretch>
        </p:blipFill>
        <p:spPr>
          <a:xfrm>
            <a:off x="1503715" y="257488"/>
            <a:ext cx="4431257" cy="6387122"/>
          </a:xfrm>
          <a:prstGeom prst="rect">
            <a:avLst/>
          </a:prstGeom>
          <a:solidFill>
            <a:schemeClr val="bg1"/>
          </a:solidFill>
        </p:spPr>
      </p:pic>
      <p:sp>
        <p:nvSpPr>
          <p:cNvPr id="8" name="TextBox 7">
            <a:hlinkClick r:id="rId5" action="ppaction://hlinksldjump"/>
          </p:cNvPr>
          <p:cNvSpPr txBox="1"/>
          <p:nvPr/>
        </p:nvSpPr>
        <p:spPr>
          <a:xfrm>
            <a:off x="9963934" y="2945364"/>
            <a:ext cx="2085827"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Conclusions – Duration</a:t>
            </a:r>
            <a:endParaRPr lang="en-US" sz="1400" dirty="0">
              <a:solidFill>
                <a:schemeClr val="bg1">
                  <a:lumMod val="95000"/>
                </a:schemeClr>
              </a:solidFill>
            </a:endParaRPr>
          </a:p>
        </p:txBody>
      </p:sp>
      <p:pic>
        <p:nvPicPr>
          <p:cNvPr id="9" name="Picture 6" descr="Home Icon png images | PNGWing">
            <a:hlinkClick r:id="rId6" action="ppaction://hlinksldjump"/>
          </p:cNvPr>
          <p:cNvPicPr>
            <a:picLocks noChangeAspect="1" noChangeArrowheads="1"/>
          </p:cNvPicPr>
          <p:nvPr/>
        </p:nvPicPr>
        <p:blipFill>
          <a:blip r:embed="rId7" cstate="hq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Next - Free arrows icons">
            <a:hlinkClick r:id="" action="ppaction://hlinkshowjump?jump=nextslide"/>
          </p:cNvPr>
          <p:cNvPicPr>
            <a:picLocks noChangeAspect="1" noChangeArrowheads="1"/>
          </p:cNvPicPr>
          <p:nvPr/>
        </p:nvPicPr>
        <p:blipFill>
          <a:blip r:embed="rId9"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Next - Free arrows icons">
            <a:hlinkClick r:id="" action="ppaction://hlinkshowjump?jump=previousslide"/>
          </p:cNvPr>
          <p:cNvPicPr>
            <a:picLocks noChangeAspect="1" noChangeArrowheads="1"/>
          </p:cNvPicPr>
          <p:nvPr/>
        </p:nvPicPr>
        <p:blipFill>
          <a:blip r:embed="rId9"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ular Callout 14"/>
          <p:cNvSpPr/>
          <p:nvPr/>
        </p:nvSpPr>
        <p:spPr>
          <a:xfrm>
            <a:off x="5994407" y="2758130"/>
            <a:ext cx="2378628" cy="980151"/>
          </a:xfrm>
          <a:prstGeom prst="wedgeRoundRectCallout">
            <a:avLst>
              <a:gd name="adj1" fmla="val -53090"/>
              <a:gd name="adj2" fmla="val 7728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ARDD is mostly independent of aridity—this is unsurprising, since the soil moisture data does not include added water from irrigation</a:t>
            </a:r>
            <a:endParaRPr lang="en-US" sz="1100" dirty="0"/>
          </a:p>
        </p:txBody>
      </p:sp>
    </p:spTree>
    <p:extLst>
      <p:ext uri="{BB962C8B-B14F-4D97-AF65-F5344CB8AC3E}">
        <p14:creationId xmlns:p14="http://schemas.microsoft.com/office/powerpoint/2010/main" val="3449858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p:sp>
        <p:nvSpPr>
          <p:cNvPr id="3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34"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443344" y="762839"/>
            <a:ext cx="6308437" cy="5454183"/>
          </a:xfrm>
          <a:prstGeom prst="rect">
            <a:avLst/>
          </a:prstGeom>
          <a:solidFill>
            <a:schemeClr val="bg1"/>
          </a:solidFill>
          <a:ln>
            <a:noFill/>
          </a:ln>
        </p:spPr>
      </p:pic>
      <p:sp>
        <p:nvSpPr>
          <p:cNvPr id="9" name="TextBox 8">
            <a:hlinkClick r:id="rId5" action="ppaction://hlinksldjump"/>
          </p:cNvPr>
          <p:cNvSpPr txBox="1"/>
          <p:nvPr/>
        </p:nvSpPr>
        <p:spPr>
          <a:xfrm>
            <a:off x="9963934" y="2760637"/>
            <a:ext cx="2085827"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Conclusions – Duration</a:t>
            </a:r>
            <a:endParaRPr lang="en-US" sz="1400" dirty="0">
              <a:solidFill>
                <a:schemeClr val="bg1">
                  <a:lumMod val="95000"/>
                </a:schemeClr>
              </a:solidFill>
            </a:endParaRPr>
          </a:p>
        </p:txBody>
      </p:sp>
      <p:pic>
        <p:nvPicPr>
          <p:cNvPr id="10" name="Picture 6" descr="Home Icon png images | PNGWing">
            <a:hlinkClick r:id="rId6" action="ppaction://hlinksldjump"/>
          </p:cNvPr>
          <p:cNvPicPr>
            <a:picLocks noChangeAspect="1" noChangeArrowheads="1"/>
          </p:cNvPicPr>
          <p:nvPr/>
        </p:nvPicPr>
        <p:blipFill>
          <a:blip r:embed="rId7" cstate="hq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Next - Free arrows icons">
            <a:hlinkClick r:id="" action="ppaction://hlinkshowjump?jump=nextslide"/>
          </p:cNvPr>
          <p:cNvPicPr>
            <a:picLocks noChangeAspect="1" noChangeArrowheads="1"/>
          </p:cNvPicPr>
          <p:nvPr/>
        </p:nvPicPr>
        <p:blipFill>
          <a:blip r:embed="rId9"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Next - Free arrows icons">
            <a:hlinkClick r:id="" action="ppaction://hlinkshowjump?jump=previousslide"/>
          </p:cNvPr>
          <p:cNvPicPr>
            <a:picLocks noChangeAspect="1" noChangeArrowheads="1"/>
          </p:cNvPicPr>
          <p:nvPr/>
        </p:nvPicPr>
        <p:blipFill>
          <a:blip r:embed="rId9"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ular Callout 16"/>
          <p:cNvSpPr/>
          <p:nvPr/>
        </p:nvSpPr>
        <p:spPr>
          <a:xfrm>
            <a:off x="6751781" y="2758131"/>
            <a:ext cx="2679090" cy="1195304"/>
          </a:xfrm>
          <a:prstGeom prst="wedgeRoundRectCallout">
            <a:avLst>
              <a:gd name="adj1" fmla="val -52086"/>
              <a:gd name="adj2" fmla="val 9003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While improvement due to very short flash drought conditions does make sense, we would expect the vegetation response to worsen with increasing duration. This is not the case in most of these scenarios</a:t>
            </a:r>
            <a:endParaRPr lang="en-US" sz="1100" dirty="0"/>
          </a:p>
        </p:txBody>
      </p:sp>
    </p:spTree>
    <p:extLst>
      <p:ext uri="{BB962C8B-B14F-4D97-AF65-F5344CB8AC3E}">
        <p14:creationId xmlns:p14="http://schemas.microsoft.com/office/powerpoint/2010/main" val="2838043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p:sp>
        <p:nvSpPr>
          <p:cNvPr id="3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34"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pic>
        <p:nvPicPr>
          <p:cNvPr id="7" name="Picture 6"/>
          <p:cNvPicPr>
            <a:picLocks noChangeAspect="1"/>
          </p:cNvPicPr>
          <p:nvPr/>
        </p:nvPicPr>
        <p:blipFill>
          <a:blip r:embed="rId4"/>
          <a:stretch>
            <a:fillRect/>
          </a:stretch>
        </p:blipFill>
        <p:spPr>
          <a:xfrm>
            <a:off x="1702940" y="257488"/>
            <a:ext cx="4801637" cy="6402509"/>
          </a:xfrm>
          <a:prstGeom prst="rect">
            <a:avLst/>
          </a:prstGeom>
          <a:solidFill>
            <a:schemeClr val="bg1"/>
          </a:solidFill>
        </p:spPr>
      </p:pic>
      <p:sp>
        <p:nvSpPr>
          <p:cNvPr id="8" name="TextBox 7">
            <a:hlinkClick r:id="rId5" action="ppaction://hlinksldjump"/>
          </p:cNvPr>
          <p:cNvSpPr txBox="1"/>
          <p:nvPr/>
        </p:nvSpPr>
        <p:spPr>
          <a:xfrm>
            <a:off x="9944698" y="2556031"/>
            <a:ext cx="2105063"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Conclusions – Irrigation</a:t>
            </a:r>
            <a:endParaRPr lang="en-US" sz="1400" dirty="0">
              <a:solidFill>
                <a:schemeClr val="bg1">
                  <a:lumMod val="95000"/>
                </a:schemeClr>
              </a:solidFill>
            </a:endParaRPr>
          </a:p>
        </p:txBody>
      </p:sp>
      <p:pic>
        <p:nvPicPr>
          <p:cNvPr id="9" name="Picture 6" descr="Home Icon png images | PNGWing">
            <a:hlinkClick r:id="rId6" action="ppaction://hlinksldjump"/>
          </p:cNvPr>
          <p:cNvPicPr>
            <a:picLocks noChangeAspect="1" noChangeArrowheads="1"/>
          </p:cNvPicPr>
          <p:nvPr/>
        </p:nvPicPr>
        <p:blipFill>
          <a:blip r:embed="rId7" cstate="hq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Next - Free arrows icons">
            <a:hlinkClick r:id="" action="ppaction://hlinkshowjump?jump=nextslide"/>
          </p:cNvPr>
          <p:cNvPicPr>
            <a:picLocks noChangeAspect="1" noChangeArrowheads="1"/>
          </p:cNvPicPr>
          <p:nvPr/>
        </p:nvPicPr>
        <p:blipFill>
          <a:blip r:embed="rId9"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Next - Free arrows icons">
            <a:hlinkClick r:id="" action="ppaction://hlinkshowjump?jump=previousslide"/>
          </p:cNvPr>
          <p:cNvPicPr>
            <a:picLocks noChangeAspect="1" noChangeArrowheads="1"/>
          </p:cNvPicPr>
          <p:nvPr/>
        </p:nvPicPr>
        <p:blipFill>
          <a:blip r:embed="rId9"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ular Callout 16"/>
          <p:cNvSpPr/>
          <p:nvPr/>
        </p:nvSpPr>
        <p:spPr>
          <a:xfrm>
            <a:off x="6680544" y="2623390"/>
            <a:ext cx="2132243" cy="842682"/>
          </a:xfrm>
          <a:prstGeom prst="wedgeRoundRectCallout">
            <a:avLst>
              <a:gd name="adj1" fmla="val -52927"/>
              <a:gd name="adj2" fmla="val -73793"/>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Irrigation generally seems to improve the vegetation response in both forms of drought</a:t>
            </a:r>
            <a:endParaRPr lang="en-US" sz="1100" dirty="0"/>
          </a:p>
        </p:txBody>
      </p:sp>
      <p:sp>
        <p:nvSpPr>
          <p:cNvPr id="3" name="Rectangle 2"/>
          <p:cNvSpPr/>
          <p:nvPr/>
        </p:nvSpPr>
        <p:spPr>
          <a:xfrm>
            <a:off x="2805352" y="2205318"/>
            <a:ext cx="655027" cy="37741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ular Callout 18"/>
          <p:cNvSpPr/>
          <p:nvPr/>
        </p:nvSpPr>
        <p:spPr>
          <a:xfrm>
            <a:off x="6245473" y="4075906"/>
            <a:ext cx="2132243" cy="842682"/>
          </a:xfrm>
          <a:prstGeom prst="wedgeRoundRectCallout">
            <a:avLst>
              <a:gd name="adj1" fmla="val -175694"/>
              <a:gd name="adj2" fmla="val -87623"/>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This aridity band (drier semi-arid regions) shows the greatest improvement between irrigated and </a:t>
            </a:r>
            <a:r>
              <a:rPr lang="en-US" sz="1100" dirty="0" err="1" smtClean="0"/>
              <a:t>rainfed</a:t>
            </a:r>
            <a:endParaRPr lang="en-US" sz="1100" dirty="0"/>
          </a:p>
        </p:txBody>
      </p:sp>
      <p:sp>
        <p:nvSpPr>
          <p:cNvPr id="20" name="Rounded Rectangular Callout 19"/>
          <p:cNvSpPr/>
          <p:nvPr/>
        </p:nvSpPr>
        <p:spPr>
          <a:xfrm>
            <a:off x="198317" y="3558989"/>
            <a:ext cx="1621521" cy="842682"/>
          </a:xfrm>
          <a:prstGeom prst="wedgeRoundRectCallout">
            <a:avLst>
              <a:gd name="adj1" fmla="val 81335"/>
              <a:gd name="adj2" fmla="val -5038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This aridity band (arid regions) shows less improvement than expected</a:t>
            </a:r>
            <a:endParaRPr lang="en-US" sz="1100" dirty="0"/>
          </a:p>
        </p:txBody>
      </p:sp>
      <p:sp>
        <p:nvSpPr>
          <p:cNvPr id="21" name="Rectangle 20"/>
          <p:cNvSpPr/>
          <p:nvPr/>
        </p:nvSpPr>
        <p:spPr>
          <a:xfrm>
            <a:off x="2366686" y="2205318"/>
            <a:ext cx="438666" cy="37741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984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6590581" y="1162487"/>
            <a:ext cx="5459180" cy="1521438"/>
          </a:xfrm>
        </p:spPr>
        <p:txBody>
          <a:bodyPr>
            <a:normAutofit/>
          </a:bodyPr>
          <a:lstStyle/>
          <a:p>
            <a:pPr algn="r"/>
            <a:r>
              <a:rPr lang="en-US" sz="2800" dirty="0"/>
              <a:t>A Comparison of Agriculture-related Characteristics of Flash and Traditional </a:t>
            </a:r>
            <a:r>
              <a:rPr lang="en-US" sz="2800" dirty="0" smtClean="0"/>
              <a:t>Drought</a:t>
            </a:r>
            <a:r>
              <a:rPr lang="en-US" sz="2800" dirty="0"/>
              <a:t/>
            </a:r>
            <a:br>
              <a:rPr lang="en-US" sz="2800" dirty="0"/>
            </a:br>
            <a:endParaRPr lang="en-US" sz="2400" dirty="0"/>
          </a:p>
        </p:txBody>
      </p:sp>
      <p:sp>
        <p:nvSpPr>
          <p:cNvPr id="16" name="Textplatzhalter 3"/>
          <p:cNvSpPr txBox="1">
            <a:spLocks/>
          </p:cNvSpPr>
          <p:nvPr/>
        </p:nvSpPr>
        <p:spPr>
          <a:xfrm>
            <a:off x="6590581" y="2436205"/>
            <a:ext cx="5459180" cy="337184"/>
          </a:xfrm>
          <a:prstGeom prst="rect">
            <a:avLst/>
          </a:prstGeom>
        </p:spPr>
        <p:txBody>
          <a:bodyPr vert="horz" lIns="91440" tIns="45720" rIns="91440" bIns="45720" rtlCol="0" anchor="ctr">
            <a:normAutofit fontScale="92500" lnSpcReduction="20000"/>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sz="2000" b="1" dirty="0" smtClean="0">
                <a:solidFill>
                  <a:schemeClr val="tx1">
                    <a:lumMod val="65000"/>
                    <a:lumOff val="35000"/>
                  </a:schemeClr>
                </a:solidFill>
              </a:rPr>
              <a:t>Sarah </a:t>
            </a:r>
            <a:r>
              <a:rPr lang="vi-VN" sz="2000" b="1" dirty="0" smtClean="0">
                <a:solidFill>
                  <a:schemeClr val="tx1">
                    <a:lumMod val="65000"/>
                    <a:lumOff val="35000"/>
                  </a:schemeClr>
                </a:solidFill>
              </a:rPr>
              <a:t>Quỳnh Giang </a:t>
            </a:r>
            <a:r>
              <a:rPr lang="en-US" sz="2000" b="1" dirty="0" err="1" smtClean="0">
                <a:solidFill>
                  <a:schemeClr val="tx1">
                    <a:lumMod val="65000"/>
                    <a:lumOff val="35000"/>
                  </a:schemeClr>
                </a:solidFill>
              </a:rPr>
              <a:t>Hồ</a:t>
            </a:r>
            <a:r>
              <a:rPr lang="en-US" sz="2000" dirty="0" smtClean="0">
                <a:solidFill>
                  <a:schemeClr val="tx1">
                    <a:lumMod val="65000"/>
                    <a:lumOff val="35000"/>
                  </a:schemeClr>
                </a:solidFill>
              </a:rPr>
              <a:t>, Allan Buras, Ye Tuo</a:t>
            </a:r>
            <a:endParaRPr lang="en-US" sz="2000" baseline="30000" dirty="0" smtClean="0">
              <a:solidFill>
                <a:schemeClr val="tx1">
                  <a:lumMod val="65000"/>
                  <a:lumOff val="35000"/>
                </a:schemeClr>
              </a:solidFill>
            </a:endParaRPr>
          </a:p>
        </p:txBody>
      </p:sp>
      <p:pic>
        <p:nvPicPr>
          <p:cNvPr id="41" name="Picture 40"/>
          <p:cNvPicPr>
            <a:picLocks noChangeAspect="1"/>
          </p:cNvPicPr>
          <p:nvPr/>
        </p:nvPicPr>
        <p:blipFill rotWithShape="1">
          <a:blip r:embed="rId3"/>
          <a:srcRect l="-42346" r="-1"/>
          <a:stretch/>
        </p:blipFill>
        <p:spPr>
          <a:xfrm flipH="1">
            <a:off x="0" y="5576046"/>
            <a:ext cx="1312836" cy="1281953"/>
          </a:xfrm>
          <a:prstGeom prst="rect">
            <a:avLst/>
          </a:prstGeom>
        </p:spPr>
      </p:pic>
      <p:pic>
        <p:nvPicPr>
          <p:cNvPr id="42" name="Picture 41">
            <a:hlinkClick r:id="rId4" action="ppaction://hlinksldjump"/>
          </p:cNvPr>
          <p:cNvPicPr>
            <a:picLocks noChangeAspect="1"/>
          </p:cNvPicPr>
          <p:nvPr/>
        </p:nvPicPr>
        <p:blipFill>
          <a:blip r:embed="rId5"/>
          <a:stretch>
            <a:fillRect/>
          </a:stretch>
        </p:blipFill>
        <p:spPr>
          <a:xfrm>
            <a:off x="7043363" y="3522702"/>
            <a:ext cx="4997532" cy="3189914"/>
          </a:xfrm>
          <a:prstGeom prst="rect">
            <a:avLst/>
          </a:prstGeom>
        </p:spPr>
      </p:pic>
      <p:pic>
        <p:nvPicPr>
          <p:cNvPr id="47" name="Picture 4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552670" y="2361620"/>
            <a:ext cx="1498506" cy="1498506"/>
          </a:xfrm>
          <a:prstGeom prst="rect">
            <a:avLst/>
          </a:prstGeom>
        </p:spPr>
      </p:pic>
      <p:sp>
        <p:nvSpPr>
          <p:cNvPr id="48" name="Rounded Rectangular Callout 47"/>
          <p:cNvSpPr/>
          <p:nvPr/>
        </p:nvSpPr>
        <p:spPr>
          <a:xfrm>
            <a:off x="3658309" y="2368200"/>
            <a:ext cx="811695" cy="355951"/>
          </a:xfrm>
          <a:prstGeom prst="wedgeRoundRectCallout">
            <a:avLst>
              <a:gd name="adj1" fmla="val 49482"/>
              <a:gd name="adj2" fmla="val 83092"/>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Article Preprint</a:t>
            </a:r>
            <a:endParaRPr lang="en-US" sz="1100" dirty="0"/>
          </a:p>
        </p:txBody>
      </p:sp>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6133" y="2368413"/>
            <a:ext cx="1486145" cy="1486145"/>
          </a:xfrm>
          <a:prstGeom prst="rect">
            <a:avLst/>
          </a:prstGeom>
        </p:spPr>
      </p:pic>
      <p:sp>
        <p:nvSpPr>
          <p:cNvPr id="53" name="Rounded Rectangular Callout 52"/>
          <p:cNvSpPr/>
          <p:nvPr/>
        </p:nvSpPr>
        <p:spPr>
          <a:xfrm>
            <a:off x="570393" y="2368200"/>
            <a:ext cx="685127" cy="355951"/>
          </a:xfrm>
          <a:prstGeom prst="wedgeRoundRectCallout">
            <a:avLst>
              <a:gd name="adj1" fmla="val 49482"/>
              <a:gd name="adj2" fmla="val 83092"/>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OSPP Voting</a:t>
            </a:r>
            <a:endParaRPr lang="en-US" sz="1100" dirty="0"/>
          </a:p>
        </p:txBody>
      </p:sp>
      <p:sp>
        <p:nvSpPr>
          <p:cNvPr id="52" name="Rounded Rectangular Callout 51"/>
          <p:cNvSpPr/>
          <p:nvPr/>
        </p:nvSpPr>
        <p:spPr>
          <a:xfrm>
            <a:off x="1867526" y="896470"/>
            <a:ext cx="1303946" cy="429200"/>
          </a:xfrm>
          <a:prstGeom prst="wedgeRoundRectCallout">
            <a:avLst>
              <a:gd name="adj1" fmla="val -62482"/>
              <a:gd name="adj2" fmla="val -100065"/>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t>Navigate to a specific page using the orange buttons!</a:t>
            </a:r>
            <a:endParaRPr lang="en-US" sz="900" dirty="0"/>
          </a:p>
        </p:txBody>
      </p:sp>
      <p:sp>
        <p:nvSpPr>
          <p:cNvPr id="59" name="Rounded Rectangular Callout 58"/>
          <p:cNvSpPr/>
          <p:nvPr/>
        </p:nvSpPr>
        <p:spPr>
          <a:xfrm>
            <a:off x="4703738" y="272769"/>
            <a:ext cx="1196369" cy="447799"/>
          </a:xfrm>
          <a:prstGeom prst="wedgeRoundRectCallout">
            <a:avLst>
              <a:gd name="adj1" fmla="val 72261"/>
              <a:gd name="adj2" fmla="val 6264"/>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t>Use the arrows for a step-by-step walkthrough!</a:t>
            </a:r>
            <a:endParaRPr lang="en-US" sz="900" dirty="0"/>
          </a:p>
        </p:txBody>
      </p:sp>
      <p:pic>
        <p:nvPicPr>
          <p:cNvPr id="30" name="Picture 6" descr="Home Icon png images | PNGWing">
            <a:hlinkClick r:id="rId8" action="ppaction://hlinksldjump"/>
          </p:cNvPr>
          <p:cNvPicPr>
            <a:picLocks noChangeAspect="1" noChangeArrowheads="1"/>
          </p:cNvPicPr>
          <p:nvPr/>
        </p:nvPicPr>
        <p:blipFill>
          <a:blip r:embed="rId9" cstate="hqprint">
            <a:duotone>
              <a:schemeClr val="accent5">
                <a:shade val="45000"/>
                <a:satMod val="135000"/>
              </a:schemeClr>
              <a:prstClr val="white"/>
            </a:duotone>
            <a:extLst>
              <a:ext uri="{BEBA8EAE-BF5A-486C-A8C5-ECC9F3942E4B}">
                <a14:imgProps xmlns:a14="http://schemas.microsoft.com/office/drawing/2010/main">
                  <a14:imgLayer r:embed="rId10">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ular Callout 31"/>
          <p:cNvSpPr/>
          <p:nvPr/>
        </p:nvSpPr>
        <p:spPr>
          <a:xfrm>
            <a:off x="5077238" y="5093280"/>
            <a:ext cx="1303946" cy="473801"/>
          </a:xfrm>
          <a:prstGeom prst="wedgeRoundRectCallout">
            <a:avLst>
              <a:gd name="adj1" fmla="val 94269"/>
              <a:gd name="adj2" fmla="val 3778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t>Tap on an image to see an enlarged version (if available)!</a:t>
            </a:r>
            <a:endParaRPr lang="en-US" sz="900" dirty="0"/>
          </a:p>
        </p:txBody>
      </p:sp>
      <p:sp>
        <p:nvSpPr>
          <p:cNvPr id="34" name="Textplatzhalter 3"/>
          <p:cNvSpPr txBox="1">
            <a:spLocks/>
          </p:cNvSpPr>
          <p:nvPr/>
        </p:nvSpPr>
        <p:spPr>
          <a:xfrm>
            <a:off x="10607857" y="2949942"/>
            <a:ext cx="1463822" cy="40312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sz="1400" baseline="30000" dirty="0" smtClean="0">
                <a:solidFill>
                  <a:schemeClr val="tx1">
                    <a:lumMod val="65000"/>
                    <a:lumOff val="35000"/>
                  </a:schemeClr>
                </a:solidFill>
                <a:hlinkClick r:id="rId11"/>
              </a:rPr>
              <a:t>sarah.ho@kit.edu</a:t>
            </a:r>
            <a:r>
              <a:rPr lang="en-US" sz="1400" baseline="30000" dirty="0" smtClean="0">
                <a:solidFill>
                  <a:schemeClr val="tx1">
                    <a:lumMod val="65000"/>
                    <a:lumOff val="35000"/>
                  </a:schemeClr>
                </a:solidFill>
              </a:rPr>
              <a:t> </a:t>
            </a:r>
          </a:p>
          <a:p>
            <a:pPr algn="r"/>
            <a:r>
              <a:rPr lang="en-US" sz="1400" baseline="30000" dirty="0" smtClean="0">
                <a:solidFill>
                  <a:schemeClr val="tx1">
                    <a:lumMod val="65000"/>
                    <a:lumOff val="35000"/>
                  </a:schemeClr>
                </a:solidFill>
              </a:rPr>
              <a:t>@</a:t>
            </a:r>
            <a:r>
              <a:rPr lang="en-US" sz="1400" baseline="30000" dirty="0" err="1" smtClean="0">
                <a:solidFill>
                  <a:schemeClr val="tx1">
                    <a:lumMod val="65000"/>
                    <a:lumOff val="35000"/>
                  </a:schemeClr>
                </a:solidFill>
              </a:rPr>
              <a:t>SarahQuynhGiang</a:t>
            </a:r>
            <a:endParaRPr lang="en-US" sz="1400" baseline="30000" dirty="0" smtClean="0">
              <a:solidFill>
                <a:schemeClr val="tx1">
                  <a:lumMod val="65000"/>
                  <a:lumOff val="35000"/>
                </a:schemeClr>
              </a:solidFill>
            </a:endParaRPr>
          </a:p>
        </p:txBody>
      </p:sp>
      <p:pic>
        <p:nvPicPr>
          <p:cNvPr id="35" name="Picture 2" descr="Icons Clipart Twitter - Twitter Logo Png, Transparent Png "/>
          <p:cNvPicPr>
            <a:picLocks noChangeAspect="1" noChangeArrowheads="1"/>
          </p:cNvPicPr>
          <p:nvPr/>
        </p:nvPicPr>
        <p:blipFill>
          <a:blip r:embed="rId12" cstate="hqprint">
            <a:extLst>
              <a:ext uri="{BEBA8EAE-BF5A-486C-A8C5-ECC9F3942E4B}">
                <a14:imgProps xmlns:a14="http://schemas.microsoft.com/office/drawing/2010/main">
                  <a14:imgLayer r:embed="rId13">
                    <a14:imgEffect>
                      <a14:backgroundRemoval t="4571" b="96122" l="2024" r="98095"/>
                    </a14:imgEffect>
                  </a14:imgLayer>
                </a14:imgProps>
              </a:ext>
              <a:ext uri="{28A0092B-C50C-407E-A947-70E740481C1C}">
                <a14:useLocalDpi xmlns:a14="http://schemas.microsoft.com/office/drawing/2010/main" val="0"/>
              </a:ext>
            </a:extLst>
          </a:blip>
          <a:srcRect/>
          <a:stretch>
            <a:fillRect/>
          </a:stretch>
        </p:blipFill>
        <p:spPr bwMode="auto">
          <a:xfrm>
            <a:off x="10678193" y="3129951"/>
            <a:ext cx="126604" cy="10881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Blue Email Icon Symbol Free PNG Image｜Illustoon"/>
          <p:cNvPicPr>
            <a:picLocks noChangeAspect="1" noChangeArrowheads="1"/>
          </p:cNvPicPr>
          <p:nvPr/>
        </p:nvPicPr>
        <p:blipFill>
          <a:blip r:embed="rId14" cstate="hqprint">
            <a:extLst>
              <a:ext uri="{BEBA8EAE-BF5A-486C-A8C5-ECC9F3942E4B}">
                <a14:imgProps xmlns:a14="http://schemas.microsoft.com/office/drawing/2010/main">
                  <a14:imgLayer r:embed="rId15">
                    <a14:imgEffect>
                      <a14:backgroundRemoval t="10000" b="78021" l="10000" r="87083">
                        <a14:foregroundMark x1="18333" y1="34375" x2="18333" y2="34375"/>
                        <a14:foregroundMark x1="56354" y1="67292" x2="56354" y2="67292"/>
                        <a14:foregroundMark x1="74792" y1="51771" x2="74792" y2="51771"/>
                      </a14:backgroundRemoval>
                    </a14:imgEffect>
                  </a14:imgLayer>
                </a14:imgProps>
              </a:ext>
              <a:ext uri="{28A0092B-C50C-407E-A947-70E740481C1C}">
                <a14:useLocalDpi xmlns:a14="http://schemas.microsoft.com/office/drawing/2010/main" val="0"/>
              </a:ext>
            </a:extLst>
          </a:blip>
          <a:srcRect/>
          <a:stretch>
            <a:fillRect/>
          </a:stretch>
        </p:blipFill>
        <p:spPr bwMode="auto">
          <a:xfrm>
            <a:off x="10634233" y="2939826"/>
            <a:ext cx="211023" cy="211023"/>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6" action="ppaction://hlinksldjump"/>
          </p:cNvPr>
          <p:cNvSpPr txBox="1"/>
          <p:nvPr/>
        </p:nvSpPr>
        <p:spPr>
          <a:xfrm>
            <a:off x="492661" y="390238"/>
            <a:ext cx="1146468"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800" dirty="0" smtClean="0"/>
              <a:t>Overview</a:t>
            </a:r>
            <a:endParaRPr lang="en-US" sz="1800" dirty="0"/>
          </a:p>
        </p:txBody>
      </p:sp>
      <p:pic>
        <p:nvPicPr>
          <p:cNvPr id="50" name="Picture 4" descr="Next - Free arrows icons">
            <a:hlinkClick r:id="rId8" action="ppaction://hlinksldjump"/>
          </p:cNvPr>
          <p:cNvPicPr>
            <a:picLocks noChangeAspect="1" noChangeArrowheads="1"/>
          </p:cNvPicPr>
          <p:nvPr/>
        </p:nvPicPr>
        <p:blipFill>
          <a:blip r:embed="rId17"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
        <p:nvSpPr>
          <p:cNvPr id="56" name="Rounded Rectangular Callout 55"/>
          <p:cNvSpPr/>
          <p:nvPr/>
        </p:nvSpPr>
        <p:spPr>
          <a:xfrm>
            <a:off x="5077238" y="1162487"/>
            <a:ext cx="1196369" cy="447799"/>
          </a:xfrm>
          <a:prstGeom prst="wedgeRoundRectCallout">
            <a:avLst>
              <a:gd name="adj1" fmla="val 100735"/>
              <a:gd name="adj2" fmla="val -14788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t>This takes you back to the title page!</a:t>
            </a:r>
            <a:endParaRPr lang="en-US" sz="900" dirty="0"/>
          </a:p>
        </p:txBody>
      </p:sp>
      <p:sp>
        <p:nvSpPr>
          <p:cNvPr id="57" name="Rounded Rectangular Callout 56"/>
          <p:cNvSpPr/>
          <p:nvPr/>
        </p:nvSpPr>
        <p:spPr>
          <a:xfrm>
            <a:off x="994753" y="5357740"/>
            <a:ext cx="1468965" cy="859282"/>
          </a:xfrm>
          <a:prstGeom prst="wedgeRoundRectCallout">
            <a:avLst>
              <a:gd name="adj1" fmla="val -52165"/>
              <a:gd name="adj2" fmla="val 7016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t>The golden poppy is California’s state flower and a personal favorite of the corresponding author </a:t>
            </a:r>
            <a:r>
              <a:rPr lang="en-US" sz="900" dirty="0" smtClean="0">
                <a:sym typeface="Wingdings" panose="05000000000000000000" pitchFamily="2" charset="2"/>
              </a:rPr>
              <a:t></a:t>
            </a:r>
            <a:endParaRPr lang="en-US" sz="900" dirty="0"/>
          </a:p>
        </p:txBody>
      </p:sp>
      <p:sp>
        <p:nvSpPr>
          <p:cNvPr id="58" name="Textplatzhalter 3"/>
          <p:cNvSpPr txBox="1">
            <a:spLocks/>
          </p:cNvSpPr>
          <p:nvPr/>
        </p:nvSpPr>
        <p:spPr>
          <a:xfrm>
            <a:off x="8810218" y="2988570"/>
            <a:ext cx="1463822" cy="40312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sz="2000" baseline="30000" dirty="0" smtClean="0">
                <a:solidFill>
                  <a:schemeClr val="tx1">
                    <a:lumMod val="65000"/>
                    <a:lumOff val="35000"/>
                  </a:schemeClr>
                </a:solidFill>
              </a:rPr>
              <a:t>PICO Spot 3b.2</a:t>
            </a:r>
          </a:p>
        </p:txBody>
      </p:sp>
    </p:spTree>
    <p:extLst>
      <p:ext uri="{BB962C8B-B14F-4D97-AF65-F5344CB8AC3E}">
        <p14:creationId xmlns:p14="http://schemas.microsoft.com/office/powerpoint/2010/main" val="1082583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p:sp>
        <p:nvSpPr>
          <p:cNvPr id="3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34"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pic>
        <p:nvPicPr>
          <p:cNvPr id="7" name="Picture 6"/>
          <p:cNvPicPr/>
          <p:nvPr/>
        </p:nvPicPr>
        <p:blipFill rotWithShape="1">
          <a:blip r:embed="rId4">
            <a:extLst>
              <a:ext uri="{28A0092B-C50C-407E-A947-70E740481C1C}">
                <a14:useLocalDpi xmlns:a14="http://schemas.microsoft.com/office/drawing/2010/main" val="0"/>
              </a:ext>
            </a:extLst>
          </a:blip>
          <a:srcRect r="33325" b="32969"/>
          <a:stretch/>
        </p:blipFill>
        <p:spPr bwMode="auto">
          <a:xfrm>
            <a:off x="656419" y="962605"/>
            <a:ext cx="6677254" cy="5244231"/>
          </a:xfrm>
          <a:prstGeom prst="rect">
            <a:avLst/>
          </a:prstGeom>
          <a:solidFill>
            <a:schemeClr val="bg1"/>
          </a:solidFill>
          <a:ln>
            <a:noFill/>
          </a:ln>
          <a:extLst>
            <a:ext uri="{53640926-AAD7-44D8-BBD7-CCE9431645EC}">
              <a14:shadowObscured xmlns:a14="http://schemas.microsoft.com/office/drawing/2010/main"/>
            </a:ext>
          </a:extLst>
        </p:spPr>
      </p:pic>
      <p:sp>
        <p:nvSpPr>
          <p:cNvPr id="8" name="TextBox 7">
            <a:hlinkClick r:id="rId5" action="ppaction://hlinksldjump"/>
          </p:cNvPr>
          <p:cNvSpPr txBox="1"/>
          <p:nvPr/>
        </p:nvSpPr>
        <p:spPr>
          <a:xfrm>
            <a:off x="9944698" y="2556031"/>
            <a:ext cx="2105063"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Conclusions – Irrigation</a:t>
            </a:r>
            <a:endParaRPr lang="en-US" sz="1400" dirty="0">
              <a:solidFill>
                <a:schemeClr val="bg1">
                  <a:lumMod val="95000"/>
                </a:schemeClr>
              </a:solidFill>
            </a:endParaRPr>
          </a:p>
        </p:txBody>
      </p:sp>
      <p:pic>
        <p:nvPicPr>
          <p:cNvPr id="9" name="Picture 6" descr="Home Icon png images | PNGWing">
            <a:hlinkClick r:id="rId6" action="ppaction://hlinksldjump"/>
          </p:cNvPr>
          <p:cNvPicPr>
            <a:picLocks noChangeAspect="1" noChangeArrowheads="1"/>
          </p:cNvPicPr>
          <p:nvPr/>
        </p:nvPicPr>
        <p:blipFill>
          <a:blip r:embed="rId7" cstate="hq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Next - Free arrows icons">
            <a:hlinkClick r:id="" action="ppaction://hlinkshowjump?jump=nextslide"/>
          </p:cNvPr>
          <p:cNvPicPr>
            <a:picLocks noChangeAspect="1" noChangeArrowheads="1"/>
          </p:cNvPicPr>
          <p:nvPr/>
        </p:nvPicPr>
        <p:blipFill>
          <a:blip r:embed="rId9"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Next - Free arrows icons">
            <a:hlinkClick r:id="" action="ppaction://hlinkshowjump?jump=previousslide"/>
          </p:cNvPr>
          <p:cNvPicPr>
            <a:picLocks noChangeAspect="1" noChangeArrowheads="1"/>
          </p:cNvPicPr>
          <p:nvPr/>
        </p:nvPicPr>
        <p:blipFill>
          <a:blip r:embed="rId9"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ular Callout 14"/>
          <p:cNvSpPr/>
          <p:nvPr/>
        </p:nvSpPr>
        <p:spPr>
          <a:xfrm>
            <a:off x="332788" y="53788"/>
            <a:ext cx="1621521" cy="842682"/>
          </a:xfrm>
          <a:prstGeom prst="wedgeRoundRectCallout">
            <a:avLst>
              <a:gd name="adj1" fmla="val 71936"/>
              <a:gd name="adj2" fmla="val 6344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Additional hotspots are likely due to more pixels within that aridity band</a:t>
            </a:r>
            <a:endParaRPr lang="en-US" sz="1100" dirty="0"/>
          </a:p>
        </p:txBody>
      </p:sp>
      <p:sp>
        <p:nvSpPr>
          <p:cNvPr id="16" name="Rounded Rectangular Callout 15"/>
          <p:cNvSpPr/>
          <p:nvPr/>
        </p:nvSpPr>
        <p:spPr>
          <a:xfrm>
            <a:off x="7192549" y="5851630"/>
            <a:ext cx="1621521" cy="842682"/>
          </a:xfrm>
          <a:prstGeom prst="wedgeRoundRectCallout">
            <a:avLst>
              <a:gd name="adj1" fmla="val -142020"/>
              <a:gd name="adj2" fmla="val -59963"/>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Strong occurrence of improved vegetation in cooler arid regions</a:t>
            </a:r>
            <a:endParaRPr lang="en-US" sz="1100" dirty="0"/>
          </a:p>
        </p:txBody>
      </p:sp>
    </p:spTree>
    <p:extLst>
      <p:ext uri="{BB962C8B-B14F-4D97-AF65-F5344CB8AC3E}">
        <p14:creationId xmlns:p14="http://schemas.microsoft.com/office/powerpoint/2010/main" val="3703548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hlinkClick r:id="rId2" action="ppaction://hlinksldjump"/>
          </p:cNvPr>
          <p:cNvPicPr>
            <a:picLocks noChangeAspect="1"/>
          </p:cNvPicPr>
          <p:nvPr/>
        </p:nvPicPr>
        <p:blipFill>
          <a:blip r:embed="rId3"/>
          <a:stretch>
            <a:fillRect/>
          </a:stretch>
        </p:blipFill>
        <p:spPr>
          <a:xfrm>
            <a:off x="8008931" y="3466450"/>
            <a:ext cx="3976542" cy="2538218"/>
          </a:xfrm>
          <a:prstGeom prst="rect">
            <a:avLst/>
          </a:prstGeom>
        </p:spPr>
      </p:pic>
      <p:pic>
        <p:nvPicPr>
          <p:cNvPr id="27" name="Picture 26">
            <a:hlinkClick r:id="rId4" action="ppaction://hlinksldjump"/>
          </p:cNvPr>
          <p:cNvPicPr/>
          <p:nvPr/>
        </p:nvPicPr>
        <p:blipFill rotWithShape="1">
          <a:blip r:embed="rId5"/>
          <a:srcRect l="5770" r="7051" b="2871"/>
          <a:stretch/>
        </p:blipFill>
        <p:spPr bwMode="auto">
          <a:xfrm>
            <a:off x="4633678" y="3428341"/>
            <a:ext cx="3176270" cy="2557545"/>
          </a:xfrm>
          <a:prstGeom prst="rect">
            <a:avLst/>
          </a:prstGeom>
          <a:ln>
            <a:noFill/>
          </a:ln>
          <a:extLst>
            <a:ext uri="{53640926-AAD7-44D8-BBD7-CCE9431645EC}">
              <a14:shadowObscured xmlns:a14="http://schemas.microsoft.com/office/drawing/2010/main"/>
            </a:ext>
          </a:extLst>
        </p:spPr>
      </p:pic>
      <p:pic>
        <p:nvPicPr>
          <p:cNvPr id="13" name="Picture 2" descr="Datei:TU Muenchen Logo.svg – Wikipedia"/>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7596554" y="1107379"/>
            <a:ext cx="4453207" cy="1218728"/>
          </a:xfrm>
        </p:spPr>
        <p:txBody>
          <a:bodyPr>
            <a:normAutofit/>
          </a:bodyPr>
          <a:lstStyle/>
          <a:p>
            <a:pPr algn="r"/>
            <a:r>
              <a:rPr lang="en-US" sz="2000" dirty="0"/>
              <a:t>A Comparison of Agriculture-related Characteristics of Flash and Traditional </a:t>
            </a:r>
            <a:r>
              <a:rPr lang="en-US" sz="2000" dirty="0" smtClean="0"/>
              <a:t>Drought</a:t>
            </a:r>
            <a:r>
              <a:rPr lang="en-US" sz="2000" dirty="0"/>
              <a:t/>
            </a:r>
            <a:br>
              <a:rPr lang="en-US" sz="2000" dirty="0"/>
            </a:br>
            <a:endParaRPr lang="en-US" sz="1800" dirty="0"/>
          </a:p>
        </p:txBody>
      </p:sp>
      <p:sp>
        <p:nvSpPr>
          <p:cNvPr id="16"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sp>
        <p:nvSpPr>
          <p:cNvPr id="33" name="TextBox 32"/>
          <p:cNvSpPr txBox="1"/>
          <p:nvPr/>
        </p:nvSpPr>
        <p:spPr>
          <a:xfrm>
            <a:off x="186813" y="207324"/>
            <a:ext cx="5168403" cy="46166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dirty="0" smtClean="0">
                <a:solidFill>
                  <a:schemeClr val="bg1">
                    <a:lumMod val="95000"/>
                  </a:schemeClr>
                </a:solidFill>
              </a:rPr>
              <a:t>Conclusion: Hypothesis 1 – Duration</a:t>
            </a:r>
            <a:endParaRPr lang="en-US" dirty="0">
              <a:solidFill>
                <a:schemeClr val="bg1">
                  <a:lumMod val="95000"/>
                </a:schemeClr>
              </a:solidFill>
            </a:endParaRPr>
          </a:p>
        </p:txBody>
      </p:sp>
      <p:graphicFrame>
        <p:nvGraphicFramePr>
          <p:cNvPr id="17" name="Diagram 16"/>
          <p:cNvGraphicFramePr/>
          <p:nvPr>
            <p:extLst>
              <p:ext uri="{D42A27DB-BD31-4B8C-83A1-F6EECF244321}">
                <p14:modId xmlns:p14="http://schemas.microsoft.com/office/powerpoint/2010/main" val="3815000511"/>
              </p:ext>
            </p:extLst>
          </p:nvPr>
        </p:nvGraphicFramePr>
        <p:xfrm>
          <a:off x="-175930" y="762434"/>
          <a:ext cx="7034172" cy="24101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9" name="Picture 18">
            <a:hlinkClick r:id="rId12" action="ppaction://hlinksldjump"/>
          </p:cNvPr>
          <p:cNvPicPr/>
          <p:nvPr/>
        </p:nvPicPr>
        <p:blipFill>
          <a:blip r:embed="rId13">
            <a:extLst>
              <a:ext uri="{28A0092B-C50C-407E-A947-70E740481C1C}">
                <a14:useLocalDpi xmlns:a14="http://schemas.microsoft.com/office/drawing/2010/main" val="0"/>
              </a:ext>
            </a:extLst>
          </a:blip>
          <a:srcRect/>
          <a:stretch>
            <a:fillRect/>
          </a:stretch>
        </p:blipFill>
        <p:spPr bwMode="auto">
          <a:xfrm>
            <a:off x="588694" y="3428341"/>
            <a:ext cx="3846001" cy="3040597"/>
          </a:xfrm>
          <a:prstGeom prst="rect">
            <a:avLst/>
          </a:prstGeom>
          <a:solidFill>
            <a:schemeClr val="bg1"/>
          </a:solidFill>
          <a:ln>
            <a:noFill/>
          </a:ln>
        </p:spPr>
      </p:pic>
      <p:pic>
        <p:nvPicPr>
          <p:cNvPr id="40" name="Picture 39"/>
          <p:cNvPicPr>
            <a:picLocks noChangeAspect="1"/>
          </p:cNvPicPr>
          <p:nvPr/>
        </p:nvPicPr>
        <p:blipFill rotWithShape="1">
          <a:blip r:embed="rId14"/>
          <a:srcRect l="-42346" r="-1"/>
          <a:stretch/>
        </p:blipFill>
        <p:spPr>
          <a:xfrm flipH="1">
            <a:off x="0" y="5576046"/>
            <a:ext cx="1312836" cy="1281953"/>
          </a:xfrm>
          <a:prstGeom prst="rect">
            <a:avLst/>
          </a:prstGeom>
        </p:spPr>
      </p:pic>
      <p:sp>
        <p:nvSpPr>
          <p:cNvPr id="21" name="TextBox 20">
            <a:hlinkClick r:id="rId15" action="ppaction://hlinksldjump"/>
          </p:cNvPr>
          <p:cNvSpPr txBox="1"/>
          <p:nvPr/>
        </p:nvSpPr>
        <p:spPr>
          <a:xfrm>
            <a:off x="8008931" y="3199480"/>
            <a:ext cx="2672270"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Methods: Vegetation Response</a:t>
            </a:r>
            <a:endParaRPr lang="en-US" sz="1400" dirty="0">
              <a:solidFill>
                <a:schemeClr val="bg1">
                  <a:lumMod val="95000"/>
                </a:schemeClr>
              </a:solidFill>
            </a:endParaRPr>
          </a:p>
        </p:txBody>
      </p:sp>
      <p:sp>
        <p:nvSpPr>
          <p:cNvPr id="23" name="TextBox 22">
            <a:hlinkClick r:id="rId16" action="ppaction://hlinksldjump"/>
          </p:cNvPr>
          <p:cNvSpPr txBox="1"/>
          <p:nvPr/>
        </p:nvSpPr>
        <p:spPr>
          <a:xfrm>
            <a:off x="4700975" y="3199480"/>
            <a:ext cx="2343911"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Methods: Relative Duration</a:t>
            </a:r>
            <a:endParaRPr lang="en-US" sz="1400" dirty="0">
              <a:solidFill>
                <a:schemeClr val="bg1">
                  <a:lumMod val="95000"/>
                </a:schemeClr>
              </a:solidFill>
            </a:endParaRPr>
          </a:p>
        </p:txBody>
      </p:sp>
      <p:sp>
        <p:nvSpPr>
          <p:cNvPr id="24" name="TextBox 23">
            <a:hlinkClick r:id="rId17" action="ppaction://hlinksldjump"/>
          </p:cNvPr>
          <p:cNvSpPr txBox="1"/>
          <p:nvPr/>
        </p:nvSpPr>
        <p:spPr>
          <a:xfrm>
            <a:off x="10124234" y="6257942"/>
            <a:ext cx="1925527" cy="523220"/>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Drought Identification:</a:t>
            </a:r>
          </a:p>
          <a:p>
            <a:r>
              <a:rPr lang="en-US" sz="1400" dirty="0" smtClean="0">
                <a:solidFill>
                  <a:schemeClr val="bg1">
                    <a:lumMod val="95000"/>
                  </a:schemeClr>
                </a:solidFill>
              </a:rPr>
              <a:t>Flash vs Normal</a:t>
            </a:r>
            <a:endParaRPr lang="en-US" sz="1400" dirty="0">
              <a:solidFill>
                <a:schemeClr val="bg1">
                  <a:lumMod val="95000"/>
                </a:schemeClr>
              </a:solidFill>
            </a:endParaRPr>
          </a:p>
        </p:txBody>
      </p:sp>
      <p:pic>
        <p:nvPicPr>
          <p:cNvPr id="28" name="Picture 6" descr="Home Icon png images | PNGWing">
            <a:hlinkClick r:id="rId18" action="ppaction://hlinksldjump"/>
          </p:cNvPr>
          <p:cNvPicPr>
            <a:picLocks noChangeAspect="1" noChangeArrowheads="1"/>
          </p:cNvPicPr>
          <p:nvPr/>
        </p:nvPicPr>
        <p:blipFill>
          <a:blip r:embed="rId19" cstate="hqprint">
            <a:duotone>
              <a:schemeClr val="accent5">
                <a:shade val="45000"/>
                <a:satMod val="135000"/>
              </a:schemeClr>
              <a:prstClr val="white"/>
            </a:duotone>
            <a:extLst>
              <a:ext uri="{BEBA8EAE-BF5A-486C-A8C5-ECC9F3942E4B}">
                <a14:imgProps xmlns:a14="http://schemas.microsoft.com/office/drawing/2010/main">
                  <a14:imgLayer r:embed="rId20">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Next - Free arrows icons">
            <a:hlinkClick r:id="" action="ppaction://hlinkshowjump?jump=nextslide"/>
          </p:cNvPr>
          <p:cNvPicPr>
            <a:picLocks noChangeAspect="1" noChangeArrowheads="1"/>
          </p:cNvPicPr>
          <p:nvPr/>
        </p:nvPicPr>
        <p:blipFill>
          <a:blip r:embed="rId21"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Next - Free arrows icons">
            <a:hlinkClick r:id="" action="ppaction://hlinkshowjump?jump=previousslide"/>
          </p:cNvPr>
          <p:cNvPicPr>
            <a:picLocks noChangeAspect="1" noChangeArrowheads="1"/>
          </p:cNvPicPr>
          <p:nvPr/>
        </p:nvPicPr>
        <p:blipFill>
          <a:blip r:embed="rId21"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112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hlinkClick r:id="rId2" action="ppaction://hlinksldjump"/>
          </p:cNvPr>
          <p:cNvPicPr>
            <a:picLocks noChangeAspect="1"/>
          </p:cNvPicPr>
          <p:nvPr/>
        </p:nvPicPr>
        <p:blipFill>
          <a:blip r:embed="rId3"/>
          <a:stretch>
            <a:fillRect/>
          </a:stretch>
        </p:blipFill>
        <p:spPr>
          <a:xfrm>
            <a:off x="2999988" y="3401448"/>
            <a:ext cx="3013663" cy="1923615"/>
          </a:xfrm>
          <a:prstGeom prst="rect">
            <a:avLst/>
          </a:prstGeom>
        </p:spPr>
      </p:pic>
      <p:pic>
        <p:nvPicPr>
          <p:cNvPr id="13" name="Picture 2" descr="Datei:TU Muenchen Logo.svg – Wikipedia"/>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86813" y="207324"/>
            <a:ext cx="4842031" cy="46166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dirty="0" smtClean="0">
                <a:solidFill>
                  <a:schemeClr val="bg1">
                    <a:lumMod val="95000"/>
                  </a:schemeClr>
                </a:solidFill>
              </a:rPr>
              <a:t>Conclusion: Hypothesis 2 – Aridity</a:t>
            </a:r>
            <a:endParaRPr lang="en-US" dirty="0">
              <a:solidFill>
                <a:schemeClr val="bg1">
                  <a:lumMod val="95000"/>
                </a:schemeClr>
              </a:solidFill>
            </a:endParaRPr>
          </a:p>
        </p:txBody>
      </p:sp>
      <p:graphicFrame>
        <p:nvGraphicFramePr>
          <p:cNvPr id="17" name="Diagram 16"/>
          <p:cNvGraphicFramePr/>
          <p:nvPr>
            <p:extLst>
              <p:ext uri="{D42A27DB-BD31-4B8C-83A1-F6EECF244321}">
                <p14:modId xmlns:p14="http://schemas.microsoft.com/office/powerpoint/2010/main" val="2537605952"/>
              </p:ext>
            </p:extLst>
          </p:nvPr>
        </p:nvGraphicFramePr>
        <p:xfrm>
          <a:off x="-175930" y="762434"/>
          <a:ext cx="7034172" cy="24101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Picture 11"/>
          <p:cNvPicPr>
            <a:picLocks noChangeAspect="1"/>
          </p:cNvPicPr>
          <p:nvPr/>
        </p:nvPicPr>
        <p:blipFill rotWithShape="1">
          <a:blip r:embed="rId10"/>
          <a:srcRect l="6543" t="10791" r="51453" b="7487"/>
          <a:stretch/>
        </p:blipFill>
        <p:spPr>
          <a:xfrm>
            <a:off x="421318" y="3401448"/>
            <a:ext cx="2303949" cy="3178738"/>
          </a:xfrm>
          <a:prstGeom prst="rect">
            <a:avLst/>
          </a:prstGeom>
        </p:spPr>
      </p:pic>
      <p:pic>
        <p:nvPicPr>
          <p:cNvPr id="40" name="Picture 39"/>
          <p:cNvPicPr>
            <a:picLocks noChangeAspect="1"/>
          </p:cNvPicPr>
          <p:nvPr/>
        </p:nvPicPr>
        <p:blipFill rotWithShape="1">
          <a:blip r:embed="rId11"/>
          <a:srcRect l="-42346" r="-1"/>
          <a:stretch/>
        </p:blipFill>
        <p:spPr>
          <a:xfrm flipH="1">
            <a:off x="0" y="5576046"/>
            <a:ext cx="1312836" cy="1281953"/>
          </a:xfrm>
          <a:prstGeom prst="rect">
            <a:avLst/>
          </a:prstGeom>
        </p:spPr>
      </p:pic>
      <p:pic>
        <p:nvPicPr>
          <p:cNvPr id="15" name="Picture 14">
            <a:hlinkClick r:id="rId12" action="ppaction://hlinksldjump"/>
          </p:cNvPr>
          <p:cNvPicPr>
            <a:picLocks noChangeAspect="1"/>
          </p:cNvPicPr>
          <p:nvPr/>
        </p:nvPicPr>
        <p:blipFill>
          <a:blip r:embed="rId13"/>
          <a:stretch>
            <a:fillRect/>
          </a:stretch>
        </p:blipFill>
        <p:spPr>
          <a:xfrm>
            <a:off x="8799240" y="2849330"/>
            <a:ext cx="2984530" cy="3860256"/>
          </a:xfrm>
          <a:prstGeom prst="rect">
            <a:avLst/>
          </a:prstGeom>
          <a:solidFill>
            <a:schemeClr val="bg1"/>
          </a:solidFill>
        </p:spPr>
      </p:pic>
      <p:sp>
        <p:nvSpPr>
          <p:cNvPr id="21"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22"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sp>
        <p:nvSpPr>
          <p:cNvPr id="25" name="TextBox 24">
            <a:hlinkClick r:id="rId14" action="ppaction://hlinksldjump"/>
          </p:cNvPr>
          <p:cNvSpPr txBox="1"/>
          <p:nvPr/>
        </p:nvSpPr>
        <p:spPr>
          <a:xfrm>
            <a:off x="4251905" y="3112138"/>
            <a:ext cx="2672270"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Methods: Vegetation Response</a:t>
            </a:r>
            <a:endParaRPr lang="en-US" sz="1400" dirty="0">
              <a:solidFill>
                <a:schemeClr val="bg1">
                  <a:lumMod val="95000"/>
                </a:schemeClr>
              </a:solidFill>
            </a:endParaRPr>
          </a:p>
        </p:txBody>
      </p:sp>
      <p:sp>
        <p:nvSpPr>
          <p:cNvPr id="26" name="TextBox 25"/>
          <p:cNvSpPr txBox="1"/>
          <p:nvPr/>
        </p:nvSpPr>
        <p:spPr>
          <a:xfrm>
            <a:off x="421318" y="3266026"/>
            <a:ext cx="1458797"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Methods: Aridity</a:t>
            </a:r>
            <a:endParaRPr lang="en-US" sz="1400" dirty="0">
              <a:solidFill>
                <a:schemeClr val="bg1">
                  <a:lumMod val="95000"/>
                </a:schemeClr>
              </a:solidFill>
            </a:endParaRPr>
          </a:p>
        </p:txBody>
      </p:sp>
      <p:pic>
        <p:nvPicPr>
          <p:cNvPr id="30" name="Picture 6" descr="Home Icon png images | PNGWing">
            <a:hlinkClick r:id="rId15" action="ppaction://hlinksldjump"/>
          </p:cNvPr>
          <p:cNvPicPr>
            <a:picLocks noChangeAspect="1" noChangeArrowheads="1"/>
          </p:cNvPicPr>
          <p:nvPr/>
        </p:nvPicPr>
        <p:blipFill>
          <a:blip r:embed="rId16" cstate="hqprint">
            <a:duotone>
              <a:schemeClr val="accent5">
                <a:shade val="45000"/>
                <a:satMod val="135000"/>
              </a:schemeClr>
              <a:prstClr val="white"/>
            </a:duotone>
            <a:extLst>
              <a:ext uri="{BEBA8EAE-BF5A-486C-A8C5-ECC9F3942E4B}">
                <a14:imgProps xmlns:a14="http://schemas.microsoft.com/office/drawing/2010/main">
                  <a14:imgLayer r:embed="rId17">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Next - Free arrows icons">
            <a:hlinkClick r:id="" action="ppaction://hlinkshowjump?jump=nextslide"/>
          </p:cNvPr>
          <p:cNvPicPr>
            <a:picLocks noChangeAspect="1" noChangeArrowheads="1"/>
          </p:cNvPicPr>
          <p:nvPr/>
        </p:nvPicPr>
        <p:blipFill>
          <a:blip r:embed="rId18"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Next - Free arrows icons">
            <a:hlinkClick r:id="" action="ppaction://hlinkshowjump?jump=previousslide"/>
          </p:cNvPr>
          <p:cNvPicPr>
            <a:picLocks noChangeAspect="1" noChangeArrowheads="1"/>
          </p:cNvPicPr>
          <p:nvPr/>
        </p:nvPicPr>
        <p:blipFill>
          <a:blip r:embed="rId18"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hlinkClick r:id="rId19" action="ppaction://hlinksldjump"/>
          </p:cNvPr>
          <p:cNvPicPr/>
          <p:nvPr/>
        </p:nvPicPr>
        <p:blipFill rotWithShape="1">
          <a:blip r:embed="rId20"/>
          <a:srcRect l="7206" r="7696"/>
          <a:stretch/>
        </p:blipFill>
        <p:spPr bwMode="auto">
          <a:xfrm>
            <a:off x="5371695" y="4779458"/>
            <a:ext cx="2811730" cy="19803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1364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86813" y="207324"/>
            <a:ext cx="5202065" cy="46166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dirty="0" smtClean="0">
                <a:solidFill>
                  <a:schemeClr val="bg1">
                    <a:lumMod val="95000"/>
                  </a:schemeClr>
                </a:solidFill>
              </a:rPr>
              <a:t>Conclusion: Hypothesis 3 – Irrigation</a:t>
            </a:r>
            <a:endParaRPr lang="en-US" dirty="0">
              <a:solidFill>
                <a:schemeClr val="bg1">
                  <a:lumMod val="95000"/>
                </a:schemeClr>
              </a:solidFill>
            </a:endParaRPr>
          </a:p>
        </p:txBody>
      </p:sp>
      <p:graphicFrame>
        <p:nvGraphicFramePr>
          <p:cNvPr id="17" name="Diagram 16"/>
          <p:cNvGraphicFramePr/>
          <p:nvPr>
            <p:extLst>
              <p:ext uri="{D42A27DB-BD31-4B8C-83A1-F6EECF244321}">
                <p14:modId xmlns:p14="http://schemas.microsoft.com/office/powerpoint/2010/main" val="646898467"/>
              </p:ext>
            </p:extLst>
          </p:nvPr>
        </p:nvGraphicFramePr>
        <p:xfrm>
          <a:off x="-175930" y="762434"/>
          <a:ext cx="7029312" cy="216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C:\Users\ho\Documents\Manuscript_Thesis\Images\Histograms.tif"/>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68975" y="3597295"/>
            <a:ext cx="4070670" cy="2491610"/>
          </a:xfrm>
          <a:prstGeom prst="rect">
            <a:avLst/>
          </a:prstGeom>
          <a:noFill/>
          <a:ln>
            <a:noFill/>
          </a:ln>
        </p:spPr>
      </p:pic>
      <p:pic>
        <p:nvPicPr>
          <p:cNvPr id="20" name="Picture 19">
            <a:hlinkClick r:id="rId9" action="ppaction://hlinksldjump"/>
          </p:cNvPr>
          <p:cNvPicPr/>
          <p:nvPr/>
        </p:nvPicPr>
        <p:blipFill rotWithShape="1">
          <a:blip r:embed="rId10">
            <a:extLst>
              <a:ext uri="{28A0092B-C50C-407E-A947-70E740481C1C}">
                <a14:useLocalDpi xmlns:a14="http://schemas.microsoft.com/office/drawing/2010/main" val="0"/>
              </a:ext>
            </a:extLst>
          </a:blip>
          <a:srcRect r="33325" b="32969"/>
          <a:stretch/>
        </p:blipFill>
        <p:spPr bwMode="auto">
          <a:xfrm>
            <a:off x="537882" y="3155312"/>
            <a:ext cx="4034394" cy="3565776"/>
          </a:xfrm>
          <a:prstGeom prst="rect">
            <a:avLst/>
          </a:prstGeom>
          <a:solidFill>
            <a:schemeClr val="bg1"/>
          </a:solidFill>
          <a:ln>
            <a:noFill/>
          </a:ln>
          <a:extLst>
            <a:ext uri="{53640926-AAD7-44D8-BBD7-CCE9431645EC}">
              <a14:shadowObscured xmlns:a14="http://schemas.microsoft.com/office/drawing/2010/main"/>
            </a:ext>
          </a:extLst>
        </p:spPr>
      </p:pic>
      <p:pic>
        <p:nvPicPr>
          <p:cNvPr id="40" name="Picture 39"/>
          <p:cNvPicPr>
            <a:picLocks noChangeAspect="1"/>
          </p:cNvPicPr>
          <p:nvPr/>
        </p:nvPicPr>
        <p:blipFill rotWithShape="1">
          <a:blip r:embed="rId11"/>
          <a:srcRect l="-42346" r="-1"/>
          <a:stretch/>
        </p:blipFill>
        <p:spPr>
          <a:xfrm flipH="1">
            <a:off x="0" y="5576046"/>
            <a:ext cx="1312836" cy="1281953"/>
          </a:xfrm>
          <a:prstGeom prst="rect">
            <a:avLst/>
          </a:prstGeom>
        </p:spPr>
      </p:pic>
      <p:pic>
        <p:nvPicPr>
          <p:cNvPr id="2" name="Picture 1">
            <a:hlinkClick r:id="rId12" action="ppaction://hlinksldjump"/>
          </p:cNvPr>
          <p:cNvPicPr>
            <a:picLocks noChangeAspect="1"/>
          </p:cNvPicPr>
          <p:nvPr/>
        </p:nvPicPr>
        <p:blipFill rotWithShape="1">
          <a:blip r:embed="rId13"/>
          <a:srcRect t="4037"/>
          <a:stretch/>
        </p:blipFill>
        <p:spPr>
          <a:xfrm>
            <a:off x="4933156" y="3155312"/>
            <a:ext cx="2676500" cy="3565776"/>
          </a:xfrm>
          <a:prstGeom prst="rect">
            <a:avLst/>
          </a:prstGeom>
          <a:solidFill>
            <a:schemeClr val="bg1"/>
          </a:solidFill>
        </p:spPr>
      </p:pic>
      <p:sp>
        <p:nvSpPr>
          <p:cNvPr id="21"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22"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sp>
        <p:nvSpPr>
          <p:cNvPr id="23" name="TextBox 22">
            <a:hlinkClick r:id="rId14" action="ppaction://hlinksldjump"/>
          </p:cNvPr>
          <p:cNvSpPr txBox="1"/>
          <p:nvPr/>
        </p:nvSpPr>
        <p:spPr>
          <a:xfrm>
            <a:off x="8493565" y="3289518"/>
            <a:ext cx="2672270"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Methods: Vegetation Response</a:t>
            </a:r>
            <a:endParaRPr lang="en-US" sz="1400" dirty="0">
              <a:solidFill>
                <a:schemeClr val="bg1">
                  <a:lumMod val="95000"/>
                </a:schemeClr>
              </a:solidFill>
            </a:endParaRPr>
          </a:p>
        </p:txBody>
      </p:sp>
      <p:sp>
        <p:nvSpPr>
          <p:cNvPr id="24" name="TextBox 23"/>
          <p:cNvSpPr txBox="1"/>
          <p:nvPr/>
        </p:nvSpPr>
        <p:spPr>
          <a:xfrm>
            <a:off x="6457874" y="2847535"/>
            <a:ext cx="1458797" cy="307777"/>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Methods: Aridity</a:t>
            </a:r>
            <a:endParaRPr lang="en-US" sz="1400" dirty="0">
              <a:solidFill>
                <a:schemeClr val="bg1">
                  <a:lumMod val="95000"/>
                </a:schemeClr>
              </a:solidFill>
            </a:endParaRPr>
          </a:p>
        </p:txBody>
      </p:sp>
      <p:pic>
        <p:nvPicPr>
          <p:cNvPr id="26" name="Picture 6" descr="Home Icon png images | PNGWing">
            <a:hlinkClick r:id="rId15" action="ppaction://hlinksldjump"/>
          </p:cNvPr>
          <p:cNvPicPr>
            <a:picLocks noChangeAspect="1" noChangeArrowheads="1"/>
          </p:cNvPicPr>
          <p:nvPr/>
        </p:nvPicPr>
        <p:blipFill>
          <a:blip r:embed="rId16" cstate="hqprint">
            <a:duotone>
              <a:schemeClr val="accent5">
                <a:shade val="45000"/>
                <a:satMod val="135000"/>
              </a:schemeClr>
              <a:prstClr val="white"/>
            </a:duotone>
            <a:extLst>
              <a:ext uri="{BEBA8EAE-BF5A-486C-A8C5-ECC9F3942E4B}">
                <a14:imgProps xmlns:a14="http://schemas.microsoft.com/office/drawing/2010/main">
                  <a14:imgLayer r:embed="rId17">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Next - Free arrows icons">
            <a:hlinkClick r:id="" action="ppaction://hlinkshowjump?jump=nextslide"/>
          </p:cNvPr>
          <p:cNvPicPr>
            <a:picLocks noChangeAspect="1" noChangeArrowheads="1"/>
          </p:cNvPicPr>
          <p:nvPr/>
        </p:nvPicPr>
        <p:blipFill>
          <a:blip r:embed="rId18"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Next - Free arrows icons">
            <a:hlinkClick r:id="" action="ppaction://hlinkshowjump?jump=previousslide"/>
          </p:cNvPr>
          <p:cNvPicPr>
            <a:picLocks noChangeAspect="1" noChangeArrowheads="1"/>
          </p:cNvPicPr>
          <p:nvPr/>
        </p:nvPicPr>
        <p:blipFill>
          <a:blip r:embed="rId18"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889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p:sp>
        <p:nvSpPr>
          <p:cNvPr id="3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34"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pic>
        <p:nvPicPr>
          <p:cNvPr id="7" name="Picture 6" descr="Home Icon png images | PNGWing">
            <a:hlinkClick r:id="rId4" action="ppaction://hlinksldjump"/>
          </p:cNvPr>
          <p:cNvPicPr>
            <a:picLocks noChangeAspect="1" noChangeArrowheads="1"/>
          </p:cNvPicPr>
          <p:nvPr/>
        </p:nvPicPr>
        <p:blipFill>
          <a:blip r:embed="rId5" cstate="hqprint">
            <a:duotone>
              <a:schemeClr val="accent5">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Next - Free arrows icons">
            <a:hlinkClick r:id="rId4" action="ppaction://hlinksldjump"/>
          </p:cNvPr>
          <p:cNvPicPr>
            <a:picLocks noChangeAspect="1" noChangeArrowheads="1"/>
          </p:cNvPicPr>
          <p:nvPr/>
        </p:nvPicPr>
        <p:blipFill>
          <a:blip r:embed="rId7"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210309" y="2470881"/>
            <a:ext cx="1599331" cy="1599331"/>
          </a:xfrm>
          <a:prstGeom prst="rect">
            <a:avLst/>
          </a:prstGeom>
        </p:spPr>
      </p:pic>
      <p:sp>
        <p:nvSpPr>
          <p:cNvPr id="11" name="Rounded Rectangular Callout 10"/>
          <p:cNvSpPr/>
          <p:nvPr/>
        </p:nvSpPr>
        <p:spPr>
          <a:xfrm>
            <a:off x="9306795" y="2625111"/>
            <a:ext cx="811695" cy="355951"/>
          </a:xfrm>
          <a:prstGeom prst="wedgeRoundRectCallout">
            <a:avLst>
              <a:gd name="adj1" fmla="val 44402"/>
              <a:gd name="adj2" fmla="val 83554"/>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Preprint available!</a:t>
            </a:r>
            <a:endParaRPr lang="en-US" sz="1100" dirty="0"/>
          </a:p>
        </p:txBody>
      </p:sp>
      <p:graphicFrame>
        <p:nvGraphicFramePr>
          <p:cNvPr id="12" name="Diagram 11"/>
          <p:cNvGraphicFramePr/>
          <p:nvPr>
            <p:extLst>
              <p:ext uri="{D42A27DB-BD31-4B8C-83A1-F6EECF244321}">
                <p14:modId xmlns:p14="http://schemas.microsoft.com/office/powerpoint/2010/main" val="646949591"/>
              </p:ext>
            </p:extLst>
          </p:nvPr>
        </p:nvGraphicFramePr>
        <p:xfrm>
          <a:off x="259976" y="1107378"/>
          <a:ext cx="7663788" cy="51721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73279" y="4439260"/>
            <a:ext cx="1599331" cy="1599331"/>
          </a:xfrm>
          <a:prstGeom prst="rect">
            <a:avLst/>
          </a:prstGeom>
        </p:spPr>
      </p:pic>
      <p:sp>
        <p:nvSpPr>
          <p:cNvPr id="18" name="Rounded Rectangular Callout 17"/>
          <p:cNvSpPr/>
          <p:nvPr/>
        </p:nvSpPr>
        <p:spPr>
          <a:xfrm>
            <a:off x="9520788" y="4439260"/>
            <a:ext cx="737307" cy="368898"/>
          </a:xfrm>
          <a:prstGeom prst="wedgeRoundRectCallout">
            <a:avLst>
              <a:gd name="adj1" fmla="val -49438"/>
              <a:gd name="adj2" fmla="val 83092"/>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OSPP Voting</a:t>
            </a:r>
            <a:endParaRPr lang="en-US" sz="1100" dirty="0"/>
          </a:p>
        </p:txBody>
      </p:sp>
      <p:sp>
        <p:nvSpPr>
          <p:cNvPr id="22" name="Textplatzhalter 3"/>
          <p:cNvSpPr txBox="1">
            <a:spLocks/>
          </p:cNvSpPr>
          <p:nvPr/>
        </p:nvSpPr>
        <p:spPr>
          <a:xfrm>
            <a:off x="10345818" y="6407639"/>
            <a:ext cx="1463822" cy="40312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sz="1400" baseline="30000" dirty="0" smtClean="0">
                <a:solidFill>
                  <a:schemeClr val="tx1">
                    <a:lumMod val="65000"/>
                    <a:lumOff val="35000"/>
                  </a:schemeClr>
                </a:solidFill>
                <a:hlinkClick r:id="rId15"/>
              </a:rPr>
              <a:t>sarah.ho@kit.edu</a:t>
            </a:r>
            <a:r>
              <a:rPr lang="en-US" sz="1400" baseline="30000" dirty="0" smtClean="0">
                <a:solidFill>
                  <a:schemeClr val="tx1">
                    <a:lumMod val="65000"/>
                    <a:lumOff val="35000"/>
                  </a:schemeClr>
                </a:solidFill>
              </a:rPr>
              <a:t> </a:t>
            </a:r>
          </a:p>
          <a:p>
            <a:pPr algn="r"/>
            <a:r>
              <a:rPr lang="en-US" sz="1400" baseline="30000" dirty="0" smtClean="0">
                <a:solidFill>
                  <a:schemeClr val="tx1">
                    <a:lumMod val="65000"/>
                    <a:lumOff val="35000"/>
                  </a:schemeClr>
                </a:solidFill>
              </a:rPr>
              <a:t>@</a:t>
            </a:r>
            <a:r>
              <a:rPr lang="en-US" sz="1400" baseline="30000" dirty="0" err="1" smtClean="0">
                <a:solidFill>
                  <a:schemeClr val="tx1">
                    <a:lumMod val="65000"/>
                    <a:lumOff val="35000"/>
                  </a:schemeClr>
                </a:solidFill>
              </a:rPr>
              <a:t>SarahQuynhGiang</a:t>
            </a:r>
            <a:endParaRPr lang="en-US" sz="1400" baseline="30000" dirty="0" smtClean="0">
              <a:solidFill>
                <a:schemeClr val="tx1">
                  <a:lumMod val="65000"/>
                  <a:lumOff val="35000"/>
                </a:schemeClr>
              </a:solidFill>
            </a:endParaRPr>
          </a:p>
        </p:txBody>
      </p:sp>
      <p:pic>
        <p:nvPicPr>
          <p:cNvPr id="23" name="Picture 2" descr="Icons Clipart Twitter - Twitter Logo Png, Transparent Png "/>
          <p:cNvPicPr>
            <a:picLocks noChangeAspect="1" noChangeArrowheads="1"/>
          </p:cNvPicPr>
          <p:nvPr/>
        </p:nvPicPr>
        <p:blipFill>
          <a:blip r:embed="rId16" cstate="hqprint">
            <a:extLst>
              <a:ext uri="{BEBA8EAE-BF5A-486C-A8C5-ECC9F3942E4B}">
                <a14:imgProps xmlns:a14="http://schemas.microsoft.com/office/drawing/2010/main">
                  <a14:imgLayer r:embed="rId17">
                    <a14:imgEffect>
                      <a14:backgroundRemoval t="4571" b="96122" l="2024" r="98095"/>
                    </a14:imgEffect>
                  </a14:imgLayer>
                </a14:imgProps>
              </a:ext>
              <a:ext uri="{28A0092B-C50C-407E-A947-70E740481C1C}">
                <a14:useLocalDpi xmlns:a14="http://schemas.microsoft.com/office/drawing/2010/main" val="0"/>
              </a:ext>
            </a:extLst>
          </a:blip>
          <a:srcRect/>
          <a:stretch>
            <a:fillRect/>
          </a:stretch>
        </p:blipFill>
        <p:spPr bwMode="auto">
          <a:xfrm>
            <a:off x="10416154" y="6587648"/>
            <a:ext cx="126604" cy="1088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Blue Email Icon Symbol Free PNG Image｜Illustoon"/>
          <p:cNvPicPr>
            <a:picLocks noChangeAspect="1" noChangeArrowheads="1"/>
          </p:cNvPicPr>
          <p:nvPr/>
        </p:nvPicPr>
        <p:blipFill>
          <a:blip r:embed="rId18" cstate="hqprint">
            <a:extLst>
              <a:ext uri="{BEBA8EAE-BF5A-486C-A8C5-ECC9F3942E4B}">
                <a14:imgProps xmlns:a14="http://schemas.microsoft.com/office/drawing/2010/main">
                  <a14:imgLayer r:embed="rId19">
                    <a14:imgEffect>
                      <a14:backgroundRemoval t="10000" b="78021" l="10000" r="87083">
                        <a14:foregroundMark x1="18333" y1="34375" x2="18333" y2="34375"/>
                        <a14:foregroundMark x1="56354" y1="67292" x2="56354" y2="67292"/>
                        <a14:foregroundMark x1="74792" y1="51771" x2="74792" y2="51771"/>
                      </a14:backgroundRemoval>
                    </a14:imgEffect>
                  </a14:imgLayer>
                </a14:imgProps>
              </a:ext>
              <a:ext uri="{28A0092B-C50C-407E-A947-70E740481C1C}">
                <a14:useLocalDpi xmlns:a14="http://schemas.microsoft.com/office/drawing/2010/main" val="0"/>
              </a:ext>
            </a:extLst>
          </a:blip>
          <a:srcRect/>
          <a:stretch>
            <a:fillRect/>
          </a:stretch>
        </p:blipFill>
        <p:spPr bwMode="auto">
          <a:xfrm>
            <a:off x="10372194" y="6397523"/>
            <a:ext cx="211023" cy="2110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8564" y="257488"/>
            <a:ext cx="4069977" cy="523220"/>
          </a:xfrm>
          <a:prstGeom prst="rect">
            <a:avLst/>
          </a:prstGeom>
          <a:noFill/>
        </p:spPr>
        <p:txBody>
          <a:bodyPr wrap="square" rtlCol="0">
            <a:spAutoFit/>
          </a:bodyPr>
          <a:lstStyle/>
          <a:p>
            <a:r>
              <a:rPr lang="en-US" sz="2800" dirty="0" smtClean="0"/>
              <a:t>Thanks for stopping by!</a:t>
            </a:r>
            <a:endParaRPr lang="en-US" sz="2800" dirty="0"/>
          </a:p>
        </p:txBody>
      </p:sp>
    </p:spTree>
    <p:extLst>
      <p:ext uri="{BB962C8B-B14F-4D97-AF65-F5344CB8AC3E}">
        <p14:creationId xmlns:p14="http://schemas.microsoft.com/office/powerpoint/2010/main" val="3978011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696EC4-B4CF-4701-AD06-A8439D6D8E12}" type="slidenum">
              <a:rPr lang="en-US" noProof="0" smtClean="0"/>
              <a:t>4</a:t>
            </a:fld>
            <a:endParaRPr lang="en-US" noProof="0"/>
          </a:p>
        </p:txBody>
      </p:sp>
      <p:sp>
        <p:nvSpPr>
          <p:cNvPr id="5" name="Foliennummernplatzhalter 2"/>
          <p:cNvSpPr txBox="1">
            <a:spLocks/>
          </p:cNvSpPr>
          <p:nvPr/>
        </p:nvSpPr>
        <p:spPr>
          <a:xfrm>
            <a:off x="438839" y="6329810"/>
            <a:ext cx="435157" cy="528189"/>
          </a:xfrm>
          <a:prstGeom prst="rect">
            <a:avLst/>
          </a:prstGeom>
        </p:spPr>
        <p:txBody>
          <a:bodyPr vert="horz" lIns="0" tIns="0" rIns="0" bIns="0" rtlCol="0" anchor="ctr"/>
          <a:lstStyle>
            <a:defPPr>
              <a:defRPr lang="en-US"/>
            </a:defPPr>
            <a:lvl1pPr marL="0" algn="l" defTabSz="609493" rtl="0" eaLnBrk="1" latinLnBrk="0" hangingPunct="1">
              <a:defRPr sz="1200" b="1"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61696EC4-B4CF-4701-AD06-A8439D6D8E12}" type="slidenum">
              <a:rPr lang="en-US" smtClean="0"/>
              <a:pPr/>
              <a:t>4</a:t>
            </a:fld>
            <a:endParaRPr lang="en-US"/>
          </a:p>
        </p:txBody>
      </p:sp>
      <p:sp>
        <p:nvSpPr>
          <p:cNvPr id="7" name="Footer Placeholder 1"/>
          <p:cNvSpPr>
            <a:spLocks noGrp="1"/>
          </p:cNvSpPr>
          <p:nvPr>
            <p:ph type="ftr" sz="quarter" idx="13"/>
          </p:nvPr>
        </p:nvSpPr>
        <p:spPr>
          <a:xfrm>
            <a:off x="4038600" y="6356350"/>
            <a:ext cx="4114800" cy="365125"/>
          </a:xfrm>
        </p:spPr>
        <p:txBody>
          <a:bodyPr/>
          <a:lstStyle/>
          <a:p>
            <a:r>
              <a:rPr lang="it-IT" smtClean="0"/>
              <a:t>Sarah Ho, Allan Buras, Ye Tuo</a:t>
            </a:r>
            <a:endParaRPr lang="en-US"/>
          </a:p>
        </p:txBody>
      </p:sp>
      <p:graphicFrame>
        <p:nvGraphicFramePr>
          <p:cNvPr id="8" name="Diagram 7"/>
          <p:cNvGraphicFramePr/>
          <p:nvPr>
            <p:extLst>
              <p:ext uri="{D42A27DB-BD31-4B8C-83A1-F6EECF244321}">
                <p14:modId xmlns:p14="http://schemas.microsoft.com/office/powerpoint/2010/main" val="368155641"/>
              </p:ext>
            </p:extLst>
          </p:nvPr>
        </p:nvGraphicFramePr>
        <p:xfrm>
          <a:off x="731348" y="877455"/>
          <a:ext cx="5731287" cy="5338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hlinkClick r:id="rId7" action="ppaction://hlinksldjump"/>
          </p:cNvPr>
          <p:cNvPicPr/>
          <p:nvPr/>
        </p:nvPicPr>
        <p:blipFill rotWithShape="1">
          <a:blip r:embed="rId8"/>
          <a:srcRect l="5770" r="7051" b="2871"/>
          <a:stretch/>
        </p:blipFill>
        <p:spPr bwMode="auto">
          <a:xfrm>
            <a:off x="8299583" y="3800313"/>
            <a:ext cx="3748982" cy="2944712"/>
          </a:xfrm>
          <a:prstGeom prst="rect">
            <a:avLst/>
          </a:prstGeom>
          <a:ln>
            <a:noFill/>
          </a:ln>
          <a:extLst>
            <a:ext uri="{53640926-AAD7-44D8-BBD7-CCE9431645EC}">
              <a14:shadowObscured xmlns:a14="http://schemas.microsoft.com/office/drawing/2010/main"/>
            </a:ext>
          </a:extLst>
        </p:spPr>
      </p:pic>
      <p:pic>
        <p:nvPicPr>
          <p:cNvPr id="17" name="Picture 16"/>
          <p:cNvPicPr>
            <a:picLocks noChangeAspect="1"/>
          </p:cNvPicPr>
          <p:nvPr/>
        </p:nvPicPr>
        <p:blipFill rotWithShape="1">
          <a:blip r:embed="rId9"/>
          <a:srcRect l="-42346" r="-1"/>
          <a:stretch/>
        </p:blipFill>
        <p:spPr>
          <a:xfrm flipH="1">
            <a:off x="0" y="5576046"/>
            <a:ext cx="1312836" cy="1281953"/>
          </a:xfrm>
          <a:prstGeom prst="rect">
            <a:avLst/>
          </a:prstGeom>
        </p:spPr>
      </p:pic>
      <p:sp>
        <p:nvSpPr>
          <p:cNvPr id="18" name="TextBox 17"/>
          <p:cNvSpPr txBox="1"/>
          <p:nvPr/>
        </p:nvSpPr>
        <p:spPr>
          <a:xfrm>
            <a:off x="186813" y="207324"/>
            <a:ext cx="1468672" cy="46166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dirty="0" smtClean="0">
                <a:solidFill>
                  <a:schemeClr val="bg1">
                    <a:lumMod val="95000"/>
                  </a:schemeClr>
                </a:solidFill>
              </a:rPr>
              <a:t>Overview</a:t>
            </a:r>
            <a:endParaRPr lang="en-US" dirty="0">
              <a:solidFill>
                <a:schemeClr val="bg1">
                  <a:lumMod val="95000"/>
                </a:schemeClr>
              </a:solidFill>
            </a:endParaRPr>
          </a:p>
        </p:txBody>
      </p:sp>
      <p:pic>
        <p:nvPicPr>
          <p:cNvPr id="19" name="Picture 18">
            <a:hlinkClick r:id="rId10" action="ppaction://hlinksldjump"/>
          </p:cNvPr>
          <p:cNvPicPr>
            <a:picLocks noChangeAspect="1"/>
          </p:cNvPicPr>
          <p:nvPr/>
        </p:nvPicPr>
        <p:blipFill>
          <a:blip r:embed="rId11"/>
          <a:stretch>
            <a:fillRect/>
          </a:stretch>
        </p:blipFill>
        <p:spPr>
          <a:xfrm>
            <a:off x="6608818" y="1017732"/>
            <a:ext cx="4359377" cy="2782581"/>
          </a:xfrm>
          <a:prstGeom prst="rect">
            <a:avLst/>
          </a:prstGeom>
        </p:spPr>
      </p:pic>
      <p:pic>
        <p:nvPicPr>
          <p:cNvPr id="14342" name="Picture 6" descr="Home Icon png images | PNGWing">
            <a:hlinkClick r:id="rId12" action="ppaction://hlinksldjump"/>
          </p:cNvPr>
          <p:cNvPicPr>
            <a:picLocks noChangeAspect="1" noChangeArrowheads="1"/>
          </p:cNvPicPr>
          <p:nvPr/>
        </p:nvPicPr>
        <p:blipFill>
          <a:blip r:embed="rId13" cstate="hqprint">
            <a:duotone>
              <a:schemeClr val="accent5">
                <a:shade val="45000"/>
                <a:satMod val="135000"/>
              </a:schemeClr>
              <a:prstClr val="white"/>
            </a:duotone>
            <a:extLst>
              <a:ext uri="{BEBA8EAE-BF5A-486C-A8C5-ECC9F3942E4B}">
                <a14:imgProps xmlns:a14="http://schemas.microsoft.com/office/drawing/2010/main">
                  <a14:imgLayer r:embed="rId14">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Next - Free arrows icons">
            <a:hlinkClick r:id="rId15" action="ppaction://hlinksldjump"/>
          </p:cNvPr>
          <p:cNvPicPr>
            <a:picLocks noChangeAspect="1" noChangeArrowheads="1"/>
          </p:cNvPicPr>
          <p:nvPr/>
        </p:nvPicPr>
        <p:blipFill>
          <a:blip r:embed="rId16"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Next - Free arrows icons">
            <a:hlinkClick r:id="rId12" action="ppaction://hlinksldjump"/>
          </p:cNvPr>
          <p:cNvPicPr>
            <a:picLocks noChangeAspect="1" noChangeArrowheads="1"/>
          </p:cNvPicPr>
          <p:nvPr/>
        </p:nvPicPr>
        <p:blipFill>
          <a:blip r:embed="rId16"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585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86813" y="207324"/>
            <a:ext cx="3405099" cy="83099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dirty="0" smtClean="0">
                <a:solidFill>
                  <a:schemeClr val="bg1">
                    <a:lumMod val="95000"/>
                  </a:schemeClr>
                </a:solidFill>
              </a:rPr>
              <a:t>Why soil moisture and</a:t>
            </a:r>
          </a:p>
          <a:p>
            <a:r>
              <a:rPr lang="en-US" dirty="0" smtClean="0">
                <a:solidFill>
                  <a:schemeClr val="bg1">
                    <a:lumMod val="95000"/>
                  </a:schemeClr>
                </a:solidFill>
              </a:rPr>
              <a:t>not evapotranspiration?</a:t>
            </a:r>
            <a:endParaRPr lang="en-US" dirty="0">
              <a:solidFill>
                <a:schemeClr val="bg1">
                  <a:lumMod val="95000"/>
                </a:schemeClr>
              </a:solidFill>
            </a:endParaRPr>
          </a:p>
        </p:txBody>
      </p:sp>
      <p:grpSp>
        <p:nvGrpSpPr>
          <p:cNvPr id="4" name="Group 3"/>
          <p:cNvGrpSpPr/>
          <p:nvPr/>
        </p:nvGrpSpPr>
        <p:grpSpPr>
          <a:xfrm>
            <a:off x="779928" y="3281083"/>
            <a:ext cx="3013337" cy="3520851"/>
            <a:chOff x="1348715" y="896470"/>
            <a:chExt cx="4101393" cy="5029200"/>
          </a:xfrm>
        </p:grpSpPr>
        <p:pic>
          <p:nvPicPr>
            <p:cNvPr id="11" name="Picture 10"/>
            <p:cNvPicPr/>
            <p:nvPr/>
          </p:nvPicPr>
          <p:blipFill rotWithShape="1">
            <a:blip r:embed="rId3">
              <a:extLst>
                <a:ext uri="{28A0092B-C50C-407E-A947-70E740481C1C}">
                  <a14:useLocalDpi xmlns:a14="http://schemas.microsoft.com/office/drawing/2010/main" val="0"/>
                </a:ext>
              </a:extLst>
            </a:blip>
            <a:srcRect r="66828"/>
            <a:stretch/>
          </p:blipFill>
          <p:spPr>
            <a:xfrm>
              <a:off x="1348715" y="896470"/>
              <a:ext cx="1842893" cy="5029200"/>
            </a:xfrm>
            <a:prstGeom prst="rect">
              <a:avLst/>
            </a:prstGeom>
          </p:spPr>
        </p:pic>
        <p:pic>
          <p:nvPicPr>
            <p:cNvPr id="12" name="Picture 11"/>
            <p:cNvPicPr/>
            <p:nvPr/>
          </p:nvPicPr>
          <p:blipFill rotWithShape="1">
            <a:blip r:embed="rId4">
              <a:extLst>
                <a:ext uri="{28A0092B-C50C-407E-A947-70E740481C1C}">
                  <a14:useLocalDpi xmlns:a14="http://schemas.microsoft.com/office/drawing/2010/main" val="0"/>
                </a:ext>
              </a:extLst>
            </a:blip>
            <a:srcRect r="67145"/>
            <a:stretch/>
          </p:blipFill>
          <p:spPr>
            <a:xfrm>
              <a:off x="3191608" y="896470"/>
              <a:ext cx="1825308" cy="5029200"/>
            </a:xfrm>
            <a:prstGeom prst="rect">
              <a:avLst/>
            </a:prstGeom>
          </p:spPr>
        </p:pic>
        <p:pic>
          <p:nvPicPr>
            <p:cNvPr id="15" name="Picture 14"/>
            <p:cNvPicPr/>
            <p:nvPr/>
          </p:nvPicPr>
          <p:blipFill rotWithShape="1">
            <a:blip r:embed="rId4">
              <a:extLst>
                <a:ext uri="{28A0092B-C50C-407E-A947-70E740481C1C}">
                  <a14:useLocalDpi xmlns:a14="http://schemas.microsoft.com/office/drawing/2010/main" val="0"/>
                </a:ext>
              </a:extLst>
            </a:blip>
            <a:srcRect l="92203"/>
            <a:stretch/>
          </p:blipFill>
          <p:spPr>
            <a:xfrm>
              <a:off x="5016916" y="896470"/>
              <a:ext cx="433192" cy="5029200"/>
            </a:xfrm>
            <a:prstGeom prst="rect">
              <a:avLst/>
            </a:prstGeom>
          </p:spPr>
        </p:pic>
      </p:grpSp>
      <p:pic>
        <p:nvPicPr>
          <p:cNvPr id="19" name="Google Shape;234;p8" descr="Chart&#10;&#10;Description automatically generated"/>
          <p:cNvPicPr preferRelativeResize="0">
            <a:picLocks/>
          </p:cNvPicPr>
          <p:nvPr/>
        </p:nvPicPr>
        <p:blipFill rotWithShape="1">
          <a:blip r:embed="rId5">
            <a:alphaModFix/>
          </a:blip>
          <a:srcRect r="3175"/>
          <a:stretch/>
        </p:blipFill>
        <p:spPr>
          <a:xfrm>
            <a:off x="377299" y="1139547"/>
            <a:ext cx="5021681" cy="2052919"/>
          </a:xfrm>
          <a:prstGeom prst="rect">
            <a:avLst/>
          </a:prstGeom>
          <a:solidFill>
            <a:schemeClr val="bg1"/>
          </a:solidFill>
          <a:ln>
            <a:noFill/>
          </a:ln>
        </p:spPr>
      </p:pic>
      <p:pic>
        <p:nvPicPr>
          <p:cNvPr id="20" name="Google Shape;265;p11" descr="Line chart&#10;&#10;Description automatically generated"/>
          <p:cNvPicPr preferRelativeResize="0">
            <a:picLocks/>
          </p:cNvPicPr>
          <p:nvPr/>
        </p:nvPicPr>
        <p:blipFill rotWithShape="1">
          <a:blip r:embed="rId6">
            <a:alphaModFix/>
          </a:blip>
          <a:srcRect t="32575"/>
          <a:stretch/>
        </p:blipFill>
        <p:spPr>
          <a:xfrm>
            <a:off x="4007065" y="3282556"/>
            <a:ext cx="4021348" cy="2813753"/>
          </a:xfrm>
          <a:prstGeom prst="rect">
            <a:avLst/>
          </a:prstGeom>
          <a:noFill/>
          <a:ln>
            <a:noFill/>
          </a:ln>
        </p:spPr>
      </p:pic>
      <p:pic>
        <p:nvPicPr>
          <p:cNvPr id="21" name="Google Shape;268;p11"/>
          <p:cNvPicPr preferRelativeResize="0"/>
          <p:nvPr/>
        </p:nvPicPr>
        <p:blipFill rotWithShape="1">
          <a:blip r:embed="rId7">
            <a:alphaModFix/>
          </a:blip>
          <a:srcRect l="536" r="535"/>
          <a:stretch/>
        </p:blipFill>
        <p:spPr>
          <a:xfrm>
            <a:off x="8028413" y="3282557"/>
            <a:ext cx="4021348" cy="2819639"/>
          </a:xfrm>
          <a:prstGeom prst="rect">
            <a:avLst/>
          </a:prstGeom>
          <a:noFill/>
          <a:ln>
            <a:noFill/>
          </a:ln>
        </p:spPr>
      </p:pic>
      <p:pic>
        <p:nvPicPr>
          <p:cNvPr id="39" name="Picture 38"/>
          <p:cNvPicPr>
            <a:picLocks noChangeAspect="1"/>
          </p:cNvPicPr>
          <p:nvPr/>
        </p:nvPicPr>
        <p:blipFill rotWithShape="1">
          <a:blip r:embed="rId8"/>
          <a:srcRect l="-42346" r="-1"/>
          <a:stretch/>
        </p:blipFill>
        <p:spPr>
          <a:xfrm flipH="1">
            <a:off x="0" y="5576046"/>
            <a:ext cx="1312836" cy="1281953"/>
          </a:xfrm>
          <a:prstGeom prst="rect">
            <a:avLst/>
          </a:prstGeom>
        </p:spPr>
      </p:pic>
      <p:sp>
        <p:nvSpPr>
          <p:cNvPr id="5" name="Rounded Rectangular Callout 4"/>
          <p:cNvSpPr/>
          <p:nvPr/>
        </p:nvSpPr>
        <p:spPr>
          <a:xfrm>
            <a:off x="5445668" y="1841723"/>
            <a:ext cx="1144912" cy="461665"/>
          </a:xfrm>
          <a:prstGeom prst="wedgeRoundRectCallout">
            <a:avLst>
              <a:gd name="adj1" fmla="val -58541"/>
              <a:gd name="adj2" fmla="val 77495"/>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More drought </a:t>
            </a:r>
            <a:r>
              <a:rPr lang="en-US" sz="1200" dirty="0" smtClean="0"/>
              <a:t>events</a:t>
            </a:r>
            <a:endParaRPr lang="en-US" sz="1200" dirty="0"/>
          </a:p>
        </p:txBody>
      </p:sp>
      <p:sp>
        <p:nvSpPr>
          <p:cNvPr id="25" name="Rounded Rectangular Callout 24"/>
          <p:cNvSpPr/>
          <p:nvPr/>
        </p:nvSpPr>
        <p:spPr>
          <a:xfrm>
            <a:off x="3940428" y="6174823"/>
            <a:ext cx="1303586" cy="461665"/>
          </a:xfrm>
          <a:prstGeom prst="wedgeRoundRectCallout">
            <a:avLst>
              <a:gd name="adj1" fmla="val -73493"/>
              <a:gd name="adj2" fmla="val -87560"/>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Clearer spatial </a:t>
            </a:r>
            <a:r>
              <a:rPr lang="en-US" sz="1200" dirty="0" smtClean="0"/>
              <a:t>patterns</a:t>
            </a:r>
            <a:endParaRPr lang="en-US" sz="1200" dirty="0"/>
          </a:p>
        </p:txBody>
      </p:sp>
      <p:sp>
        <p:nvSpPr>
          <p:cNvPr id="27" name="Rounded Rectangular Callout 26"/>
          <p:cNvSpPr/>
          <p:nvPr/>
        </p:nvSpPr>
        <p:spPr>
          <a:xfrm>
            <a:off x="6705893" y="2593388"/>
            <a:ext cx="1735103" cy="669917"/>
          </a:xfrm>
          <a:prstGeom prst="wedgeRoundRectCallout">
            <a:avLst>
              <a:gd name="adj1" fmla="val 48238"/>
              <a:gd name="adj2" fmla="val 72796"/>
              <a:gd name="adj3" fmla="val 1666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More drastic change in behavior between flash and </a:t>
            </a:r>
            <a:r>
              <a:rPr lang="en-US" sz="1200" dirty="0" smtClean="0"/>
              <a:t>normal</a:t>
            </a:r>
            <a:endParaRPr lang="en-US" sz="1200" dirty="0"/>
          </a:p>
        </p:txBody>
      </p:sp>
      <p:sp>
        <p:nvSpPr>
          <p:cNvPr id="29"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dirty="0" smtClean="0"/>
              <a:t>A Comparison of Agriculture-related Characteristics of Flash and Traditional Drought</a:t>
            </a:r>
            <a:br>
              <a:rPr lang="en-US" sz="2000" dirty="0" smtClean="0"/>
            </a:br>
            <a:endParaRPr lang="en-US" sz="1800" dirty="0"/>
          </a:p>
        </p:txBody>
      </p:sp>
      <p:sp>
        <p:nvSpPr>
          <p:cNvPr id="30"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sp>
        <p:nvSpPr>
          <p:cNvPr id="31" name="TextBox 30">
            <a:hlinkClick r:id="rId9" action="ppaction://hlinksldjump"/>
          </p:cNvPr>
          <p:cNvSpPr txBox="1"/>
          <p:nvPr/>
        </p:nvSpPr>
        <p:spPr>
          <a:xfrm>
            <a:off x="10124234" y="2261170"/>
            <a:ext cx="1925527" cy="523220"/>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Drought Identification:</a:t>
            </a:r>
          </a:p>
          <a:p>
            <a:r>
              <a:rPr lang="en-US" sz="1400" dirty="0" smtClean="0">
                <a:solidFill>
                  <a:schemeClr val="bg1">
                    <a:lumMod val="95000"/>
                  </a:schemeClr>
                </a:solidFill>
              </a:rPr>
              <a:t>Flash vs Normal</a:t>
            </a:r>
            <a:endParaRPr lang="en-US" sz="1400" dirty="0">
              <a:solidFill>
                <a:schemeClr val="bg1">
                  <a:lumMod val="95000"/>
                </a:schemeClr>
              </a:solidFill>
            </a:endParaRPr>
          </a:p>
        </p:txBody>
      </p:sp>
      <p:pic>
        <p:nvPicPr>
          <p:cNvPr id="34" name="Picture 6" descr="Home Icon png images | PNGWing">
            <a:hlinkClick r:id="rId10" action="ppaction://hlinksldjump"/>
          </p:cNvPr>
          <p:cNvPicPr>
            <a:picLocks noChangeAspect="1" noChangeArrowheads="1"/>
          </p:cNvPicPr>
          <p:nvPr/>
        </p:nvPicPr>
        <p:blipFill>
          <a:blip r:embed="rId11" cstate="hqprint">
            <a:duotone>
              <a:schemeClr val="accent5">
                <a:shade val="45000"/>
                <a:satMod val="135000"/>
              </a:schemeClr>
              <a:prstClr val="white"/>
            </a:duotone>
            <a:extLst>
              <a:ext uri="{BEBA8EAE-BF5A-486C-A8C5-ECC9F3942E4B}">
                <a14:imgProps xmlns:a14="http://schemas.microsoft.com/office/drawing/2010/main">
                  <a14:imgLayer r:embed="rId12">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Next - Free arrows icons">
            <a:hlinkClick r:id="rId13" action="ppaction://hlinksldjump"/>
          </p:cNvPr>
          <p:cNvPicPr>
            <a:picLocks noChangeAspect="1" noChangeArrowheads="1"/>
          </p:cNvPicPr>
          <p:nvPr/>
        </p:nvPicPr>
        <p:blipFill>
          <a:blip r:embed="rId14"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Next - Free arrows icons">
            <a:hlinkClick r:id="rId15" action="ppaction://hlinksldjump"/>
          </p:cNvPr>
          <p:cNvPicPr>
            <a:picLocks noChangeAspect="1" noChangeArrowheads="1"/>
          </p:cNvPicPr>
          <p:nvPr/>
        </p:nvPicPr>
        <p:blipFill>
          <a:blip r:embed="rId14"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424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p:sp>
        <p:nvSpPr>
          <p:cNvPr id="3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34"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pic>
        <p:nvPicPr>
          <p:cNvPr id="11" name="Google Shape;234;p8" descr="Chart&#10;&#10;Description automatically generated"/>
          <p:cNvPicPr preferRelativeResize="0">
            <a:picLocks/>
          </p:cNvPicPr>
          <p:nvPr/>
        </p:nvPicPr>
        <p:blipFill rotWithShape="1">
          <a:blip r:embed="rId4">
            <a:alphaModFix/>
          </a:blip>
          <a:srcRect r="3175"/>
          <a:stretch/>
        </p:blipFill>
        <p:spPr>
          <a:xfrm>
            <a:off x="797838" y="2232192"/>
            <a:ext cx="8711283" cy="3788033"/>
          </a:xfrm>
          <a:prstGeom prst="rect">
            <a:avLst/>
          </a:prstGeom>
          <a:solidFill>
            <a:schemeClr val="bg1"/>
          </a:solidFill>
          <a:ln>
            <a:noFill/>
          </a:ln>
        </p:spPr>
      </p:pic>
      <p:sp>
        <p:nvSpPr>
          <p:cNvPr id="12" name="TextBox 11">
            <a:hlinkClick r:id="rId5" action="ppaction://hlinksldjump"/>
          </p:cNvPr>
          <p:cNvSpPr txBox="1"/>
          <p:nvPr/>
        </p:nvSpPr>
        <p:spPr>
          <a:xfrm>
            <a:off x="9995994" y="2556031"/>
            <a:ext cx="2053767" cy="523220"/>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Why soil moisture and</a:t>
            </a:r>
          </a:p>
          <a:p>
            <a:r>
              <a:rPr lang="en-US" sz="1400" dirty="0" smtClean="0">
                <a:solidFill>
                  <a:schemeClr val="bg1">
                    <a:lumMod val="95000"/>
                  </a:schemeClr>
                </a:solidFill>
              </a:rPr>
              <a:t>not evapotranspiration?</a:t>
            </a:r>
            <a:endParaRPr lang="en-US" sz="1400" dirty="0">
              <a:solidFill>
                <a:schemeClr val="bg1">
                  <a:lumMod val="95000"/>
                </a:schemeClr>
              </a:solidFill>
            </a:endParaRPr>
          </a:p>
        </p:txBody>
      </p:sp>
      <p:pic>
        <p:nvPicPr>
          <p:cNvPr id="16" name="Picture 6" descr="Home Icon png images | PNGWing">
            <a:hlinkClick r:id="rId6" action="ppaction://hlinksldjump"/>
          </p:cNvPr>
          <p:cNvPicPr>
            <a:picLocks noChangeAspect="1" noChangeArrowheads="1"/>
          </p:cNvPicPr>
          <p:nvPr/>
        </p:nvPicPr>
        <p:blipFill>
          <a:blip r:embed="rId7" cstate="hq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Next - Free arrows icons">
            <a:hlinkClick r:id="rId9" action="ppaction://hlinksldjump"/>
          </p:cNvPr>
          <p:cNvPicPr>
            <a:picLocks noChangeAspect="1" noChangeArrowheads="1"/>
          </p:cNvPicPr>
          <p:nvPr/>
        </p:nvPicPr>
        <p:blipFill>
          <a:blip r:embed="rId10"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Next - Free arrows icons">
            <a:hlinkClick r:id="rId5" action="ppaction://hlinksldjump"/>
          </p:cNvPr>
          <p:cNvPicPr>
            <a:picLocks noChangeAspect="1" noChangeArrowheads="1"/>
          </p:cNvPicPr>
          <p:nvPr/>
        </p:nvPicPr>
        <p:blipFill>
          <a:blip r:embed="rId10"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715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p:sp>
        <p:nvSpPr>
          <p:cNvPr id="3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34"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sp>
        <p:nvSpPr>
          <p:cNvPr id="16" name="TextBox 15">
            <a:hlinkClick r:id="rId4" action="ppaction://hlinksldjump"/>
          </p:cNvPr>
          <p:cNvSpPr txBox="1"/>
          <p:nvPr/>
        </p:nvSpPr>
        <p:spPr>
          <a:xfrm>
            <a:off x="10124234" y="2470881"/>
            <a:ext cx="1925527" cy="523220"/>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Drought Identification:</a:t>
            </a:r>
          </a:p>
          <a:p>
            <a:r>
              <a:rPr lang="en-US" sz="1400" dirty="0" smtClean="0">
                <a:solidFill>
                  <a:schemeClr val="bg1">
                    <a:lumMod val="95000"/>
                  </a:schemeClr>
                </a:solidFill>
              </a:rPr>
              <a:t>Flash vs Normal</a:t>
            </a:r>
            <a:endParaRPr lang="en-US" sz="1400" dirty="0">
              <a:solidFill>
                <a:schemeClr val="bg1">
                  <a:lumMod val="95000"/>
                </a:schemeClr>
              </a:solidFill>
            </a:endParaRPr>
          </a:p>
        </p:txBody>
      </p:sp>
      <p:pic>
        <p:nvPicPr>
          <p:cNvPr id="18" name="Picture 6" descr="Home Icon png images | PNGWing">
            <a:hlinkClick r:id="rId5" action="ppaction://hlinksldjump"/>
          </p:cNvPr>
          <p:cNvPicPr>
            <a:picLocks noChangeAspect="1" noChangeArrowheads="1"/>
          </p:cNvPicPr>
          <p:nvPr/>
        </p:nvPicPr>
        <p:blipFill>
          <a:blip r:embed="rId6" cstate="hqprint">
            <a:duotone>
              <a:schemeClr val="accent5">
                <a:shade val="45000"/>
                <a:satMod val="135000"/>
              </a:schemeClr>
              <a:prstClr val="white"/>
            </a:duotone>
            <a:extLst>
              <a:ext uri="{BEBA8EAE-BF5A-486C-A8C5-ECC9F3942E4B}">
                <a14:imgProps xmlns:a14="http://schemas.microsoft.com/office/drawing/2010/main">
                  <a14:imgLayer r:embed="rId7">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Next - Free arrows icons">
            <a:hlinkClick r:id="" action="ppaction://hlinkshowjump?jump=nextslide"/>
          </p:cNvPr>
          <p:cNvPicPr>
            <a:picLocks noChangeAspect="1" noChangeArrowheads="1"/>
          </p:cNvPicPr>
          <p:nvPr/>
        </p:nvPicPr>
        <p:blipFill>
          <a:blip r:embed="rId8"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Next - Free arrows icons">
            <a:hlinkClick r:id="" action="ppaction://hlinkshowjump?jump=previousslide"/>
          </p:cNvPr>
          <p:cNvPicPr>
            <a:picLocks noChangeAspect="1" noChangeArrowheads="1"/>
          </p:cNvPicPr>
          <p:nvPr/>
        </p:nvPicPr>
        <p:blipFill>
          <a:blip r:embed="rId8"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17" name="Google Shape;460;p27"/>
          <p:cNvPicPr preferRelativeResize="0">
            <a:picLocks/>
          </p:cNvPicPr>
          <p:nvPr/>
        </p:nvPicPr>
        <p:blipFill rotWithShape="1">
          <a:blip r:embed="rId9">
            <a:alphaModFix/>
          </a:blip>
          <a:srcRect/>
          <a:stretch/>
        </p:blipFill>
        <p:spPr>
          <a:xfrm>
            <a:off x="860384" y="2491733"/>
            <a:ext cx="8523102" cy="3286828"/>
          </a:xfrm>
          <a:prstGeom prst="rect">
            <a:avLst/>
          </a:prstGeom>
          <a:noFill/>
          <a:ln>
            <a:noFill/>
          </a:ln>
        </p:spPr>
      </p:pic>
      <p:sp>
        <p:nvSpPr>
          <p:cNvPr id="14" name="Rounded Rectangular Callout 13"/>
          <p:cNvSpPr/>
          <p:nvPr/>
        </p:nvSpPr>
        <p:spPr>
          <a:xfrm>
            <a:off x="239108" y="675355"/>
            <a:ext cx="2147455" cy="1097104"/>
          </a:xfrm>
          <a:prstGeom prst="wedgeRoundRectCallout">
            <a:avLst>
              <a:gd name="adj1" fmla="val -5538"/>
              <a:gd name="adj2" fmla="val 123922"/>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t>Flash and normal SEDI droughts tend to alight well (at least temporally) with </a:t>
            </a:r>
            <a:r>
              <a:rPr lang="en-US" sz="1200" dirty="0" err="1" smtClean="0"/>
              <a:t>SSmI</a:t>
            </a:r>
            <a:r>
              <a:rPr lang="en-US" sz="1200" dirty="0" smtClean="0"/>
              <a:t> droughts</a:t>
            </a:r>
            <a:endParaRPr lang="en-US" sz="1200" dirty="0"/>
          </a:p>
        </p:txBody>
      </p:sp>
    </p:spTree>
    <p:extLst>
      <p:ext uri="{BB962C8B-B14F-4D97-AF65-F5344CB8AC3E}">
        <p14:creationId xmlns:p14="http://schemas.microsoft.com/office/powerpoint/2010/main" val="3620878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p:sp>
        <p:nvSpPr>
          <p:cNvPr id="3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34"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grpSp>
        <p:nvGrpSpPr>
          <p:cNvPr id="8" name="Group 7"/>
          <p:cNvGrpSpPr/>
          <p:nvPr/>
        </p:nvGrpSpPr>
        <p:grpSpPr>
          <a:xfrm>
            <a:off x="1503715" y="471587"/>
            <a:ext cx="5075781" cy="5772196"/>
            <a:chOff x="1348715" y="896470"/>
            <a:chExt cx="4101393" cy="5029200"/>
          </a:xfrm>
        </p:grpSpPr>
        <p:pic>
          <p:nvPicPr>
            <p:cNvPr id="9" name="Picture 8"/>
            <p:cNvPicPr/>
            <p:nvPr/>
          </p:nvPicPr>
          <p:blipFill rotWithShape="1">
            <a:blip r:embed="rId4">
              <a:extLst>
                <a:ext uri="{28A0092B-C50C-407E-A947-70E740481C1C}">
                  <a14:useLocalDpi xmlns:a14="http://schemas.microsoft.com/office/drawing/2010/main" val="0"/>
                </a:ext>
              </a:extLst>
            </a:blip>
            <a:srcRect r="66828"/>
            <a:stretch/>
          </p:blipFill>
          <p:spPr>
            <a:xfrm>
              <a:off x="1348715" y="896470"/>
              <a:ext cx="1842893" cy="5029200"/>
            </a:xfrm>
            <a:prstGeom prst="rect">
              <a:avLst/>
            </a:prstGeom>
          </p:spPr>
        </p:pic>
        <p:pic>
          <p:nvPicPr>
            <p:cNvPr id="10" name="Picture 9"/>
            <p:cNvPicPr/>
            <p:nvPr/>
          </p:nvPicPr>
          <p:blipFill rotWithShape="1">
            <a:blip r:embed="rId5">
              <a:extLst>
                <a:ext uri="{28A0092B-C50C-407E-A947-70E740481C1C}">
                  <a14:useLocalDpi xmlns:a14="http://schemas.microsoft.com/office/drawing/2010/main" val="0"/>
                </a:ext>
              </a:extLst>
            </a:blip>
            <a:srcRect r="67145"/>
            <a:stretch/>
          </p:blipFill>
          <p:spPr>
            <a:xfrm>
              <a:off x="3191608" y="896470"/>
              <a:ext cx="1825308" cy="5029200"/>
            </a:xfrm>
            <a:prstGeom prst="rect">
              <a:avLst/>
            </a:prstGeom>
          </p:spPr>
        </p:pic>
        <p:pic>
          <p:nvPicPr>
            <p:cNvPr id="12" name="Picture 11"/>
            <p:cNvPicPr/>
            <p:nvPr/>
          </p:nvPicPr>
          <p:blipFill rotWithShape="1">
            <a:blip r:embed="rId5">
              <a:extLst>
                <a:ext uri="{28A0092B-C50C-407E-A947-70E740481C1C}">
                  <a14:useLocalDpi xmlns:a14="http://schemas.microsoft.com/office/drawing/2010/main" val="0"/>
                </a:ext>
              </a:extLst>
            </a:blip>
            <a:srcRect l="92203"/>
            <a:stretch/>
          </p:blipFill>
          <p:spPr>
            <a:xfrm>
              <a:off x="5016916" y="896470"/>
              <a:ext cx="433192" cy="5029200"/>
            </a:xfrm>
            <a:prstGeom prst="rect">
              <a:avLst/>
            </a:prstGeom>
          </p:spPr>
        </p:pic>
      </p:grpSp>
      <p:sp>
        <p:nvSpPr>
          <p:cNvPr id="14" name="TextBox 13">
            <a:hlinkClick r:id="rId6" action="ppaction://hlinksldjump"/>
          </p:cNvPr>
          <p:cNvSpPr txBox="1"/>
          <p:nvPr/>
        </p:nvSpPr>
        <p:spPr>
          <a:xfrm>
            <a:off x="9995994" y="2556031"/>
            <a:ext cx="2053767" cy="523220"/>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Why soil moisture and</a:t>
            </a:r>
          </a:p>
          <a:p>
            <a:r>
              <a:rPr lang="en-US" sz="1400" dirty="0" smtClean="0">
                <a:solidFill>
                  <a:schemeClr val="bg1">
                    <a:lumMod val="95000"/>
                  </a:schemeClr>
                </a:solidFill>
              </a:rPr>
              <a:t>not evapotranspiration?</a:t>
            </a:r>
            <a:endParaRPr lang="en-US" sz="1400" dirty="0">
              <a:solidFill>
                <a:schemeClr val="bg1">
                  <a:lumMod val="95000"/>
                </a:schemeClr>
              </a:solidFill>
            </a:endParaRPr>
          </a:p>
        </p:txBody>
      </p:sp>
      <p:pic>
        <p:nvPicPr>
          <p:cNvPr id="15" name="Picture 6" descr="Home Icon png images | PNGWing">
            <a:hlinkClick r:id="rId7" action="ppaction://hlinksldjump"/>
          </p:cNvPr>
          <p:cNvPicPr>
            <a:picLocks noChangeAspect="1" noChangeArrowheads="1"/>
          </p:cNvPicPr>
          <p:nvPr/>
        </p:nvPicPr>
        <p:blipFill>
          <a:blip r:embed="rId8" cstate="hqprint">
            <a:duotone>
              <a:schemeClr val="accent5">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Next - Free arrows icons">
            <a:hlinkClick r:id="" action="ppaction://hlinkshowjump?jump=nextslide"/>
          </p:cNvPr>
          <p:cNvPicPr>
            <a:picLocks noChangeAspect="1" noChangeArrowheads="1"/>
          </p:cNvPicPr>
          <p:nvPr/>
        </p:nvPicPr>
        <p:blipFill>
          <a:blip r:embed="rId10"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Next - Free arrows icons">
            <a:hlinkClick r:id="" action="ppaction://hlinkshowjump?jump=previousslide"/>
          </p:cNvPr>
          <p:cNvPicPr>
            <a:picLocks noChangeAspect="1" noChangeArrowheads="1"/>
          </p:cNvPicPr>
          <p:nvPr/>
        </p:nvPicPr>
        <p:blipFill>
          <a:blip r:embed="rId10"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985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atei:TU Muenchen Logo.svg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7489" y="257488"/>
            <a:ext cx="1970835" cy="6389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3"/>
          <a:srcRect l="-42346" r="-1"/>
          <a:stretch/>
        </p:blipFill>
        <p:spPr>
          <a:xfrm flipH="1">
            <a:off x="0" y="5576046"/>
            <a:ext cx="1312836" cy="1281953"/>
          </a:xfrm>
          <a:prstGeom prst="rect">
            <a:avLst/>
          </a:prstGeom>
        </p:spPr>
      </p:pic>
      <p:sp>
        <p:nvSpPr>
          <p:cNvPr id="32" name="Title 5"/>
          <p:cNvSpPr txBox="1">
            <a:spLocks/>
          </p:cNvSpPr>
          <p:nvPr/>
        </p:nvSpPr>
        <p:spPr>
          <a:xfrm>
            <a:off x="7596554" y="1107379"/>
            <a:ext cx="4453207" cy="1218728"/>
          </a:xfrm>
          <a:prstGeom prst="rect">
            <a:avLst/>
          </a:prstGeom>
        </p:spPr>
        <p:txBody>
          <a:bodyPr vert="horz" lIns="0" tIns="0" rIns="0" bIns="0" rtlCol="0" anchor="b">
            <a:normAutofit/>
          </a:bodyPr>
          <a:lstStyle>
            <a:lvl1pPr algn="l" defTabSz="914324" rtl="0" eaLnBrk="1" latinLnBrk="0" hangingPunct="1">
              <a:lnSpc>
                <a:spcPct val="90000"/>
              </a:lnSpc>
              <a:spcBef>
                <a:spcPct val="0"/>
              </a:spcBef>
              <a:buNone/>
              <a:defRPr lang="en-US" sz="3000" b="1" kern="1200">
                <a:solidFill>
                  <a:schemeClr val="tx1"/>
                </a:solidFill>
                <a:latin typeface="+mn-lt"/>
                <a:ea typeface="+mj-ea"/>
                <a:cs typeface="Arial" panose="020B0604020202020204" pitchFamily="34" charset="0"/>
              </a:defRPr>
            </a:lvl1pPr>
          </a:lstStyle>
          <a:p>
            <a:pPr algn="r"/>
            <a:r>
              <a:rPr lang="en-US" sz="2000" smtClean="0"/>
              <a:t>A Comparison of Agriculture-related Characteristics of Flash and Traditional Drought</a:t>
            </a:r>
            <a:br>
              <a:rPr lang="en-US" sz="2000" smtClean="0"/>
            </a:br>
            <a:endParaRPr lang="en-US" sz="1800" dirty="0"/>
          </a:p>
        </p:txBody>
      </p:sp>
      <p:sp>
        <p:nvSpPr>
          <p:cNvPr id="34" name="Textplatzhalter 3"/>
          <p:cNvSpPr txBox="1">
            <a:spLocks/>
          </p:cNvSpPr>
          <p:nvPr/>
        </p:nvSpPr>
        <p:spPr>
          <a:xfrm>
            <a:off x="8672945" y="962605"/>
            <a:ext cx="3376816" cy="337184"/>
          </a:xfrm>
          <a:prstGeom prst="rect">
            <a:avLst/>
          </a:prstGeom>
        </p:spPr>
        <p:txBody>
          <a:bodyPr vert="horz" lIns="91440" tIns="45720" rIns="91440" bIns="45720" rtlCol="0" anchor="ctr">
            <a:noAutofit/>
          </a:bodyPr>
          <a:lstStyle>
            <a:defPPr>
              <a:defRPr lang="en-US"/>
            </a:defPPr>
            <a:lvl1pPr marL="0" algn="ctr" defTabSz="609493" rtl="0" eaLnBrk="1" latinLnBrk="0" hangingPunct="1">
              <a:defRPr sz="1200" kern="1200">
                <a:solidFill>
                  <a:schemeClr val="tx1">
                    <a:tint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r"/>
            <a:r>
              <a:rPr lang="en-US" b="1" dirty="0" smtClean="0">
                <a:solidFill>
                  <a:schemeClr val="tx1">
                    <a:lumMod val="65000"/>
                    <a:lumOff val="35000"/>
                  </a:schemeClr>
                </a:solidFill>
              </a:rPr>
              <a:t>Sarah </a:t>
            </a:r>
            <a:r>
              <a:rPr lang="vi-VN" b="1" dirty="0" smtClean="0">
                <a:solidFill>
                  <a:schemeClr val="tx1">
                    <a:lumMod val="65000"/>
                    <a:lumOff val="35000"/>
                  </a:schemeClr>
                </a:solidFill>
              </a:rPr>
              <a:t>Quỳnh Giang </a:t>
            </a:r>
            <a:r>
              <a:rPr lang="en-US" b="1" dirty="0" err="1" smtClean="0">
                <a:solidFill>
                  <a:schemeClr val="tx1">
                    <a:lumMod val="65000"/>
                    <a:lumOff val="35000"/>
                  </a:schemeClr>
                </a:solidFill>
              </a:rPr>
              <a:t>Hồ</a:t>
            </a:r>
            <a:r>
              <a:rPr lang="en-US" dirty="0" smtClean="0">
                <a:solidFill>
                  <a:schemeClr val="tx1">
                    <a:lumMod val="65000"/>
                    <a:lumOff val="35000"/>
                  </a:schemeClr>
                </a:solidFill>
              </a:rPr>
              <a:t>, Allan Buras, Ye Tuo</a:t>
            </a:r>
            <a:endParaRPr lang="en-US" baseline="30000" dirty="0" smtClean="0">
              <a:solidFill>
                <a:schemeClr val="tx1">
                  <a:lumMod val="65000"/>
                  <a:lumOff val="35000"/>
                </a:schemeClr>
              </a:solidFill>
            </a:endParaRPr>
          </a:p>
        </p:txBody>
      </p:sp>
      <p:pic>
        <p:nvPicPr>
          <p:cNvPr id="8" name="Google Shape;265;p11" descr="Line chart&#10;&#10;Description automatically generated"/>
          <p:cNvPicPr preferRelativeResize="0">
            <a:picLocks/>
          </p:cNvPicPr>
          <p:nvPr/>
        </p:nvPicPr>
        <p:blipFill rotWithShape="1">
          <a:blip r:embed="rId4">
            <a:alphaModFix/>
          </a:blip>
          <a:srcRect l="3070" t="32575"/>
          <a:stretch/>
        </p:blipFill>
        <p:spPr>
          <a:xfrm>
            <a:off x="286327" y="350318"/>
            <a:ext cx="5880034" cy="3951578"/>
          </a:xfrm>
          <a:prstGeom prst="rect">
            <a:avLst/>
          </a:prstGeom>
          <a:noFill/>
          <a:ln>
            <a:noFill/>
          </a:ln>
        </p:spPr>
      </p:pic>
      <p:pic>
        <p:nvPicPr>
          <p:cNvPr id="9" name="Google Shape;268;p11"/>
          <p:cNvPicPr preferRelativeResize="0"/>
          <p:nvPr/>
        </p:nvPicPr>
        <p:blipFill rotWithShape="1">
          <a:blip r:embed="rId5">
            <a:alphaModFix/>
          </a:blip>
          <a:srcRect l="4442" r="535"/>
          <a:stretch/>
        </p:blipFill>
        <p:spPr>
          <a:xfrm>
            <a:off x="4683131" y="2817641"/>
            <a:ext cx="5826845" cy="3959844"/>
          </a:xfrm>
          <a:prstGeom prst="rect">
            <a:avLst/>
          </a:prstGeom>
          <a:noFill/>
          <a:ln>
            <a:noFill/>
          </a:ln>
        </p:spPr>
      </p:pic>
      <p:sp>
        <p:nvSpPr>
          <p:cNvPr id="10" name="TextBox 9">
            <a:hlinkClick r:id="rId6" action="ppaction://hlinksldjump"/>
          </p:cNvPr>
          <p:cNvSpPr txBox="1"/>
          <p:nvPr/>
        </p:nvSpPr>
        <p:spPr>
          <a:xfrm>
            <a:off x="9995994" y="2556031"/>
            <a:ext cx="2053767" cy="523220"/>
          </a:xfrm>
          <a:prstGeom prst="rect">
            <a:avLst/>
          </a:prstGeom>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1400" dirty="0" smtClean="0">
                <a:solidFill>
                  <a:schemeClr val="bg1">
                    <a:lumMod val="95000"/>
                  </a:schemeClr>
                </a:solidFill>
              </a:rPr>
              <a:t>Why soil moisture and</a:t>
            </a:r>
          </a:p>
          <a:p>
            <a:r>
              <a:rPr lang="en-US" sz="1400" dirty="0" smtClean="0">
                <a:solidFill>
                  <a:schemeClr val="bg1">
                    <a:lumMod val="95000"/>
                  </a:schemeClr>
                </a:solidFill>
              </a:rPr>
              <a:t>not evapotranspiration?</a:t>
            </a:r>
            <a:endParaRPr lang="en-US" sz="1400" dirty="0">
              <a:solidFill>
                <a:schemeClr val="bg1">
                  <a:lumMod val="95000"/>
                </a:schemeClr>
              </a:solidFill>
            </a:endParaRPr>
          </a:p>
        </p:txBody>
      </p:sp>
      <p:pic>
        <p:nvPicPr>
          <p:cNvPr id="12" name="Picture 6" descr="Home Icon png images | PNGWing">
            <a:hlinkClick r:id="rId7" action="ppaction://hlinksldjump"/>
          </p:cNvPr>
          <p:cNvPicPr>
            <a:picLocks noChangeAspect="1" noChangeArrowheads="1"/>
          </p:cNvPicPr>
          <p:nvPr/>
        </p:nvPicPr>
        <p:blipFill>
          <a:blip r:embed="rId8" cstate="hqprint">
            <a:duotone>
              <a:schemeClr val="accent5">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66111" y1="24706" x2="66111" y2="24706"/>
                      </a14:backgroundRemoval>
                    </a14:imgEffect>
                  </a14:imgLayer>
                </a14:imgProps>
              </a:ext>
              <a:ext uri="{28A0092B-C50C-407E-A947-70E740481C1C}">
                <a14:useLocalDpi xmlns:a14="http://schemas.microsoft.com/office/drawing/2010/main" val="0"/>
              </a:ext>
            </a:extLst>
          </a:blip>
          <a:srcRect/>
          <a:stretch>
            <a:fillRect/>
          </a:stretch>
        </p:blipFill>
        <p:spPr bwMode="auto">
          <a:xfrm>
            <a:off x="6689823" y="121040"/>
            <a:ext cx="688129" cy="6499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Next - Free arrows icons">
            <a:hlinkClick r:id="" action="ppaction://hlinkshowjump?jump=nextslide"/>
          </p:cNvPr>
          <p:cNvPicPr>
            <a:picLocks noChangeAspect="1" noChangeArrowheads="1"/>
          </p:cNvPicPr>
          <p:nvPr/>
        </p:nvPicPr>
        <p:blipFill>
          <a:blip r:embed="rId10"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231" y="216624"/>
            <a:ext cx="458731" cy="4587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Next - Free arrows icons">
            <a:hlinkClick r:id="" action="ppaction://hlinkshowjump?jump=previousslide"/>
          </p:cNvPr>
          <p:cNvPicPr>
            <a:picLocks noChangeAspect="1" noChangeArrowheads="1"/>
          </p:cNvPicPr>
          <p:nvPr/>
        </p:nvPicPr>
        <p:blipFill>
          <a:blip r:embed="rId10"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221813" y="216624"/>
            <a:ext cx="458731" cy="45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020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Folienmaster_Fächer">
  <a:themeElements>
    <a:clrScheme name="KIT FARBEN">
      <a:dk1>
        <a:sysClr val="windowText" lastClr="000000"/>
      </a:dk1>
      <a:lt1>
        <a:sysClr val="window" lastClr="FFFFFF"/>
      </a:lt1>
      <a:dk2>
        <a:srgbClr val="009682"/>
      </a:dk2>
      <a:lt2>
        <a:srgbClr val="D9D9D9"/>
      </a:lt2>
      <a:accent1>
        <a:srgbClr val="4664AA"/>
      </a:accent1>
      <a:accent2>
        <a:srgbClr val="23A1E0"/>
      </a:accent2>
      <a:accent3>
        <a:srgbClr val="8CB63C"/>
      </a:accent3>
      <a:accent4>
        <a:srgbClr val="A3107C"/>
      </a:accent4>
      <a:accent5>
        <a:srgbClr val="DF9B1B"/>
      </a:accent5>
      <a:accent6>
        <a:srgbClr val="FCE500"/>
      </a:accent6>
      <a:hlink>
        <a:srgbClr val="4664AA"/>
      </a:hlink>
      <a:folHlink>
        <a:srgbClr val="A22223"/>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1" id="{D385F135-4BB1-4144-883F-BD663B3FA4BF}" vid="{9BD07EEE-6672-4655-8F7E-3FE0E154673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12941</TotalTime>
  <Words>2970</Words>
  <Application>Microsoft Office PowerPoint</Application>
  <PresentationFormat>Widescreen</PresentationFormat>
  <Paragraphs>360</Paragraphs>
  <Slides>34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Cambria Math</vt:lpstr>
      <vt:lpstr>Wingdings</vt:lpstr>
      <vt:lpstr>Folienmaster_Fächer</vt:lpstr>
      <vt:lpstr>PowerPoint Presentation</vt:lpstr>
      <vt:lpstr>A Comparison of Agriculture-related Characteristics of Flash and Traditional Drought </vt:lpstr>
      <vt:lpstr>A Comparison of Agriculture-related Characteristics of Flash and Traditional Drought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Comparison of Agriculture-related Characteristics of Flash and Traditional Drought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dc:creator>
  <cp:lastModifiedBy>Sarah Ho</cp:lastModifiedBy>
  <cp:revision>480</cp:revision>
  <dcterms:created xsi:type="dcterms:W3CDTF">2017-12-07T14:50:50Z</dcterms:created>
  <dcterms:modified xsi:type="dcterms:W3CDTF">2023-04-21T14:58:34Z</dcterms:modified>
</cp:coreProperties>
</file>