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73" r:id="rId2"/>
    <p:sldId id="283" r:id="rId3"/>
    <p:sldId id="281" r:id="rId4"/>
    <p:sldId id="303" r:id="rId5"/>
    <p:sldId id="282" r:id="rId6"/>
    <p:sldId id="274" r:id="rId7"/>
    <p:sldId id="302" r:id="rId8"/>
    <p:sldId id="278" r:id="rId9"/>
    <p:sldId id="285" r:id="rId10"/>
    <p:sldId id="295" r:id="rId11"/>
    <p:sldId id="293" r:id="rId12"/>
    <p:sldId id="297" r:id="rId13"/>
    <p:sldId id="296" r:id="rId14"/>
    <p:sldId id="289" r:id="rId15"/>
    <p:sldId id="292" r:id="rId16"/>
    <p:sldId id="301" r:id="rId17"/>
  </p:sldIdLst>
  <p:sldSz cx="12192000" cy="6858000"/>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09EC2"/>
    <a:srgbClr val="507386"/>
    <a:srgbClr val="9CA0A6"/>
    <a:srgbClr val="D9D9D9"/>
    <a:srgbClr val="B2182B"/>
    <a:srgbClr val="2166AC"/>
    <a:srgbClr val="67A9CF"/>
    <a:srgbClr val="D1E5F0"/>
    <a:srgbClr val="FDDBC7"/>
    <a:srgbClr val="EF8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983" autoAdjust="0"/>
  </p:normalViewPr>
  <p:slideViewPr>
    <p:cSldViewPr snapToGrid="0">
      <p:cViewPr varScale="1">
        <p:scale>
          <a:sx n="102" d="100"/>
          <a:sy n="102" d="100"/>
        </p:scale>
        <p:origin x="95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k-SK"/>
          </a:p>
        </p:txBody>
      </p:sp>
      <p:sp>
        <p:nvSpPr>
          <p:cNvPr id="3" name="Zástupný objekt pre dá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5D0A3A-E1EF-4E56-A295-8A159E953153}" type="datetimeFigureOut">
              <a:rPr lang="sk-SK" smtClean="0"/>
              <a:t>22. 8. 2024</a:t>
            </a:fld>
            <a:endParaRPr lang="sk-SK"/>
          </a:p>
        </p:txBody>
      </p:sp>
      <p:sp>
        <p:nvSpPr>
          <p:cNvPr id="4" name="Zástupný objekt pre obrázok snímky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objekt pre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6" name="Zástupný objekt pre pät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C4C13-EBD1-43E9-B2F6-9AC76E5215B5}" type="slidenum">
              <a:rPr lang="sk-SK" smtClean="0"/>
              <a:t>‹#›</a:t>
            </a:fld>
            <a:endParaRPr lang="sk-SK"/>
          </a:p>
        </p:txBody>
      </p:sp>
    </p:spTree>
    <p:extLst>
      <p:ext uri="{BB962C8B-B14F-4D97-AF65-F5344CB8AC3E}">
        <p14:creationId xmlns:p14="http://schemas.microsoft.com/office/powerpoint/2010/main" val="3746008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A4C4C13-EBD1-43E9-B2F6-9AC76E5215B5}" type="slidenum">
              <a:rPr lang="sk-SK" smtClean="0"/>
              <a:t>6</a:t>
            </a:fld>
            <a:endParaRPr lang="sk-SK"/>
          </a:p>
        </p:txBody>
      </p:sp>
    </p:spTree>
    <p:extLst>
      <p:ext uri="{BB962C8B-B14F-4D97-AF65-F5344CB8AC3E}">
        <p14:creationId xmlns:p14="http://schemas.microsoft.com/office/powerpoint/2010/main" val="452206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10</a:t>
            </a:fld>
            <a:endParaRPr lang="sk-SK"/>
          </a:p>
        </p:txBody>
      </p:sp>
    </p:spTree>
    <p:extLst>
      <p:ext uri="{BB962C8B-B14F-4D97-AF65-F5344CB8AC3E}">
        <p14:creationId xmlns:p14="http://schemas.microsoft.com/office/powerpoint/2010/main" val="491336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11</a:t>
            </a:fld>
            <a:endParaRPr lang="sk-SK"/>
          </a:p>
        </p:txBody>
      </p:sp>
    </p:spTree>
    <p:extLst>
      <p:ext uri="{BB962C8B-B14F-4D97-AF65-F5344CB8AC3E}">
        <p14:creationId xmlns:p14="http://schemas.microsoft.com/office/powerpoint/2010/main" val="1316918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12</a:t>
            </a:fld>
            <a:endParaRPr lang="sk-SK"/>
          </a:p>
        </p:txBody>
      </p:sp>
    </p:spTree>
    <p:extLst>
      <p:ext uri="{BB962C8B-B14F-4D97-AF65-F5344CB8AC3E}">
        <p14:creationId xmlns:p14="http://schemas.microsoft.com/office/powerpoint/2010/main" val="2910935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rázok snímky 1"/>
          <p:cNvSpPr>
            <a:spLocks noGrp="1" noRot="1" noChangeAspect="1"/>
          </p:cNvSpPr>
          <p:nvPr>
            <p:ph type="sldImg"/>
          </p:nvPr>
        </p:nvSpPr>
        <p:spPr/>
      </p:sp>
      <p:sp>
        <p:nvSpPr>
          <p:cNvPr id="3" name="Zástupný objekt pre poznámky 2"/>
          <p:cNvSpPr>
            <a:spLocks noGrp="1"/>
          </p:cNvSpPr>
          <p:nvPr>
            <p:ph type="body" idx="1"/>
          </p:nvPr>
        </p:nvSpPr>
        <p:spPr/>
        <p:txBody>
          <a:bodyPr/>
          <a:lstStyle/>
          <a:p>
            <a:endParaRPr lang="sk-SK" dirty="0"/>
          </a:p>
        </p:txBody>
      </p:sp>
      <p:sp>
        <p:nvSpPr>
          <p:cNvPr id="4" name="Zástupný objekt pre číslo snímky 3"/>
          <p:cNvSpPr>
            <a:spLocks noGrp="1"/>
          </p:cNvSpPr>
          <p:nvPr>
            <p:ph type="sldNum" sz="quarter" idx="5"/>
          </p:nvPr>
        </p:nvSpPr>
        <p:spPr/>
        <p:txBody>
          <a:bodyPr/>
          <a:lstStyle/>
          <a:p>
            <a:fld id="{EA4C4C13-EBD1-43E9-B2F6-9AC76E5215B5}" type="slidenum">
              <a:rPr lang="sk-SK" smtClean="0"/>
              <a:t>13</a:t>
            </a:fld>
            <a:endParaRPr lang="sk-SK"/>
          </a:p>
        </p:txBody>
      </p:sp>
    </p:spTree>
    <p:extLst>
      <p:ext uri="{BB962C8B-B14F-4D97-AF65-F5344CB8AC3E}">
        <p14:creationId xmlns:p14="http://schemas.microsoft.com/office/powerpoint/2010/main" val="552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3607B0-9A0F-A136-0EB5-3EF44C491C6C}"/>
              </a:ext>
            </a:extLst>
          </p:cNvPr>
          <p:cNvSpPr>
            <a:spLocks noGrp="1"/>
          </p:cNvSpPr>
          <p:nvPr>
            <p:ph type="ctrTitle"/>
          </p:nvPr>
        </p:nvSpPr>
        <p:spPr>
          <a:xfrm>
            <a:off x="1524000" y="1122363"/>
            <a:ext cx="9144000" cy="2387600"/>
          </a:xfrm>
        </p:spPr>
        <p:txBody>
          <a:bodyPr anchor="b"/>
          <a:lstStyle>
            <a:lvl1pPr algn="ctr">
              <a:defRPr sz="6000"/>
            </a:lvl1pPr>
          </a:lstStyle>
          <a:p>
            <a:r>
              <a:rPr lang="sk-SK"/>
              <a:t>Kliknutím upravte štýl predlohy nadpisu</a:t>
            </a:r>
          </a:p>
        </p:txBody>
      </p:sp>
      <p:sp>
        <p:nvSpPr>
          <p:cNvPr id="3" name="Podnadpis 2">
            <a:extLst>
              <a:ext uri="{FF2B5EF4-FFF2-40B4-BE49-F238E27FC236}">
                <a16:creationId xmlns:a16="http://schemas.microsoft.com/office/drawing/2014/main" id="{03892015-B3C8-E142-F035-C6F028D6A7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a:t>Kliknutím upravte štýl predlohy podnadpisu</a:t>
            </a:r>
          </a:p>
        </p:txBody>
      </p:sp>
      <p:sp>
        <p:nvSpPr>
          <p:cNvPr id="4" name="Zástupný objekt pre dátum 3">
            <a:extLst>
              <a:ext uri="{FF2B5EF4-FFF2-40B4-BE49-F238E27FC236}">
                <a16:creationId xmlns:a16="http://schemas.microsoft.com/office/drawing/2014/main" id="{AA994694-E9D1-F374-5740-A5EB40AA6FB7}"/>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5" name="Zástupný objekt pre pätu 4">
            <a:extLst>
              <a:ext uri="{FF2B5EF4-FFF2-40B4-BE49-F238E27FC236}">
                <a16:creationId xmlns:a16="http://schemas.microsoft.com/office/drawing/2014/main" id="{6D49E078-FE18-9F83-8BB7-24C163110224}"/>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ECDE6675-5BA5-F07E-6D5A-3001D01EE519}"/>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1829801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12ABD83-E24F-D745-03A3-4825FB450D9E}"/>
              </a:ext>
            </a:extLst>
          </p:cNvPr>
          <p:cNvSpPr>
            <a:spLocks noGrp="1"/>
          </p:cNvSpPr>
          <p:nvPr>
            <p:ph type="title"/>
          </p:nvPr>
        </p:nvSpPr>
        <p:spPr/>
        <p:txBody>
          <a:bodyPr/>
          <a:lstStyle/>
          <a:p>
            <a:r>
              <a:rPr lang="sk-SK"/>
              <a:t>Kliknutím upravte štýl predlohy nadpisu</a:t>
            </a:r>
          </a:p>
        </p:txBody>
      </p:sp>
      <p:sp>
        <p:nvSpPr>
          <p:cNvPr id="3" name="Zástupný zvislý text 2">
            <a:extLst>
              <a:ext uri="{FF2B5EF4-FFF2-40B4-BE49-F238E27FC236}">
                <a16:creationId xmlns:a16="http://schemas.microsoft.com/office/drawing/2014/main" id="{BB0937AF-BFDD-E39E-0F92-9AF5FEAF1F61}"/>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803B710-0189-5D36-8E51-B44A97DFFE8A}"/>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5" name="Zástupný objekt pre pätu 4">
            <a:extLst>
              <a:ext uri="{FF2B5EF4-FFF2-40B4-BE49-F238E27FC236}">
                <a16:creationId xmlns:a16="http://schemas.microsoft.com/office/drawing/2014/main" id="{AB3E3C57-FBB9-1E13-A2AE-301208FE28DF}"/>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56BF220-C23F-6B28-BE69-28825F8914EB}"/>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07203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a:extLst>
              <a:ext uri="{FF2B5EF4-FFF2-40B4-BE49-F238E27FC236}">
                <a16:creationId xmlns:a16="http://schemas.microsoft.com/office/drawing/2014/main" id="{AC05B935-8C9D-64A4-2AC6-BECA72C66168}"/>
              </a:ext>
            </a:extLst>
          </p:cNvPr>
          <p:cNvSpPr>
            <a:spLocks noGrp="1"/>
          </p:cNvSpPr>
          <p:nvPr>
            <p:ph type="title" orient="vert"/>
          </p:nvPr>
        </p:nvSpPr>
        <p:spPr>
          <a:xfrm>
            <a:off x="8724900" y="365125"/>
            <a:ext cx="2628900" cy="5811838"/>
          </a:xfrm>
        </p:spPr>
        <p:txBody>
          <a:bodyPr vert="eaVert"/>
          <a:lstStyle/>
          <a:p>
            <a:r>
              <a:rPr lang="sk-SK"/>
              <a:t>Kliknutím upravte štýl predlohy nadpisu</a:t>
            </a:r>
          </a:p>
        </p:txBody>
      </p:sp>
      <p:sp>
        <p:nvSpPr>
          <p:cNvPr id="3" name="Zástupný zvislý text 2">
            <a:extLst>
              <a:ext uri="{FF2B5EF4-FFF2-40B4-BE49-F238E27FC236}">
                <a16:creationId xmlns:a16="http://schemas.microsoft.com/office/drawing/2014/main" id="{B568CA7C-01C9-FD08-DF36-9615705C0920}"/>
              </a:ext>
            </a:extLst>
          </p:cNvPr>
          <p:cNvSpPr>
            <a:spLocks noGrp="1"/>
          </p:cNvSpPr>
          <p:nvPr>
            <p:ph type="body" orient="vert" idx="1"/>
          </p:nvPr>
        </p:nvSpPr>
        <p:spPr>
          <a:xfrm>
            <a:off x="838200" y="365125"/>
            <a:ext cx="7734300" cy="5811838"/>
          </a:xfrm>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AA37A6BB-4465-F363-1248-8076EE30CD66}"/>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5" name="Zástupný objekt pre pätu 4">
            <a:extLst>
              <a:ext uri="{FF2B5EF4-FFF2-40B4-BE49-F238E27FC236}">
                <a16:creationId xmlns:a16="http://schemas.microsoft.com/office/drawing/2014/main" id="{FB01BECB-414E-73D2-9D47-5919B272ECA6}"/>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F95FD269-124D-B719-A7E4-5B7EDD8619A9}"/>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026101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473E43E-CBE5-2777-AA20-9FC8EF044ABA}"/>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EDC5BBC1-DC9E-85E8-0DAE-05A9CDE0113D}"/>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92D8C4BE-092C-9258-55CC-BEE6CDD0F1C9}"/>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5" name="Zástupný objekt pre pätu 4">
            <a:extLst>
              <a:ext uri="{FF2B5EF4-FFF2-40B4-BE49-F238E27FC236}">
                <a16:creationId xmlns:a16="http://schemas.microsoft.com/office/drawing/2014/main" id="{DCC8AAD3-2ADF-BE61-9340-17AA915E1F67}"/>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BF766686-ACC7-ACDD-CBC9-370AF2C9746E}"/>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849241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0F918D8-5BD5-997A-C344-A235F783FB59}"/>
              </a:ext>
            </a:extLst>
          </p:cNvPr>
          <p:cNvSpPr>
            <a:spLocks noGrp="1"/>
          </p:cNvSpPr>
          <p:nvPr>
            <p:ph type="title"/>
          </p:nvPr>
        </p:nvSpPr>
        <p:spPr>
          <a:xfrm>
            <a:off x="831850" y="1709738"/>
            <a:ext cx="10515600" cy="2852737"/>
          </a:xfrm>
        </p:spPr>
        <p:txBody>
          <a:bodyPr anchor="b"/>
          <a:lstStyle>
            <a:lvl1pPr>
              <a:defRPr sz="6000"/>
            </a:lvl1pPr>
          </a:lstStyle>
          <a:p>
            <a:r>
              <a:rPr lang="sk-SK"/>
              <a:t>Kliknutím upravte štýl predlohy nadpisu</a:t>
            </a:r>
          </a:p>
        </p:txBody>
      </p:sp>
      <p:sp>
        <p:nvSpPr>
          <p:cNvPr id="3" name="Zástupný text 2">
            <a:extLst>
              <a:ext uri="{FF2B5EF4-FFF2-40B4-BE49-F238E27FC236}">
                <a16:creationId xmlns:a16="http://schemas.microsoft.com/office/drawing/2014/main" id="{6C5DBE7A-B95A-626C-0323-F8A5D81D6E5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k-SK"/>
              <a:t>Kliknite sem a upravte štýly predlohy textu</a:t>
            </a:r>
          </a:p>
        </p:txBody>
      </p:sp>
      <p:sp>
        <p:nvSpPr>
          <p:cNvPr id="4" name="Zástupný objekt pre dátum 3">
            <a:extLst>
              <a:ext uri="{FF2B5EF4-FFF2-40B4-BE49-F238E27FC236}">
                <a16:creationId xmlns:a16="http://schemas.microsoft.com/office/drawing/2014/main" id="{0B1D4248-890F-2CA9-00B6-341039902F36}"/>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5" name="Zástupný objekt pre pätu 4">
            <a:extLst>
              <a:ext uri="{FF2B5EF4-FFF2-40B4-BE49-F238E27FC236}">
                <a16:creationId xmlns:a16="http://schemas.microsoft.com/office/drawing/2014/main" id="{219283F0-4CFF-7ED6-0414-D52FCFF88660}"/>
              </a:ext>
            </a:extLst>
          </p:cNvPr>
          <p:cNvSpPr>
            <a:spLocks noGrp="1"/>
          </p:cNvSpPr>
          <p:nvPr>
            <p:ph type="ftr" sz="quarter" idx="11"/>
          </p:nvPr>
        </p:nvSpPr>
        <p:spPr/>
        <p:txBody>
          <a:bodyPr/>
          <a:lstStyle/>
          <a:p>
            <a:endParaRPr lang="sk-SK"/>
          </a:p>
        </p:txBody>
      </p:sp>
      <p:sp>
        <p:nvSpPr>
          <p:cNvPr id="6" name="Zástupný objekt pre číslo snímky 5">
            <a:extLst>
              <a:ext uri="{FF2B5EF4-FFF2-40B4-BE49-F238E27FC236}">
                <a16:creationId xmlns:a16="http://schemas.microsoft.com/office/drawing/2014/main" id="{5E8FEA2B-ADB0-A8E8-0EED-CC9865D5E68B}"/>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7713014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00E67C0-E385-32A2-6485-D581B925EC14}"/>
              </a:ext>
            </a:extLst>
          </p:cNvPr>
          <p:cNvSpPr>
            <a:spLocks noGrp="1"/>
          </p:cNvSpPr>
          <p:nvPr>
            <p:ph type="title"/>
          </p:nvPr>
        </p:nvSpPr>
        <p:spPr/>
        <p:txBody>
          <a:bodyPr/>
          <a:lstStyle/>
          <a:p>
            <a:r>
              <a:rPr lang="sk-SK"/>
              <a:t>Kliknutím upravte štýl predlohy nadpisu</a:t>
            </a:r>
          </a:p>
        </p:txBody>
      </p:sp>
      <p:sp>
        <p:nvSpPr>
          <p:cNvPr id="3" name="Zástupný objekt pre obsah 2">
            <a:extLst>
              <a:ext uri="{FF2B5EF4-FFF2-40B4-BE49-F238E27FC236}">
                <a16:creationId xmlns:a16="http://schemas.microsoft.com/office/drawing/2014/main" id="{121BB90A-A3C8-8257-35D6-CDBACFC7F770}"/>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obsah 3">
            <a:extLst>
              <a:ext uri="{FF2B5EF4-FFF2-40B4-BE49-F238E27FC236}">
                <a16:creationId xmlns:a16="http://schemas.microsoft.com/office/drawing/2014/main" id="{CE26B02F-3872-ED2F-225B-1A58C32FFEE4}"/>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objekt pre dátum 4">
            <a:extLst>
              <a:ext uri="{FF2B5EF4-FFF2-40B4-BE49-F238E27FC236}">
                <a16:creationId xmlns:a16="http://schemas.microsoft.com/office/drawing/2014/main" id="{D4F06121-E2D2-A793-AD69-2CB80C167938}"/>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6" name="Zástupný objekt pre pätu 5">
            <a:extLst>
              <a:ext uri="{FF2B5EF4-FFF2-40B4-BE49-F238E27FC236}">
                <a16:creationId xmlns:a16="http://schemas.microsoft.com/office/drawing/2014/main" id="{612DE7D1-6561-B5EE-C834-7436EC4458E6}"/>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0D3D2C75-D66E-82BA-20CE-73FE4F73E0FF}"/>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073569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ACBD481-4108-A3AE-E2E2-0BA4D9121D0C}"/>
              </a:ext>
            </a:extLst>
          </p:cNvPr>
          <p:cNvSpPr>
            <a:spLocks noGrp="1"/>
          </p:cNvSpPr>
          <p:nvPr>
            <p:ph type="title"/>
          </p:nvPr>
        </p:nvSpPr>
        <p:spPr>
          <a:xfrm>
            <a:off x="839788" y="365125"/>
            <a:ext cx="10515600" cy="1325563"/>
          </a:xfrm>
        </p:spPr>
        <p:txBody>
          <a:bodyPr/>
          <a:lstStyle/>
          <a:p>
            <a:r>
              <a:rPr lang="sk-SK"/>
              <a:t>Kliknutím upravte štýl predlohy nadpisu</a:t>
            </a:r>
          </a:p>
        </p:txBody>
      </p:sp>
      <p:sp>
        <p:nvSpPr>
          <p:cNvPr id="3" name="Zástupný text 2">
            <a:extLst>
              <a:ext uri="{FF2B5EF4-FFF2-40B4-BE49-F238E27FC236}">
                <a16:creationId xmlns:a16="http://schemas.microsoft.com/office/drawing/2014/main" id="{B1F0E271-AA2D-CF52-0AEA-E25D0FA7EC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4" name="Zástupný objekt pre obsah 3">
            <a:extLst>
              <a:ext uri="{FF2B5EF4-FFF2-40B4-BE49-F238E27FC236}">
                <a16:creationId xmlns:a16="http://schemas.microsoft.com/office/drawing/2014/main" id="{100F96EE-300F-556A-FB1D-422D2D532109}"/>
              </a:ext>
            </a:extLst>
          </p:cNvPr>
          <p:cNvSpPr>
            <a:spLocks noGrp="1"/>
          </p:cNvSpPr>
          <p:nvPr>
            <p:ph sz="half" idx="2"/>
          </p:nvPr>
        </p:nvSpPr>
        <p:spPr>
          <a:xfrm>
            <a:off x="839788" y="2505075"/>
            <a:ext cx="5157787"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5" name="Zástupný text 4">
            <a:extLst>
              <a:ext uri="{FF2B5EF4-FFF2-40B4-BE49-F238E27FC236}">
                <a16:creationId xmlns:a16="http://schemas.microsoft.com/office/drawing/2014/main" id="{E0D0FE6B-8110-54F2-D383-E2662BD22B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a:t>Kliknite sem a upravte štýly predlohy textu</a:t>
            </a:r>
          </a:p>
        </p:txBody>
      </p:sp>
      <p:sp>
        <p:nvSpPr>
          <p:cNvPr id="6" name="Zástupný objekt pre obsah 5">
            <a:extLst>
              <a:ext uri="{FF2B5EF4-FFF2-40B4-BE49-F238E27FC236}">
                <a16:creationId xmlns:a16="http://schemas.microsoft.com/office/drawing/2014/main" id="{36A7D2F1-90C9-9597-3571-E85B3BF2271C}"/>
              </a:ext>
            </a:extLst>
          </p:cNvPr>
          <p:cNvSpPr>
            <a:spLocks noGrp="1"/>
          </p:cNvSpPr>
          <p:nvPr>
            <p:ph sz="quarter" idx="4"/>
          </p:nvPr>
        </p:nvSpPr>
        <p:spPr>
          <a:xfrm>
            <a:off x="6172200" y="2505075"/>
            <a:ext cx="5183188" cy="368458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7" name="Zástupný objekt pre dátum 6">
            <a:extLst>
              <a:ext uri="{FF2B5EF4-FFF2-40B4-BE49-F238E27FC236}">
                <a16:creationId xmlns:a16="http://schemas.microsoft.com/office/drawing/2014/main" id="{1C0DD568-8B41-417A-7468-09C2C603C7BC}"/>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8" name="Zástupný objekt pre pätu 7">
            <a:extLst>
              <a:ext uri="{FF2B5EF4-FFF2-40B4-BE49-F238E27FC236}">
                <a16:creationId xmlns:a16="http://schemas.microsoft.com/office/drawing/2014/main" id="{DF4FB811-E248-05D0-20E7-831C0DDBF327}"/>
              </a:ext>
            </a:extLst>
          </p:cNvPr>
          <p:cNvSpPr>
            <a:spLocks noGrp="1"/>
          </p:cNvSpPr>
          <p:nvPr>
            <p:ph type="ftr" sz="quarter" idx="11"/>
          </p:nvPr>
        </p:nvSpPr>
        <p:spPr/>
        <p:txBody>
          <a:bodyPr/>
          <a:lstStyle/>
          <a:p>
            <a:endParaRPr lang="sk-SK"/>
          </a:p>
        </p:txBody>
      </p:sp>
      <p:sp>
        <p:nvSpPr>
          <p:cNvPr id="9" name="Zástupný objekt pre číslo snímky 8">
            <a:extLst>
              <a:ext uri="{FF2B5EF4-FFF2-40B4-BE49-F238E27FC236}">
                <a16:creationId xmlns:a16="http://schemas.microsoft.com/office/drawing/2014/main" id="{1B5E5B62-3D00-8DB2-2160-BBDA5352A5B2}"/>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417461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155D8F7-ABC2-E424-F6D1-2FE29C82E6F9}"/>
              </a:ext>
            </a:extLst>
          </p:cNvPr>
          <p:cNvSpPr>
            <a:spLocks noGrp="1"/>
          </p:cNvSpPr>
          <p:nvPr>
            <p:ph type="title"/>
          </p:nvPr>
        </p:nvSpPr>
        <p:spPr/>
        <p:txBody>
          <a:bodyPr/>
          <a:lstStyle/>
          <a:p>
            <a:r>
              <a:rPr lang="sk-SK"/>
              <a:t>Kliknutím upravte štýl predlohy nadpisu</a:t>
            </a:r>
          </a:p>
        </p:txBody>
      </p:sp>
      <p:sp>
        <p:nvSpPr>
          <p:cNvPr id="3" name="Zástupný objekt pre dátum 2">
            <a:extLst>
              <a:ext uri="{FF2B5EF4-FFF2-40B4-BE49-F238E27FC236}">
                <a16:creationId xmlns:a16="http://schemas.microsoft.com/office/drawing/2014/main" id="{762C5D60-6BCD-20BD-6983-3B6186C3CB02}"/>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4" name="Zástupný objekt pre pätu 3">
            <a:extLst>
              <a:ext uri="{FF2B5EF4-FFF2-40B4-BE49-F238E27FC236}">
                <a16:creationId xmlns:a16="http://schemas.microsoft.com/office/drawing/2014/main" id="{E356D7F7-C78B-1BD3-D098-A7F49BA6FC89}"/>
              </a:ext>
            </a:extLst>
          </p:cNvPr>
          <p:cNvSpPr>
            <a:spLocks noGrp="1"/>
          </p:cNvSpPr>
          <p:nvPr>
            <p:ph type="ftr" sz="quarter" idx="11"/>
          </p:nvPr>
        </p:nvSpPr>
        <p:spPr/>
        <p:txBody>
          <a:bodyPr/>
          <a:lstStyle/>
          <a:p>
            <a:endParaRPr lang="sk-SK"/>
          </a:p>
        </p:txBody>
      </p:sp>
      <p:sp>
        <p:nvSpPr>
          <p:cNvPr id="5" name="Zástupný objekt pre číslo snímky 4">
            <a:extLst>
              <a:ext uri="{FF2B5EF4-FFF2-40B4-BE49-F238E27FC236}">
                <a16:creationId xmlns:a16="http://schemas.microsoft.com/office/drawing/2014/main" id="{E78E5AB0-A2DD-BF26-874A-D36F83E3C47A}"/>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4113993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A3A2EDE-C439-A6A2-7230-C153EBDBA553}"/>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3" name="Zástupný objekt pre pätu 2">
            <a:extLst>
              <a:ext uri="{FF2B5EF4-FFF2-40B4-BE49-F238E27FC236}">
                <a16:creationId xmlns:a16="http://schemas.microsoft.com/office/drawing/2014/main" id="{0D4FDA4F-09B9-5E9B-7AD7-7C5CDD67E62D}"/>
              </a:ext>
            </a:extLst>
          </p:cNvPr>
          <p:cNvSpPr>
            <a:spLocks noGrp="1"/>
          </p:cNvSpPr>
          <p:nvPr>
            <p:ph type="ftr" sz="quarter" idx="11"/>
          </p:nvPr>
        </p:nvSpPr>
        <p:spPr/>
        <p:txBody>
          <a:bodyPr/>
          <a:lstStyle/>
          <a:p>
            <a:endParaRPr lang="sk-SK"/>
          </a:p>
        </p:txBody>
      </p:sp>
      <p:sp>
        <p:nvSpPr>
          <p:cNvPr id="4" name="Zástupný objekt pre číslo snímky 3">
            <a:extLst>
              <a:ext uri="{FF2B5EF4-FFF2-40B4-BE49-F238E27FC236}">
                <a16:creationId xmlns:a16="http://schemas.microsoft.com/office/drawing/2014/main" id="{BCB5AAB5-4D32-4FBA-AE77-EE7FF6C4629C}"/>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3538582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797D13D-E86D-CE3E-BE31-49779B9BC72E}"/>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sah 2">
            <a:extLst>
              <a:ext uri="{FF2B5EF4-FFF2-40B4-BE49-F238E27FC236}">
                <a16:creationId xmlns:a16="http://schemas.microsoft.com/office/drawing/2014/main" id="{514580DF-E355-3EB5-3647-072B3CBF4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text 3">
            <a:extLst>
              <a:ext uri="{FF2B5EF4-FFF2-40B4-BE49-F238E27FC236}">
                <a16:creationId xmlns:a16="http://schemas.microsoft.com/office/drawing/2014/main" id="{751B0D3B-3289-6500-14DC-3E351F0F36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6F351F54-B8D5-4553-1A05-A6D0DBE5E4D2}"/>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6" name="Zástupný objekt pre pätu 5">
            <a:extLst>
              <a:ext uri="{FF2B5EF4-FFF2-40B4-BE49-F238E27FC236}">
                <a16:creationId xmlns:a16="http://schemas.microsoft.com/office/drawing/2014/main" id="{A1EC31C3-E490-3291-F8B5-CE6A898A9CFB}"/>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FCD0D2E7-F90F-7F07-3D43-F80AAED61555}"/>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359328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E946926-5153-EAA1-C79C-DB90BFC42CBF}"/>
              </a:ext>
            </a:extLst>
          </p:cNvPr>
          <p:cNvSpPr>
            <a:spLocks noGrp="1"/>
          </p:cNvSpPr>
          <p:nvPr>
            <p:ph type="title"/>
          </p:nvPr>
        </p:nvSpPr>
        <p:spPr>
          <a:xfrm>
            <a:off x="839788" y="457200"/>
            <a:ext cx="3932237" cy="1600200"/>
          </a:xfrm>
        </p:spPr>
        <p:txBody>
          <a:bodyPr anchor="b"/>
          <a:lstStyle>
            <a:lvl1pPr>
              <a:defRPr sz="3200"/>
            </a:lvl1pPr>
          </a:lstStyle>
          <a:p>
            <a:r>
              <a:rPr lang="sk-SK"/>
              <a:t>Kliknutím upravte štýl predlohy nadpisu</a:t>
            </a:r>
          </a:p>
        </p:txBody>
      </p:sp>
      <p:sp>
        <p:nvSpPr>
          <p:cNvPr id="3" name="Zástupný objekt pre obrázok 2">
            <a:extLst>
              <a:ext uri="{FF2B5EF4-FFF2-40B4-BE49-F238E27FC236}">
                <a16:creationId xmlns:a16="http://schemas.microsoft.com/office/drawing/2014/main" id="{D4C36F86-BAA4-F3D4-B564-CF9BC2FE8F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text 3">
            <a:extLst>
              <a:ext uri="{FF2B5EF4-FFF2-40B4-BE49-F238E27FC236}">
                <a16:creationId xmlns:a16="http://schemas.microsoft.com/office/drawing/2014/main" id="{F5477EB0-5A00-75C8-6272-65A0F7A86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a:t>Kliknite sem a upravte štýly predlohy textu</a:t>
            </a:r>
          </a:p>
        </p:txBody>
      </p:sp>
      <p:sp>
        <p:nvSpPr>
          <p:cNvPr id="5" name="Zástupný objekt pre dátum 4">
            <a:extLst>
              <a:ext uri="{FF2B5EF4-FFF2-40B4-BE49-F238E27FC236}">
                <a16:creationId xmlns:a16="http://schemas.microsoft.com/office/drawing/2014/main" id="{35D7519F-5B17-4FF0-88F5-904A3E2EFF29}"/>
              </a:ext>
            </a:extLst>
          </p:cNvPr>
          <p:cNvSpPr>
            <a:spLocks noGrp="1"/>
          </p:cNvSpPr>
          <p:nvPr>
            <p:ph type="dt" sz="half" idx="10"/>
          </p:nvPr>
        </p:nvSpPr>
        <p:spPr/>
        <p:txBody>
          <a:bodyPr/>
          <a:lstStyle/>
          <a:p>
            <a:fld id="{B0BDA7F6-F7CB-45B1-9ED3-037FFF5CF9CF}" type="datetimeFigureOut">
              <a:rPr lang="sk-SK" smtClean="0"/>
              <a:t>22. 8. 2024</a:t>
            </a:fld>
            <a:endParaRPr lang="sk-SK"/>
          </a:p>
        </p:txBody>
      </p:sp>
      <p:sp>
        <p:nvSpPr>
          <p:cNvPr id="6" name="Zástupný objekt pre pätu 5">
            <a:extLst>
              <a:ext uri="{FF2B5EF4-FFF2-40B4-BE49-F238E27FC236}">
                <a16:creationId xmlns:a16="http://schemas.microsoft.com/office/drawing/2014/main" id="{85D46DDD-999E-DC67-4DC8-825562BD84AA}"/>
              </a:ext>
            </a:extLst>
          </p:cNvPr>
          <p:cNvSpPr>
            <a:spLocks noGrp="1"/>
          </p:cNvSpPr>
          <p:nvPr>
            <p:ph type="ftr" sz="quarter" idx="11"/>
          </p:nvPr>
        </p:nvSpPr>
        <p:spPr/>
        <p:txBody>
          <a:bodyPr/>
          <a:lstStyle/>
          <a:p>
            <a:endParaRPr lang="sk-SK"/>
          </a:p>
        </p:txBody>
      </p:sp>
      <p:sp>
        <p:nvSpPr>
          <p:cNvPr id="7" name="Zástupný objekt pre číslo snímky 6">
            <a:extLst>
              <a:ext uri="{FF2B5EF4-FFF2-40B4-BE49-F238E27FC236}">
                <a16:creationId xmlns:a16="http://schemas.microsoft.com/office/drawing/2014/main" id="{D12DCF52-3185-E007-B9FE-9C79EFC108F6}"/>
              </a:ext>
            </a:extLst>
          </p:cNvPr>
          <p:cNvSpPr>
            <a:spLocks noGrp="1"/>
          </p:cNvSpPr>
          <p:nvPr>
            <p:ph type="sldNum" sz="quarter" idx="12"/>
          </p:nvPr>
        </p:nvSpPr>
        <p:spPr/>
        <p:txBody>
          <a:bodyPr/>
          <a:lstStyle/>
          <a:p>
            <a:fld id="{18CDE814-41BB-4B30-9B2D-75B10F5718DC}" type="slidenum">
              <a:rPr lang="sk-SK" smtClean="0"/>
              <a:t>‹#›</a:t>
            </a:fld>
            <a:endParaRPr lang="sk-SK"/>
          </a:p>
        </p:txBody>
      </p:sp>
    </p:spTree>
    <p:extLst>
      <p:ext uri="{BB962C8B-B14F-4D97-AF65-F5344CB8AC3E}">
        <p14:creationId xmlns:p14="http://schemas.microsoft.com/office/powerpoint/2010/main" val="2340912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57052F4-47FF-02DF-D8EE-F9F2E82D7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p>
        </p:txBody>
      </p:sp>
      <p:sp>
        <p:nvSpPr>
          <p:cNvPr id="3" name="Zástupný text 2">
            <a:extLst>
              <a:ext uri="{FF2B5EF4-FFF2-40B4-BE49-F238E27FC236}">
                <a16:creationId xmlns:a16="http://schemas.microsoft.com/office/drawing/2014/main" id="{357DF2FB-0C8B-6877-2689-123CD98DB7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p>
        </p:txBody>
      </p:sp>
      <p:sp>
        <p:nvSpPr>
          <p:cNvPr id="4" name="Zástupný objekt pre dátum 3">
            <a:extLst>
              <a:ext uri="{FF2B5EF4-FFF2-40B4-BE49-F238E27FC236}">
                <a16:creationId xmlns:a16="http://schemas.microsoft.com/office/drawing/2014/main" id="{7F76548B-D322-D08D-DFA9-52FA087850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0BDA7F6-F7CB-45B1-9ED3-037FFF5CF9CF}" type="datetimeFigureOut">
              <a:rPr lang="sk-SK" smtClean="0"/>
              <a:t>22. 8. 2024</a:t>
            </a:fld>
            <a:endParaRPr lang="sk-SK"/>
          </a:p>
        </p:txBody>
      </p:sp>
      <p:sp>
        <p:nvSpPr>
          <p:cNvPr id="5" name="Zástupný objekt pre pätu 4">
            <a:extLst>
              <a:ext uri="{FF2B5EF4-FFF2-40B4-BE49-F238E27FC236}">
                <a16:creationId xmlns:a16="http://schemas.microsoft.com/office/drawing/2014/main" id="{80CD197D-84C2-08CC-7A4C-E04CD9E38F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k-SK"/>
          </a:p>
        </p:txBody>
      </p:sp>
      <p:sp>
        <p:nvSpPr>
          <p:cNvPr id="6" name="Zástupný objekt pre číslo snímky 5">
            <a:extLst>
              <a:ext uri="{FF2B5EF4-FFF2-40B4-BE49-F238E27FC236}">
                <a16:creationId xmlns:a16="http://schemas.microsoft.com/office/drawing/2014/main" id="{CCE049BA-CBB0-0CC3-9650-7709C719C9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CDE814-41BB-4B30-9B2D-75B10F5718DC}" type="slidenum">
              <a:rPr lang="sk-SK" smtClean="0"/>
              <a:t>‹#›</a:t>
            </a:fld>
            <a:endParaRPr lang="sk-SK"/>
          </a:p>
        </p:txBody>
      </p:sp>
    </p:spTree>
    <p:extLst>
      <p:ext uri="{BB962C8B-B14F-4D97-AF65-F5344CB8AC3E}">
        <p14:creationId xmlns:p14="http://schemas.microsoft.com/office/powerpoint/2010/main" val="2417072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26.emf"/><Relationship Id="rId10"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emf"/><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26.emf"/><Relationship Id="rId10" Type="http://schemas.openxmlformats.org/officeDocument/2006/relationships/image" Target="../media/image25.svg"/><Relationship Id="rId4" Type="http://schemas.openxmlformats.org/officeDocument/2006/relationships/image" Target="../media/image21.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9.emf"/><Relationship Id="rId7" Type="http://schemas.openxmlformats.org/officeDocument/2006/relationships/image" Target="../media/image25.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1.png"/><Relationship Id="rId5" Type="http://schemas.openxmlformats.org/officeDocument/2006/relationships/image" Target="../media/image23.svg"/><Relationship Id="rId10" Type="http://schemas.openxmlformats.org/officeDocument/2006/relationships/image" Target="../media/image26.emf"/><Relationship Id="rId4" Type="http://schemas.openxmlformats.org/officeDocument/2006/relationships/image" Target="../media/image22.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2.emf"/><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31.png"/><Relationship Id="rId5" Type="http://schemas.openxmlformats.org/officeDocument/2006/relationships/image" Target="../media/image23.svg"/><Relationship Id="rId10" Type="http://schemas.openxmlformats.org/officeDocument/2006/relationships/image" Target="../media/image26.emf"/><Relationship Id="rId4" Type="http://schemas.openxmlformats.org/officeDocument/2006/relationships/image" Target="../media/image22.pn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emf"/><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35.emf"/><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3.em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3.emf"/><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79A80-26CA-4457-50F1-295DC695694C}"/>
              </a:ext>
            </a:extLst>
          </p:cNvPr>
          <p:cNvSpPr>
            <a:spLocks noGrp="1"/>
          </p:cNvSpPr>
          <p:nvPr>
            <p:ph type="ctrTitle"/>
          </p:nvPr>
        </p:nvSpPr>
        <p:spPr>
          <a:xfrm>
            <a:off x="3055526" y="577029"/>
            <a:ext cx="8958838" cy="3303631"/>
          </a:xfrm>
        </p:spPr>
        <p:txBody>
          <a:bodyPr>
            <a:normAutofit/>
          </a:bodyPr>
          <a:lstStyle/>
          <a:p>
            <a:pPr algn="l"/>
            <a:r>
              <a:rPr lang="sk-SK" sz="5400" b="1" dirty="0">
                <a:solidFill>
                  <a:schemeClr val="accent1"/>
                </a:solidFill>
                <a:latin typeface="Abadi" panose="020B0604020104020204" pitchFamily="34" charset="0"/>
              </a:rPr>
              <a:t>E</a:t>
            </a:r>
            <a:r>
              <a:rPr lang="en-US" sz="5400" b="1" dirty="0" err="1">
                <a:solidFill>
                  <a:schemeClr val="accent1"/>
                </a:solidFill>
                <a:latin typeface="Abadi" panose="020B0604020104020204" pitchFamily="34" charset="0"/>
              </a:rPr>
              <a:t>stimation</a:t>
            </a:r>
            <a:r>
              <a:rPr lang="en-US" sz="5400" b="1" dirty="0">
                <a:solidFill>
                  <a:schemeClr val="accent1"/>
                </a:solidFill>
                <a:latin typeface="Abadi" panose="020B0604020104020204" pitchFamily="34" charset="0"/>
              </a:rPr>
              <a:t> of the Peak Runoff Coefficient on Small Catchments in Slovakia</a:t>
            </a:r>
            <a:br>
              <a:rPr lang="sk-SK" sz="5400" b="1" dirty="0">
                <a:solidFill>
                  <a:schemeClr val="accent1"/>
                </a:solidFill>
              </a:rPr>
            </a:br>
            <a:r>
              <a:rPr lang="sk-SK" sz="1400" b="1" dirty="0">
                <a:solidFill>
                  <a:schemeClr val="accent1"/>
                </a:solidFill>
                <a:latin typeface="Abadi" panose="020B0604020104020204" pitchFamily="34" charset="0"/>
              </a:rPr>
              <a:t>(EGU24-8187)</a:t>
            </a:r>
            <a:endParaRPr lang="sk-SK" sz="5400" b="1" dirty="0">
              <a:solidFill>
                <a:schemeClr val="accent1"/>
              </a:solidFill>
              <a:latin typeface="Abadi" panose="020B0604020104020204" pitchFamily="34" charset="0"/>
            </a:endParaRPr>
          </a:p>
        </p:txBody>
      </p:sp>
      <p:sp>
        <p:nvSpPr>
          <p:cNvPr id="3" name="Podnadpis 2">
            <a:extLst>
              <a:ext uri="{FF2B5EF4-FFF2-40B4-BE49-F238E27FC236}">
                <a16:creationId xmlns:a16="http://schemas.microsoft.com/office/drawing/2014/main" id="{39D10F5E-C202-D541-4C2B-F1EEA43AF04D}"/>
              </a:ext>
            </a:extLst>
          </p:cNvPr>
          <p:cNvSpPr>
            <a:spLocks noGrp="1"/>
          </p:cNvSpPr>
          <p:nvPr>
            <p:ph type="subTitle" idx="1"/>
          </p:nvPr>
        </p:nvSpPr>
        <p:spPr>
          <a:xfrm>
            <a:off x="3073451" y="4363805"/>
            <a:ext cx="7279157" cy="644618"/>
          </a:xfrm>
        </p:spPr>
        <p:txBody>
          <a:bodyPr>
            <a:normAutofit fontScale="92500"/>
          </a:bodyPr>
          <a:lstStyle/>
          <a:p>
            <a:pPr algn="l"/>
            <a:r>
              <a:rPr lang="sk-SK" b="1" dirty="0">
                <a:solidFill>
                  <a:schemeClr val="accent5">
                    <a:lumMod val="50000"/>
                  </a:schemeClr>
                </a:solidFill>
                <a:latin typeface="Abadi" panose="020B0604020104020204" pitchFamily="34" charset="0"/>
              </a:rPr>
              <a:t>PAULÍKOVÁ Lynda</a:t>
            </a:r>
            <a:r>
              <a:rPr lang="sk-SK" b="1" baseline="30000" dirty="0">
                <a:solidFill>
                  <a:schemeClr val="accent5">
                    <a:lumMod val="50000"/>
                  </a:schemeClr>
                </a:solidFill>
                <a:latin typeface="Abadi" panose="020B0604020104020204" pitchFamily="34" charset="0"/>
              </a:rPr>
              <a:t>1*</a:t>
            </a:r>
            <a:r>
              <a:rPr lang="sk-SK" dirty="0">
                <a:solidFill>
                  <a:schemeClr val="accent5">
                    <a:lumMod val="50000"/>
                  </a:schemeClr>
                </a:solidFill>
                <a:latin typeface="Abadi" panose="020B0604020104020204" pitchFamily="34" charset="0"/>
              </a:rPr>
              <a:t>, KOHNOVÁ Silvia</a:t>
            </a:r>
            <a:r>
              <a:rPr lang="sk-SK" baseline="30000" dirty="0">
                <a:solidFill>
                  <a:schemeClr val="accent5">
                    <a:lumMod val="50000"/>
                  </a:schemeClr>
                </a:solidFill>
                <a:latin typeface="Abadi" panose="020B0604020104020204" pitchFamily="34" charset="0"/>
              </a:rPr>
              <a:t>1</a:t>
            </a:r>
            <a:r>
              <a:rPr lang="sk-SK" dirty="0">
                <a:solidFill>
                  <a:schemeClr val="accent5">
                    <a:lumMod val="50000"/>
                  </a:schemeClr>
                </a:solidFill>
                <a:latin typeface="Abadi" panose="020B0604020104020204" pitchFamily="34" charset="0"/>
              </a:rPr>
              <a:t>, VÝLETA Roman</a:t>
            </a:r>
            <a:r>
              <a:rPr lang="sk-SK" baseline="30000" dirty="0">
                <a:solidFill>
                  <a:schemeClr val="accent5">
                    <a:lumMod val="50000"/>
                  </a:schemeClr>
                </a:solidFill>
                <a:latin typeface="Abadi" panose="020B0604020104020204" pitchFamily="34" charset="0"/>
              </a:rPr>
              <a:t>1</a:t>
            </a:r>
          </a:p>
        </p:txBody>
      </p:sp>
      <p:sp>
        <p:nvSpPr>
          <p:cNvPr id="23" name="Obdĺžnik 22">
            <a:extLst>
              <a:ext uri="{FF2B5EF4-FFF2-40B4-BE49-F238E27FC236}">
                <a16:creationId xmlns:a16="http://schemas.microsoft.com/office/drawing/2014/main" id="{7ACC09D6-D727-A2BF-DFE5-247628DD1BAB}"/>
              </a:ext>
            </a:extLst>
          </p:cNvPr>
          <p:cNvSpPr/>
          <p:nvPr/>
        </p:nvSpPr>
        <p:spPr>
          <a:xfrm>
            <a:off x="6747" y="-10888"/>
            <a:ext cx="2393700" cy="6868888"/>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22" name="Obrázok 21">
            <a:extLst>
              <a:ext uri="{FF2B5EF4-FFF2-40B4-BE49-F238E27FC236}">
                <a16:creationId xmlns:a16="http://schemas.microsoft.com/office/drawing/2014/main" id="{0F90E08B-387D-EDD0-DE18-B9C12E9B26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53" y="4027001"/>
            <a:ext cx="2074141" cy="2689552"/>
          </a:xfrm>
          <a:prstGeom prst="rect">
            <a:avLst/>
          </a:prstGeom>
        </p:spPr>
      </p:pic>
      <p:grpSp>
        <p:nvGrpSpPr>
          <p:cNvPr id="14" name="Skupina 13">
            <a:extLst>
              <a:ext uri="{FF2B5EF4-FFF2-40B4-BE49-F238E27FC236}">
                <a16:creationId xmlns:a16="http://schemas.microsoft.com/office/drawing/2014/main" id="{53A336CC-E547-AAA6-3C9B-2E1AE52DEBAE}"/>
              </a:ext>
            </a:extLst>
          </p:cNvPr>
          <p:cNvGrpSpPr/>
          <p:nvPr/>
        </p:nvGrpSpPr>
        <p:grpSpPr>
          <a:xfrm>
            <a:off x="157517" y="89315"/>
            <a:ext cx="2074141" cy="1703786"/>
            <a:chOff x="157685" y="187896"/>
            <a:chExt cx="2074141" cy="1703786"/>
          </a:xfrm>
        </p:grpSpPr>
        <p:pic>
          <p:nvPicPr>
            <p:cNvPr id="4" name="Obrázok 3">
              <a:extLst>
                <a:ext uri="{FF2B5EF4-FFF2-40B4-BE49-F238E27FC236}">
                  <a16:creationId xmlns:a16="http://schemas.microsoft.com/office/drawing/2014/main" id="{401A1F2E-8DEC-FE88-48DB-279A597954CE}"/>
                </a:ext>
              </a:extLst>
            </p:cNvPr>
            <p:cNvPicPr>
              <a:picLocks noChangeAspect="1"/>
            </p:cNvPicPr>
            <p:nvPr/>
          </p:nvPicPr>
          <p:blipFill rotWithShape="1">
            <a:blip r:embed="rId3">
              <a:extLst>
                <a:ext uri="{28A0092B-C50C-407E-A947-70E740481C1C}">
                  <a14:useLocalDpi xmlns:a14="http://schemas.microsoft.com/office/drawing/2010/main" val="0"/>
                </a:ext>
              </a:extLst>
            </a:blip>
            <a:srcRect t="-1" b="-2256"/>
            <a:stretch/>
          </p:blipFill>
          <p:spPr>
            <a:xfrm>
              <a:off x="157685" y="187896"/>
              <a:ext cx="2074141" cy="1132286"/>
            </a:xfrm>
            <a:prstGeom prst="rect">
              <a:avLst/>
            </a:prstGeom>
          </p:spPr>
        </p:pic>
        <p:pic>
          <p:nvPicPr>
            <p:cNvPr id="28" name="Obrázok 27">
              <a:extLst>
                <a:ext uri="{FF2B5EF4-FFF2-40B4-BE49-F238E27FC236}">
                  <a16:creationId xmlns:a16="http://schemas.microsoft.com/office/drawing/2014/main" id="{89B9B8F1-1B23-DF51-6D36-39B2609F76BD}"/>
                </a:ext>
              </a:extLst>
            </p:cNvPr>
            <p:cNvPicPr>
              <a:picLocks noChangeAspect="1"/>
            </p:cNvPicPr>
            <p:nvPr/>
          </p:nvPicPr>
          <p:blipFill rotWithShape="1">
            <a:blip r:embed="rId4">
              <a:extLst>
                <a:ext uri="{28A0092B-C50C-407E-A947-70E740481C1C}">
                  <a14:useLocalDpi xmlns:a14="http://schemas.microsoft.com/office/drawing/2010/main" val="0"/>
                </a:ext>
              </a:extLst>
            </a:blip>
            <a:srcRect b="-9065"/>
            <a:stretch/>
          </p:blipFill>
          <p:spPr>
            <a:xfrm>
              <a:off x="157685" y="1124472"/>
              <a:ext cx="2074077" cy="767210"/>
            </a:xfrm>
            <a:prstGeom prst="rect">
              <a:avLst/>
            </a:prstGeom>
          </p:spPr>
        </p:pic>
      </p:grpSp>
      <p:sp>
        <p:nvSpPr>
          <p:cNvPr id="26" name="BlokTextu 25">
            <a:extLst>
              <a:ext uri="{FF2B5EF4-FFF2-40B4-BE49-F238E27FC236}">
                <a16:creationId xmlns:a16="http://schemas.microsoft.com/office/drawing/2014/main" id="{D134C426-D76F-0637-6A08-C1BCACA17F3F}"/>
              </a:ext>
            </a:extLst>
          </p:cNvPr>
          <p:cNvSpPr txBox="1"/>
          <p:nvPr/>
        </p:nvSpPr>
        <p:spPr>
          <a:xfrm>
            <a:off x="3134114" y="5542088"/>
            <a:ext cx="6683441" cy="646331"/>
          </a:xfrm>
          <a:prstGeom prst="rect">
            <a:avLst/>
          </a:prstGeom>
          <a:noFill/>
        </p:spPr>
        <p:txBody>
          <a:bodyPr wrap="square">
            <a:spAutoFit/>
          </a:bodyPr>
          <a:lstStyle/>
          <a:p>
            <a:r>
              <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1</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Department of Land and Water Resources Management, Slovak</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University of Technology in Bratislava</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(Slovakia)</a:t>
            </a:r>
            <a:endPar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BlokTextu 30">
            <a:extLst>
              <a:ext uri="{FF2B5EF4-FFF2-40B4-BE49-F238E27FC236}">
                <a16:creationId xmlns:a16="http://schemas.microsoft.com/office/drawing/2014/main" id="{778D2B1A-2004-C08A-267A-356ADD4B07E6}"/>
              </a:ext>
            </a:extLst>
          </p:cNvPr>
          <p:cNvSpPr txBox="1"/>
          <p:nvPr/>
        </p:nvSpPr>
        <p:spPr>
          <a:xfrm>
            <a:off x="9348925" y="200002"/>
            <a:ext cx="2214734" cy="754053"/>
          </a:xfrm>
          <a:prstGeom prst="rect">
            <a:avLst/>
          </a:prstGeom>
          <a:noFill/>
        </p:spPr>
        <p:txBody>
          <a:bodyPr wrap="square">
            <a:spAutoFit/>
          </a:bodyPr>
          <a:lstStyle/>
          <a:p>
            <a:pPr algn="r"/>
            <a:r>
              <a:rPr lang="sk-SK" sz="1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EGU 2024</a:t>
            </a:r>
          </a:p>
          <a:p>
            <a:pPr algn="r"/>
            <a:r>
              <a:rPr lang="sk-SK" sz="1400" b="1"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Biogeosiences</a:t>
            </a:r>
            <a:r>
              <a:rPr lang="sk-SK" sz="1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BG3.1</a:t>
            </a:r>
            <a:endParaRPr lang="en-US" sz="1400"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r"/>
            <a:endParaRPr lang="en-US" sz="4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a:p>
            <a:pPr algn="r"/>
            <a:r>
              <a:rPr lang="sk-SK" sz="11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Vienna</a:t>
            </a:r>
            <a:r>
              <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sz="1100"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April</a:t>
            </a:r>
            <a:r>
              <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1</a:t>
            </a:r>
            <a:r>
              <a:rPr lang="sk-SK"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7</a:t>
            </a:r>
            <a:r>
              <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202</a:t>
            </a:r>
            <a:r>
              <a:rPr lang="sk-SK"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4</a:t>
            </a:r>
            <a:endParaRPr lang="en-US" sz="11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32" name="BlokTextu 31">
            <a:extLst>
              <a:ext uri="{FF2B5EF4-FFF2-40B4-BE49-F238E27FC236}">
                <a16:creationId xmlns:a16="http://schemas.microsoft.com/office/drawing/2014/main" id="{64B5A568-8864-A4F6-A0F6-99D3FB11A3FB}"/>
              </a:ext>
            </a:extLst>
          </p:cNvPr>
          <p:cNvSpPr txBox="1"/>
          <p:nvPr/>
        </p:nvSpPr>
        <p:spPr>
          <a:xfrm>
            <a:off x="3141211" y="6173934"/>
            <a:ext cx="6683441" cy="369332"/>
          </a:xfrm>
          <a:prstGeom prst="rect">
            <a:avLst/>
          </a:prstGeom>
          <a:noFill/>
        </p:spPr>
        <p:txBody>
          <a:bodyPr wrap="square">
            <a:spAutoFit/>
          </a:bodyPr>
          <a:lstStyle/>
          <a:p>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Contact</a:t>
            </a:r>
            <a:r>
              <a:rPr lang="sk-SK"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rPr>
              <a:t>: lynda.paulikova@stuba.sk</a:t>
            </a:r>
            <a:endParaRPr lang="en-US" dirty="0">
              <a:solidFill>
                <a:schemeClr val="accent5">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Obrázok 5" descr="Obrázok, na ktorom je vzor, pixel, steh&#10;&#10;Automaticky generovaný popis">
            <a:extLst>
              <a:ext uri="{FF2B5EF4-FFF2-40B4-BE49-F238E27FC236}">
                <a16:creationId xmlns:a16="http://schemas.microsoft.com/office/drawing/2014/main" id="{3D38EF44-1BB2-3A4A-F2F2-AEA96D385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453" y="1808883"/>
            <a:ext cx="2087559" cy="2087559"/>
          </a:xfrm>
          <a:prstGeom prst="rect">
            <a:avLst/>
          </a:prstGeom>
        </p:spPr>
      </p:pic>
      <p:sp>
        <p:nvSpPr>
          <p:cNvPr id="5" name="Obdĺžnik 283">
            <a:extLst>
              <a:ext uri="{FF2B5EF4-FFF2-40B4-BE49-F238E27FC236}">
                <a16:creationId xmlns:a16="http://schemas.microsoft.com/office/drawing/2014/main" id="{1F146CAB-D2C2-F49D-4D60-B36CBF65C589}"/>
              </a:ext>
            </a:extLst>
          </p:cNvPr>
          <p:cNvSpPr/>
          <p:nvPr/>
        </p:nvSpPr>
        <p:spPr>
          <a:xfrm>
            <a:off x="2407544" y="-10888"/>
            <a:ext cx="510472" cy="6858000"/>
          </a:xfrm>
          <a:prstGeom prst="rect">
            <a:avLst/>
          </a:prstGeom>
          <a:solidFill>
            <a:srgbClr val="DCDAD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pic>
        <p:nvPicPr>
          <p:cNvPr id="7" name="Picture 6" descr="Logo&#10;&#10;Description automatically generated">
            <a:extLst>
              <a:ext uri="{FF2B5EF4-FFF2-40B4-BE49-F238E27FC236}">
                <a16:creationId xmlns:a16="http://schemas.microsoft.com/office/drawing/2014/main" id="{ED6D16B4-AE4A-4A94-6D2E-C8CB493316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17706" y="194399"/>
            <a:ext cx="542612" cy="759656"/>
          </a:xfrm>
          <a:prstGeom prst="rect">
            <a:avLst/>
          </a:prstGeom>
        </p:spPr>
      </p:pic>
    </p:spTree>
    <p:extLst>
      <p:ext uri="{BB962C8B-B14F-4D97-AF65-F5344CB8AC3E}">
        <p14:creationId xmlns:p14="http://schemas.microsoft.com/office/powerpoint/2010/main" val="1553468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FB8B76B6-B49B-A149-D78D-F7EE14670BE0}"/>
              </a:ext>
            </a:extLst>
          </p:cNvPr>
          <p:cNvPicPr>
            <a:picLocks noChangeAspect="1"/>
          </p:cNvPicPr>
          <p:nvPr/>
        </p:nvPicPr>
        <p:blipFill rotWithShape="1">
          <a:blip r:embed="rId3">
            <a:extLst>
              <a:ext uri="{28A0092B-C50C-407E-A947-70E740481C1C}">
                <a14:useLocalDpi xmlns:a14="http://schemas.microsoft.com/office/drawing/2010/main" val="0"/>
              </a:ext>
            </a:extLst>
          </a:blip>
          <a:srcRect l="6235" t="4487" r="5777" b="6976"/>
          <a:stretch/>
        </p:blipFill>
        <p:spPr>
          <a:xfrm>
            <a:off x="1583140" y="1272431"/>
            <a:ext cx="8393373" cy="3093308"/>
          </a:xfrm>
          <a:prstGeom prst="rect">
            <a:avLst/>
          </a:prstGeom>
        </p:spPr>
      </p:pic>
      <p:sp>
        <p:nvSpPr>
          <p:cNvPr id="55" name="Obdĺžnik 54">
            <a:extLst>
              <a:ext uri="{FF2B5EF4-FFF2-40B4-BE49-F238E27FC236}">
                <a16:creationId xmlns:a16="http://schemas.microsoft.com/office/drawing/2014/main" id="{B5CCF164-874B-E283-3E79-ACEFDF50F300}"/>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1" name="Obrázok 50">
            <a:extLst>
              <a:ext uri="{FF2B5EF4-FFF2-40B4-BE49-F238E27FC236}">
                <a16:creationId xmlns:a16="http://schemas.microsoft.com/office/drawing/2014/main" id="{9A9C048F-5C52-6002-108E-94C42E39D2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4712" y="106222"/>
            <a:ext cx="1677793" cy="860888"/>
          </a:xfrm>
          <a:prstGeom prst="rect">
            <a:avLst/>
          </a:prstGeom>
          <a:noFill/>
        </p:spPr>
      </p:pic>
      <mc:AlternateContent xmlns:mc="http://schemas.openxmlformats.org/markup-compatibility/2006" xmlns:a14="http://schemas.microsoft.com/office/drawing/2010/main">
        <mc:Choice Requires="a14">
          <p:sp>
            <p:nvSpPr>
              <p:cNvPr id="16" name="BlokTextu 15">
                <a:extLst>
                  <a:ext uri="{FF2B5EF4-FFF2-40B4-BE49-F238E27FC236}">
                    <a16:creationId xmlns:a16="http://schemas.microsoft.com/office/drawing/2014/main" id="{FAEE81DA-F5EB-551E-49BC-223FFD72A140}"/>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Horné Orešany</a:t>
                </a:r>
                <a:r>
                  <a:rPr lang="sk-SK" b="1" dirty="0">
                    <a:latin typeface="Abadi" panose="020B0604020104020204" pitchFamily="34" charset="0"/>
                  </a:rPr>
                  <a:t> – stream </a:t>
                </a:r>
                <a:r>
                  <a:rPr lang="sk-SK" b="1" i="1" dirty="0">
                    <a:latin typeface="Abadi" panose="020B0604020104020204" pitchFamily="34" charset="0"/>
                  </a:rPr>
                  <a:t>Parná</a:t>
                </a:r>
                <a:r>
                  <a:rPr lang="sk-SK" b="1" dirty="0">
                    <a:latin typeface="Abadi" panose="020B0604020104020204" pitchFamily="34" charset="0"/>
                  </a:rPr>
                  <a:t> </a:t>
                </a: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smtClean="0">
                        <a:solidFill>
                          <a:schemeClr val="tx1"/>
                        </a:solidFill>
                        <a:latin typeface="Cambria Math" panose="02040503050406030204" pitchFamily="18" charset="0"/>
                        <a:ea typeface="Cambria Math" panose="02040503050406030204" pitchFamily="18" charset="0"/>
                      </a:rPr>
                      <m:t>φ</m:t>
                    </m:r>
                    <m:r>
                      <m:rPr>
                        <m:nor/>
                      </m:rPr>
                      <a:rPr lang="sk-SK" sz="1600" b="0" i="1" baseline="-25000" dirty="0" smtClean="0">
                        <a:solidFill>
                          <a:schemeClr val="tx1"/>
                        </a:solidFill>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summer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p>
              <a:p>
                <a:r>
                  <a:rPr lang="sk-SK" sz="1600" dirty="0">
                    <a:latin typeface="Abadi" panose="020B0604020104020204" pitchFamily="34" charset="0"/>
                  </a:rPr>
                  <a:t>(V. – X.)</a:t>
                </a:r>
                <a:endParaRPr lang="sk-SK" sz="1600" i="1" u="sng" dirty="0">
                  <a:latin typeface="Abadi" panose="020B0604020104020204" pitchFamily="34" charset="0"/>
                </a:endParaRPr>
              </a:p>
            </p:txBody>
          </p:sp>
        </mc:Choice>
        <mc:Fallback xmlns="">
          <p:sp>
            <p:nvSpPr>
              <p:cNvPr id="16" name="BlokTextu 15">
                <a:extLst>
                  <a:ext uri="{FF2B5EF4-FFF2-40B4-BE49-F238E27FC236}">
                    <a16:creationId xmlns:a16="http://schemas.microsoft.com/office/drawing/2014/main" id="{FAEE81DA-F5EB-551E-49BC-223FFD72A140}"/>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6"/>
                <a:stretch>
                  <a:fillRect l="-728" t="-3521" b="-7746"/>
                </a:stretch>
              </a:blipFill>
            </p:spPr>
            <p:txBody>
              <a:bodyPr/>
              <a:lstStyle/>
              <a:p>
                <a:r>
                  <a:rPr lang="en-GB">
                    <a:noFill/>
                  </a:rPr>
                  <a:t> </a:t>
                </a:r>
              </a:p>
            </p:txBody>
          </p:sp>
        </mc:Fallback>
      </mc:AlternateContent>
      <p:sp>
        <p:nvSpPr>
          <p:cNvPr id="56" name="Rovnoramenný trojuholník 55">
            <a:extLst>
              <a:ext uri="{FF2B5EF4-FFF2-40B4-BE49-F238E27FC236}">
                <a16:creationId xmlns:a16="http://schemas.microsoft.com/office/drawing/2014/main" id="{D2061A43-65F5-2AD4-D25A-7B0996832E23}"/>
              </a:ext>
            </a:extLst>
          </p:cNvPr>
          <p:cNvSpPr/>
          <p:nvPr/>
        </p:nvSpPr>
        <p:spPr>
          <a:xfrm rot="5400000">
            <a:off x="9566516" y="193813"/>
            <a:ext cx="948025" cy="754323"/>
          </a:xfrm>
          <a:prstGeom prst="triangle">
            <a:avLst>
              <a:gd name="adj" fmla="val 56461"/>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3" name="Obdĺžnik 46">
            <a:extLst>
              <a:ext uri="{FF2B5EF4-FFF2-40B4-BE49-F238E27FC236}">
                <a16:creationId xmlns:a16="http://schemas.microsoft.com/office/drawing/2014/main" id="{E7825104-67BA-9579-05A6-0097B018C6F7}"/>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BlokTextu 1">
            <a:extLst>
              <a:ext uri="{FF2B5EF4-FFF2-40B4-BE49-F238E27FC236}">
                <a16:creationId xmlns:a16="http://schemas.microsoft.com/office/drawing/2014/main" id="{EBE2D60E-18C6-83CC-98EF-06430CD0F989}"/>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5" name="Skupina 44">
            <a:extLst>
              <a:ext uri="{FF2B5EF4-FFF2-40B4-BE49-F238E27FC236}">
                <a16:creationId xmlns:a16="http://schemas.microsoft.com/office/drawing/2014/main" id="{083DE57E-CBDD-EAAE-90AF-23F95F3CEC58}"/>
              </a:ext>
            </a:extLst>
          </p:cNvPr>
          <p:cNvGrpSpPr/>
          <p:nvPr/>
        </p:nvGrpSpPr>
        <p:grpSpPr>
          <a:xfrm>
            <a:off x="6340483" y="5356007"/>
            <a:ext cx="6291476" cy="1348786"/>
            <a:chOff x="6445162" y="4934218"/>
            <a:chExt cx="8405411" cy="1811349"/>
          </a:xfrm>
        </p:grpSpPr>
        <p:grpSp>
          <p:nvGrpSpPr>
            <p:cNvPr id="6" name="Skupina 43">
              <a:extLst>
                <a:ext uri="{FF2B5EF4-FFF2-40B4-BE49-F238E27FC236}">
                  <a16:creationId xmlns:a16="http://schemas.microsoft.com/office/drawing/2014/main" id="{1F231E2A-F7F7-7B8D-0A1F-225D46DF48FC}"/>
                </a:ext>
              </a:extLst>
            </p:cNvPr>
            <p:cNvGrpSpPr/>
            <p:nvPr/>
          </p:nvGrpSpPr>
          <p:grpSpPr>
            <a:xfrm>
              <a:off x="6445162" y="4950094"/>
              <a:ext cx="4973671" cy="1795473"/>
              <a:chOff x="6445162" y="4950094"/>
              <a:chExt cx="4973671" cy="1795473"/>
            </a:xfrm>
          </p:grpSpPr>
          <p:grpSp>
            <p:nvGrpSpPr>
              <p:cNvPr id="17" name="Skupina 24">
                <a:extLst>
                  <a:ext uri="{FF2B5EF4-FFF2-40B4-BE49-F238E27FC236}">
                    <a16:creationId xmlns:a16="http://schemas.microsoft.com/office/drawing/2014/main" id="{DE046D70-8D81-1159-EE37-1BBC984267B3}"/>
                  </a:ext>
                </a:extLst>
              </p:cNvPr>
              <p:cNvGrpSpPr/>
              <p:nvPr/>
            </p:nvGrpSpPr>
            <p:grpSpPr>
              <a:xfrm>
                <a:off x="6445162" y="4950094"/>
                <a:ext cx="4973671" cy="360000"/>
                <a:chOff x="6658659" y="5571196"/>
                <a:chExt cx="4973671" cy="360000"/>
              </a:xfrm>
            </p:grpSpPr>
            <p:sp>
              <p:nvSpPr>
                <p:cNvPr id="54" name="Ovál 22">
                  <a:extLst>
                    <a:ext uri="{FF2B5EF4-FFF2-40B4-BE49-F238E27FC236}">
                      <a16:creationId xmlns:a16="http://schemas.microsoft.com/office/drawing/2014/main" id="{0E133E87-A4BB-1D77-9E8A-54CC6FA335E2}"/>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57" name="BlokTextu 23">
                  <a:extLst>
                    <a:ext uri="{FF2B5EF4-FFF2-40B4-BE49-F238E27FC236}">
                      <a16:creationId xmlns:a16="http://schemas.microsoft.com/office/drawing/2014/main" id="{66BD2939-A8D6-1E3B-C586-CABDE8302FD9}"/>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18" name="Skupina 25">
                <a:extLst>
                  <a:ext uri="{FF2B5EF4-FFF2-40B4-BE49-F238E27FC236}">
                    <a16:creationId xmlns:a16="http://schemas.microsoft.com/office/drawing/2014/main" id="{0097BEFE-3685-C523-CF1A-AA4BFADD06BC}"/>
                  </a:ext>
                </a:extLst>
              </p:cNvPr>
              <p:cNvGrpSpPr/>
              <p:nvPr/>
            </p:nvGrpSpPr>
            <p:grpSpPr>
              <a:xfrm>
                <a:off x="6445162" y="5428585"/>
                <a:ext cx="4973671" cy="360000"/>
                <a:chOff x="6658659" y="5571196"/>
                <a:chExt cx="4973671" cy="360000"/>
              </a:xfrm>
            </p:grpSpPr>
            <p:sp>
              <p:nvSpPr>
                <p:cNvPr id="52" name="Ovál 26">
                  <a:extLst>
                    <a:ext uri="{FF2B5EF4-FFF2-40B4-BE49-F238E27FC236}">
                      <a16:creationId xmlns:a16="http://schemas.microsoft.com/office/drawing/2014/main" id="{9DF6FB2C-8728-0D98-4092-03939BF0A668}"/>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53" name="BlokTextu 27">
                  <a:extLst>
                    <a:ext uri="{FF2B5EF4-FFF2-40B4-BE49-F238E27FC236}">
                      <a16:creationId xmlns:a16="http://schemas.microsoft.com/office/drawing/2014/main" id="{EE7BEBF1-BD25-EC6C-9CA6-213111924F2D}"/>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19" name="Skupina 28">
                <a:extLst>
                  <a:ext uri="{FF2B5EF4-FFF2-40B4-BE49-F238E27FC236}">
                    <a16:creationId xmlns:a16="http://schemas.microsoft.com/office/drawing/2014/main" id="{E80E35BE-A78F-3CAB-6C6C-78EA659F49AA}"/>
                  </a:ext>
                </a:extLst>
              </p:cNvPr>
              <p:cNvGrpSpPr/>
              <p:nvPr/>
            </p:nvGrpSpPr>
            <p:grpSpPr>
              <a:xfrm>
                <a:off x="6445162" y="5907076"/>
                <a:ext cx="4973671" cy="360000"/>
                <a:chOff x="6658659" y="5571196"/>
                <a:chExt cx="4973671" cy="360000"/>
              </a:xfrm>
            </p:grpSpPr>
            <p:sp>
              <p:nvSpPr>
                <p:cNvPr id="48" name="Ovál 29">
                  <a:extLst>
                    <a:ext uri="{FF2B5EF4-FFF2-40B4-BE49-F238E27FC236}">
                      <a16:creationId xmlns:a16="http://schemas.microsoft.com/office/drawing/2014/main" id="{6C396206-23B1-8460-1892-3B8DC5FC1226}"/>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50" name="BlokTextu 30">
                  <a:extLst>
                    <a:ext uri="{FF2B5EF4-FFF2-40B4-BE49-F238E27FC236}">
                      <a16:creationId xmlns:a16="http://schemas.microsoft.com/office/drawing/2014/main" id="{F69BE05E-5C16-7731-6122-2DBC79F2912E}"/>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20" name="Skupina 31">
                <a:extLst>
                  <a:ext uri="{FF2B5EF4-FFF2-40B4-BE49-F238E27FC236}">
                    <a16:creationId xmlns:a16="http://schemas.microsoft.com/office/drawing/2014/main" id="{B7F92710-3B82-3C96-EFEE-68CFE7423830}"/>
                  </a:ext>
                </a:extLst>
              </p:cNvPr>
              <p:cNvGrpSpPr/>
              <p:nvPr/>
            </p:nvGrpSpPr>
            <p:grpSpPr>
              <a:xfrm>
                <a:off x="6445162" y="6385567"/>
                <a:ext cx="4973671" cy="360000"/>
                <a:chOff x="6658659" y="5571196"/>
                <a:chExt cx="4973671" cy="360000"/>
              </a:xfrm>
            </p:grpSpPr>
            <p:sp>
              <p:nvSpPr>
                <p:cNvPr id="21" name="Ovál 32">
                  <a:extLst>
                    <a:ext uri="{FF2B5EF4-FFF2-40B4-BE49-F238E27FC236}">
                      <a16:creationId xmlns:a16="http://schemas.microsoft.com/office/drawing/2014/main" id="{3282CA0A-AB81-CD43-8C0D-FE3436751D79}"/>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2" name="BlokTextu 33">
                  <a:extLst>
                    <a:ext uri="{FF2B5EF4-FFF2-40B4-BE49-F238E27FC236}">
                      <a16:creationId xmlns:a16="http://schemas.microsoft.com/office/drawing/2014/main" id="{0677AF78-EC71-7A1B-2D69-C1990D5228B1}"/>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7" name="Skupina 34">
              <a:extLst>
                <a:ext uri="{FF2B5EF4-FFF2-40B4-BE49-F238E27FC236}">
                  <a16:creationId xmlns:a16="http://schemas.microsoft.com/office/drawing/2014/main" id="{019181DA-C046-7253-F254-D8D864E64357}"/>
                </a:ext>
              </a:extLst>
            </p:cNvPr>
            <p:cNvGrpSpPr/>
            <p:nvPr/>
          </p:nvGrpSpPr>
          <p:grpSpPr>
            <a:xfrm>
              <a:off x="9876901" y="4934218"/>
              <a:ext cx="4973672" cy="360000"/>
              <a:chOff x="7098720" y="5545381"/>
              <a:chExt cx="4973672" cy="360000"/>
            </a:xfrm>
          </p:grpSpPr>
          <p:sp>
            <p:nvSpPr>
              <p:cNvPr id="14" name="Ovál 35">
                <a:extLst>
                  <a:ext uri="{FF2B5EF4-FFF2-40B4-BE49-F238E27FC236}">
                    <a16:creationId xmlns:a16="http://schemas.microsoft.com/office/drawing/2014/main" id="{11AAFFBD-388A-A0B9-79EB-E861F15DF536}"/>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5" name="BlokTextu 36">
                <a:extLst>
                  <a:ext uri="{FF2B5EF4-FFF2-40B4-BE49-F238E27FC236}">
                    <a16:creationId xmlns:a16="http://schemas.microsoft.com/office/drawing/2014/main" id="{588EBF9E-AF4F-A71C-6396-A4839049905E}"/>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8" name="Skupina 37">
              <a:extLst>
                <a:ext uri="{FF2B5EF4-FFF2-40B4-BE49-F238E27FC236}">
                  <a16:creationId xmlns:a16="http://schemas.microsoft.com/office/drawing/2014/main" id="{06A5CB03-4616-7A7D-0223-12CB4FCA0FFF}"/>
                </a:ext>
              </a:extLst>
            </p:cNvPr>
            <p:cNvGrpSpPr/>
            <p:nvPr/>
          </p:nvGrpSpPr>
          <p:grpSpPr>
            <a:xfrm>
              <a:off x="9876901" y="5412709"/>
              <a:ext cx="4973671" cy="360000"/>
              <a:chOff x="7098720" y="5545381"/>
              <a:chExt cx="4973671" cy="360000"/>
            </a:xfrm>
          </p:grpSpPr>
          <p:sp>
            <p:nvSpPr>
              <p:cNvPr id="12" name="Ovál 38">
                <a:extLst>
                  <a:ext uri="{FF2B5EF4-FFF2-40B4-BE49-F238E27FC236}">
                    <a16:creationId xmlns:a16="http://schemas.microsoft.com/office/drawing/2014/main" id="{128F7498-DFEB-B58C-69A5-488A40541D23}"/>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3" name="BlokTextu 39">
                <a:extLst>
                  <a:ext uri="{FF2B5EF4-FFF2-40B4-BE49-F238E27FC236}">
                    <a16:creationId xmlns:a16="http://schemas.microsoft.com/office/drawing/2014/main" id="{C397CB8D-78EE-C361-C0E9-C6E563C0111B}"/>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9" name="Skupina 40">
              <a:extLst>
                <a:ext uri="{FF2B5EF4-FFF2-40B4-BE49-F238E27FC236}">
                  <a16:creationId xmlns:a16="http://schemas.microsoft.com/office/drawing/2014/main" id="{D761E012-84BB-D1D1-6A87-618DE137B8AA}"/>
                </a:ext>
              </a:extLst>
            </p:cNvPr>
            <p:cNvGrpSpPr/>
            <p:nvPr/>
          </p:nvGrpSpPr>
          <p:grpSpPr>
            <a:xfrm>
              <a:off x="9876901" y="5891200"/>
              <a:ext cx="4973671" cy="383851"/>
              <a:chOff x="7098720" y="5545381"/>
              <a:chExt cx="4973671" cy="383851"/>
            </a:xfrm>
          </p:grpSpPr>
          <p:sp>
            <p:nvSpPr>
              <p:cNvPr id="10" name="Ovál 41">
                <a:extLst>
                  <a:ext uri="{FF2B5EF4-FFF2-40B4-BE49-F238E27FC236}">
                    <a16:creationId xmlns:a16="http://schemas.microsoft.com/office/drawing/2014/main" id="{5B8CBE95-416F-C677-6588-109A78C046F9}"/>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1" name="BlokTextu 42">
                <a:extLst>
                  <a:ext uri="{FF2B5EF4-FFF2-40B4-BE49-F238E27FC236}">
                    <a16:creationId xmlns:a16="http://schemas.microsoft.com/office/drawing/2014/main" id="{3DE6F49A-A2F2-2792-0624-F3E6F47202EE}"/>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63" name="BlokTextu 45">
            <a:extLst>
              <a:ext uri="{FF2B5EF4-FFF2-40B4-BE49-F238E27FC236}">
                <a16:creationId xmlns:a16="http://schemas.microsoft.com/office/drawing/2014/main" id="{EDC051BF-6EF2-7B88-C056-6631F61DB4CC}"/>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grpSp>
        <p:nvGrpSpPr>
          <p:cNvPr id="69" name="Group 68">
            <a:extLst>
              <a:ext uri="{FF2B5EF4-FFF2-40B4-BE49-F238E27FC236}">
                <a16:creationId xmlns:a16="http://schemas.microsoft.com/office/drawing/2014/main" id="{264B01DB-BCB4-9D45-2A35-B287D243EABB}"/>
              </a:ext>
            </a:extLst>
          </p:cNvPr>
          <p:cNvGrpSpPr/>
          <p:nvPr/>
        </p:nvGrpSpPr>
        <p:grpSpPr>
          <a:xfrm>
            <a:off x="752043" y="4349484"/>
            <a:ext cx="11453825" cy="431897"/>
            <a:chOff x="752043" y="4349484"/>
            <a:chExt cx="11453825" cy="431897"/>
          </a:xfrm>
        </p:grpSpPr>
        <p:cxnSp>
          <p:nvCxnSpPr>
            <p:cNvPr id="71" name="Rovná spojnica 57">
              <a:extLst>
                <a:ext uri="{FF2B5EF4-FFF2-40B4-BE49-F238E27FC236}">
                  <a16:creationId xmlns:a16="http://schemas.microsoft.com/office/drawing/2014/main" id="{51950E33-8D2E-564F-3B67-6E61C4C12937}"/>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72" name="Group 71">
              <a:extLst>
                <a:ext uri="{FF2B5EF4-FFF2-40B4-BE49-F238E27FC236}">
                  <a16:creationId xmlns:a16="http://schemas.microsoft.com/office/drawing/2014/main" id="{3882A28D-6AE7-3D5B-91A2-BB08E024400C}"/>
                </a:ext>
              </a:extLst>
            </p:cNvPr>
            <p:cNvGrpSpPr/>
            <p:nvPr/>
          </p:nvGrpSpPr>
          <p:grpSpPr>
            <a:xfrm>
              <a:off x="1615815" y="4358714"/>
              <a:ext cx="355394" cy="421585"/>
              <a:chOff x="1615815" y="4358714"/>
              <a:chExt cx="355394" cy="421585"/>
            </a:xfrm>
          </p:grpSpPr>
          <p:cxnSp>
            <p:nvCxnSpPr>
              <p:cNvPr id="90" name="Straight Connector 89">
                <a:extLst>
                  <a:ext uri="{FF2B5EF4-FFF2-40B4-BE49-F238E27FC236}">
                    <a16:creationId xmlns:a16="http://schemas.microsoft.com/office/drawing/2014/main" id="{680621C2-6E83-D993-7F17-4645DA24EDF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1" name="TextBox 90">
                <a:extLst>
                  <a:ext uri="{FF2B5EF4-FFF2-40B4-BE49-F238E27FC236}">
                    <a16:creationId xmlns:a16="http://schemas.microsoft.com/office/drawing/2014/main" id="{F7C9D149-8AE3-907D-D737-A9D7CF09656D}"/>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73" name="Group 72">
              <a:extLst>
                <a:ext uri="{FF2B5EF4-FFF2-40B4-BE49-F238E27FC236}">
                  <a16:creationId xmlns:a16="http://schemas.microsoft.com/office/drawing/2014/main" id="{F4F5D4DE-BAD0-7704-AEC3-54641851BCFF}"/>
                </a:ext>
              </a:extLst>
            </p:cNvPr>
            <p:cNvGrpSpPr/>
            <p:nvPr/>
          </p:nvGrpSpPr>
          <p:grpSpPr>
            <a:xfrm>
              <a:off x="2021298" y="4358714"/>
              <a:ext cx="355394" cy="422667"/>
              <a:chOff x="1623622" y="4358714"/>
              <a:chExt cx="355394" cy="422667"/>
            </a:xfrm>
          </p:grpSpPr>
          <p:cxnSp>
            <p:nvCxnSpPr>
              <p:cNvPr id="88" name="Straight Connector 87">
                <a:extLst>
                  <a:ext uri="{FF2B5EF4-FFF2-40B4-BE49-F238E27FC236}">
                    <a16:creationId xmlns:a16="http://schemas.microsoft.com/office/drawing/2014/main" id="{361CCDEB-AE86-2014-FEAF-24D6B662709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9" name="TextBox 88">
                <a:extLst>
                  <a:ext uri="{FF2B5EF4-FFF2-40B4-BE49-F238E27FC236}">
                    <a16:creationId xmlns:a16="http://schemas.microsoft.com/office/drawing/2014/main" id="{B63E6E3A-9BDD-12F8-D506-6DFBA64676CF}"/>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75" name="Group 74">
              <a:extLst>
                <a:ext uri="{FF2B5EF4-FFF2-40B4-BE49-F238E27FC236}">
                  <a16:creationId xmlns:a16="http://schemas.microsoft.com/office/drawing/2014/main" id="{7A31550C-9FA1-235F-54D2-5259485D42BF}"/>
                </a:ext>
              </a:extLst>
            </p:cNvPr>
            <p:cNvGrpSpPr/>
            <p:nvPr/>
          </p:nvGrpSpPr>
          <p:grpSpPr>
            <a:xfrm>
              <a:off x="2649004" y="4357152"/>
              <a:ext cx="355394" cy="423147"/>
              <a:chOff x="1610953" y="4358714"/>
              <a:chExt cx="355394" cy="423147"/>
            </a:xfrm>
          </p:grpSpPr>
          <p:cxnSp>
            <p:nvCxnSpPr>
              <p:cNvPr id="86" name="Straight Connector 85">
                <a:extLst>
                  <a:ext uri="{FF2B5EF4-FFF2-40B4-BE49-F238E27FC236}">
                    <a16:creationId xmlns:a16="http://schemas.microsoft.com/office/drawing/2014/main" id="{997036FC-34A1-A601-754E-FDB42475FCFF}"/>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7" name="TextBox 86">
                <a:extLst>
                  <a:ext uri="{FF2B5EF4-FFF2-40B4-BE49-F238E27FC236}">
                    <a16:creationId xmlns:a16="http://schemas.microsoft.com/office/drawing/2014/main" id="{6E0C28AD-F38C-A615-AEC8-DCE0FC2250C3}"/>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76" name="Group 75">
              <a:extLst>
                <a:ext uri="{FF2B5EF4-FFF2-40B4-BE49-F238E27FC236}">
                  <a16:creationId xmlns:a16="http://schemas.microsoft.com/office/drawing/2014/main" id="{A1236996-EEE4-F440-350E-2C675A1B7675}"/>
                </a:ext>
              </a:extLst>
            </p:cNvPr>
            <p:cNvGrpSpPr/>
            <p:nvPr/>
          </p:nvGrpSpPr>
          <p:grpSpPr>
            <a:xfrm>
              <a:off x="3858367" y="4351744"/>
              <a:ext cx="355394" cy="423147"/>
              <a:chOff x="1610953" y="4358714"/>
              <a:chExt cx="355394" cy="423147"/>
            </a:xfrm>
          </p:grpSpPr>
          <p:cxnSp>
            <p:nvCxnSpPr>
              <p:cNvPr id="84" name="Straight Connector 83">
                <a:extLst>
                  <a:ext uri="{FF2B5EF4-FFF2-40B4-BE49-F238E27FC236}">
                    <a16:creationId xmlns:a16="http://schemas.microsoft.com/office/drawing/2014/main" id="{AFA73086-F2B9-127D-2FE8-DAE8CBD08ED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5" name="TextBox 84">
                <a:extLst>
                  <a:ext uri="{FF2B5EF4-FFF2-40B4-BE49-F238E27FC236}">
                    <a16:creationId xmlns:a16="http://schemas.microsoft.com/office/drawing/2014/main" id="{FC7604EE-9E86-2817-FA2F-CBE64B6C955E}"/>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77" name="Group 76">
              <a:extLst>
                <a:ext uri="{FF2B5EF4-FFF2-40B4-BE49-F238E27FC236}">
                  <a16:creationId xmlns:a16="http://schemas.microsoft.com/office/drawing/2014/main" id="{71908DF0-A47A-48F4-4D8E-A468D4E48A2F}"/>
                </a:ext>
              </a:extLst>
            </p:cNvPr>
            <p:cNvGrpSpPr/>
            <p:nvPr/>
          </p:nvGrpSpPr>
          <p:grpSpPr>
            <a:xfrm>
              <a:off x="6419471" y="4349484"/>
              <a:ext cx="355394" cy="423147"/>
              <a:chOff x="1610953" y="4358714"/>
              <a:chExt cx="355394" cy="423147"/>
            </a:xfrm>
          </p:grpSpPr>
          <p:cxnSp>
            <p:nvCxnSpPr>
              <p:cNvPr id="82" name="Straight Connector 81">
                <a:extLst>
                  <a:ext uri="{FF2B5EF4-FFF2-40B4-BE49-F238E27FC236}">
                    <a16:creationId xmlns:a16="http://schemas.microsoft.com/office/drawing/2014/main" id="{CF0C8122-06C7-A23C-5D1F-34FC897A9D4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3" name="TextBox 82">
                <a:extLst>
                  <a:ext uri="{FF2B5EF4-FFF2-40B4-BE49-F238E27FC236}">
                    <a16:creationId xmlns:a16="http://schemas.microsoft.com/office/drawing/2014/main" id="{A2394DFC-8C64-690E-AEB3-BD5BCF86BAFC}"/>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78" name="Group 77">
              <a:extLst>
                <a:ext uri="{FF2B5EF4-FFF2-40B4-BE49-F238E27FC236}">
                  <a16:creationId xmlns:a16="http://schemas.microsoft.com/office/drawing/2014/main" id="{F37BBC8B-37AC-7329-FC90-2978612EA982}"/>
                </a:ext>
              </a:extLst>
            </p:cNvPr>
            <p:cNvGrpSpPr/>
            <p:nvPr/>
          </p:nvGrpSpPr>
          <p:grpSpPr>
            <a:xfrm>
              <a:off x="9466861" y="4350527"/>
              <a:ext cx="429253" cy="423147"/>
              <a:chOff x="1610952" y="4358714"/>
              <a:chExt cx="429253" cy="423147"/>
            </a:xfrm>
          </p:grpSpPr>
          <p:cxnSp>
            <p:nvCxnSpPr>
              <p:cNvPr id="80" name="Straight Connector 79">
                <a:extLst>
                  <a:ext uri="{FF2B5EF4-FFF2-40B4-BE49-F238E27FC236}">
                    <a16:creationId xmlns:a16="http://schemas.microsoft.com/office/drawing/2014/main" id="{713484C8-0BBB-76EA-6978-0F8C001E935F}"/>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1" name="TextBox 80">
                <a:extLst>
                  <a:ext uri="{FF2B5EF4-FFF2-40B4-BE49-F238E27FC236}">
                    <a16:creationId xmlns:a16="http://schemas.microsoft.com/office/drawing/2014/main" id="{2C3EAD0C-8E40-CD20-698A-B746322B34AA}"/>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79" name="TextBox 78">
              <a:extLst>
                <a:ext uri="{FF2B5EF4-FFF2-40B4-BE49-F238E27FC236}">
                  <a16:creationId xmlns:a16="http://schemas.microsoft.com/office/drawing/2014/main" id="{1CB484DF-1B4D-D0D5-8151-EB0018F46E32}"/>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92" name="Picture 91">
            <a:extLst>
              <a:ext uri="{FF2B5EF4-FFF2-40B4-BE49-F238E27FC236}">
                <a16:creationId xmlns:a16="http://schemas.microsoft.com/office/drawing/2014/main" id="{1129D5F6-6823-E17A-3F13-C4255B1A2094}"/>
              </a:ext>
            </a:extLst>
          </p:cNvPr>
          <p:cNvPicPr>
            <a:picLocks noChangeAspect="1"/>
          </p:cNvPicPr>
          <p:nvPr/>
        </p:nvPicPr>
        <p:blipFill rotWithShape="1">
          <a:blip r:embed="rId11">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23" name="Picture 22">
            <a:extLst>
              <a:ext uri="{FF2B5EF4-FFF2-40B4-BE49-F238E27FC236}">
                <a16:creationId xmlns:a16="http://schemas.microsoft.com/office/drawing/2014/main" id="{5E2AC9DA-F6C6-2C95-978E-2567129CEEE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78150" y="131811"/>
            <a:ext cx="1047547" cy="868362"/>
          </a:xfrm>
          <a:prstGeom prst="rect">
            <a:avLst/>
          </a:prstGeom>
        </p:spPr>
      </p:pic>
    </p:spTree>
    <p:extLst>
      <p:ext uri="{BB962C8B-B14F-4D97-AF65-F5344CB8AC3E}">
        <p14:creationId xmlns:p14="http://schemas.microsoft.com/office/powerpoint/2010/main" val="2856457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a:extLst>
              <a:ext uri="{FF2B5EF4-FFF2-40B4-BE49-F238E27FC236}">
                <a16:creationId xmlns:a16="http://schemas.microsoft.com/office/drawing/2014/main" id="{A049DFAD-4AAE-9198-0CDD-04CBF003D570}"/>
              </a:ext>
            </a:extLst>
          </p:cNvPr>
          <p:cNvPicPr>
            <a:picLocks noChangeAspect="1"/>
          </p:cNvPicPr>
          <p:nvPr/>
        </p:nvPicPr>
        <p:blipFill rotWithShape="1">
          <a:blip r:embed="rId3">
            <a:extLst>
              <a:ext uri="{28A0092B-C50C-407E-A947-70E740481C1C}">
                <a14:useLocalDpi xmlns:a14="http://schemas.microsoft.com/office/drawing/2010/main" val="0"/>
              </a:ext>
            </a:extLst>
          </a:blip>
          <a:srcRect l="6379" t="5411" r="5348" b="7172"/>
          <a:stretch/>
        </p:blipFill>
        <p:spPr>
          <a:xfrm>
            <a:off x="1596788" y="1322656"/>
            <a:ext cx="8420669" cy="3054172"/>
          </a:xfrm>
          <a:prstGeom prst="rect">
            <a:avLst/>
          </a:prstGeom>
        </p:spPr>
      </p:pic>
      <p:sp>
        <p:nvSpPr>
          <p:cNvPr id="55" name="Obdĺžnik 54">
            <a:extLst>
              <a:ext uri="{FF2B5EF4-FFF2-40B4-BE49-F238E27FC236}">
                <a16:creationId xmlns:a16="http://schemas.microsoft.com/office/drawing/2014/main" id="{B5CCF164-874B-E283-3E79-ACEFDF50F300}"/>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51" name="Obrázok 50">
            <a:extLst>
              <a:ext uri="{FF2B5EF4-FFF2-40B4-BE49-F238E27FC236}">
                <a16:creationId xmlns:a16="http://schemas.microsoft.com/office/drawing/2014/main" id="{9A9C048F-5C52-6002-108E-94C42E39D2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64712" y="106222"/>
            <a:ext cx="1677793" cy="860888"/>
          </a:xfrm>
          <a:prstGeom prst="rect">
            <a:avLst/>
          </a:prstGeom>
          <a:noFill/>
        </p:spPr>
      </p:pic>
      <mc:AlternateContent xmlns:mc="http://schemas.openxmlformats.org/markup-compatibility/2006" xmlns:a14="http://schemas.microsoft.com/office/drawing/2010/main">
        <mc:Choice Requires="a14">
          <p:sp>
            <p:nvSpPr>
              <p:cNvPr id="16" name="BlokTextu 15">
                <a:extLst>
                  <a:ext uri="{FF2B5EF4-FFF2-40B4-BE49-F238E27FC236}">
                    <a16:creationId xmlns:a16="http://schemas.microsoft.com/office/drawing/2014/main" id="{FAEE81DA-F5EB-551E-49BC-223FFD72A140}"/>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Horné Orešany</a:t>
                </a:r>
                <a:r>
                  <a:rPr lang="sk-SK" b="1" dirty="0">
                    <a:latin typeface="Abadi" panose="020B0604020104020204" pitchFamily="34" charset="0"/>
                  </a:rPr>
                  <a:t> – stream </a:t>
                </a:r>
                <a:r>
                  <a:rPr lang="sk-SK" b="1" i="1" dirty="0">
                    <a:latin typeface="Abadi" panose="020B0604020104020204" pitchFamily="34" charset="0"/>
                  </a:rPr>
                  <a:t>Parná</a:t>
                </a:r>
                <a:r>
                  <a:rPr lang="sk-SK" b="1" dirty="0">
                    <a:latin typeface="Abadi" panose="020B0604020104020204" pitchFamily="34" charset="0"/>
                  </a:rPr>
                  <a:t> </a:t>
                </a: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smtClean="0">
                        <a:solidFill>
                          <a:schemeClr val="tx1"/>
                        </a:solidFill>
                        <a:latin typeface="Cambria Math" panose="02040503050406030204" pitchFamily="18" charset="0"/>
                        <a:ea typeface="Cambria Math" panose="02040503050406030204" pitchFamily="18" charset="0"/>
                      </a:rPr>
                      <m:t>φ</m:t>
                    </m:r>
                    <m:r>
                      <m:rPr>
                        <m:nor/>
                      </m:rPr>
                      <a:rPr lang="sk-SK" sz="1600" b="0" i="1" baseline="-25000" dirty="0" smtClean="0">
                        <a:solidFill>
                          <a:schemeClr val="tx1"/>
                        </a:solidFill>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p>
              <a:p>
                <a:r>
                  <a:rPr lang="sk-SK" sz="1600" dirty="0">
                    <a:latin typeface="Abadi" panose="020B0604020104020204" pitchFamily="34" charset="0"/>
                  </a:rPr>
                  <a:t>(I. – IV. and XI. – XII.)</a:t>
                </a:r>
                <a:endParaRPr lang="sk-SK" sz="1600" i="1" dirty="0">
                  <a:latin typeface="Abadi" panose="020B0604020104020204" pitchFamily="34" charset="0"/>
                </a:endParaRPr>
              </a:p>
            </p:txBody>
          </p:sp>
        </mc:Choice>
        <mc:Fallback xmlns="">
          <p:sp>
            <p:nvSpPr>
              <p:cNvPr id="16" name="BlokTextu 15">
                <a:extLst>
                  <a:ext uri="{FF2B5EF4-FFF2-40B4-BE49-F238E27FC236}">
                    <a16:creationId xmlns:a16="http://schemas.microsoft.com/office/drawing/2014/main" id="{FAEE81DA-F5EB-551E-49BC-223FFD72A140}"/>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6"/>
                <a:stretch>
                  <a:fillRect l="-728" t="-3521" b="-7746"/>
                </a:stretch>
              </a:blipFill>
            </p:spPr>
            <p:txBody>
              <a:bodyPr/>
              <a:lstStyle/>
              <a:p>
                <a:r>
                  <a:rPr lang="en-GB">
                    <a:noFill/>
                  </a:rPr>
                  <a:t> </a:t>
                </a:r>
              </a:p>
            </p:txBody>
          </p:sp>
        </mc:Fallback>
      </mc:AlternateContent>
      <p:sp>
        <p:nvSpPr>
          <p:cNvPr id="56" name="Rovnoramenný trojuholník 55">
            <a:extLst>
              <a:ext uri="{FF2B5EF4-FFF2-40B4-BE49-F238E27FC236}">
                <a16:creationId xmlns:a16="http://schemas.microsoft.com/office/drawing/2014/main" id="{D2061A43-65F5-2AD4-D25A-7B0996832E23}"/>
              </a:ext>
            </a:extLst>
          </p:cNvPr>
          <p:cNvSpPr/>
          <p:nvPr/>
        </p:nvSpPr>
        <p:spPr>
          <a:xfrm rot="5400000">
            <a:off x="9566516" y="193813"/>
            <a:ext cx="948025" cy="754323"/>
          </a:xfrm>
          <a:prstGeom prst="triangle">
            <a:avLst>
              <a:gd name="adj" fmla="val 56461"/>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75" name="Obdĺžnik 46">
            <a:extLst>
              <a:ext uri="{FF2B5EF4-FFF2-40B4-BE49-F238E27FC236}">
                <a16:creationId xmlns:a16="http://schemas.microsoft.com/office/drawing/2014/main" id="{769F6CAE-ED21-219C-0FD4-BE4990718815}"/>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6" name="BlokTextu 1">
            <a:extLst>
              <a:ext uri="{FF2B5EF4-FFF2-40B4-BE49-F238E27FC236}">
                <a16:creationId xmlns:a16="http://schemas.microsoft.com/office/drawing/2014/main" id="{03F1E6D4-3968-C90A-2D3A-47A420083AFA}"/>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77" name="Skupina 44">
            <a:extLst>
              <a:ext uri="{FF2B5EF4-FFF2-40B4-BE49-F238E27FC236}">
                <a16:creationId xmlns:a16="http://schemas.microsoft.com/office/drawing/2014/main" id="{FA87A02C-334B-5042-2DDF-E664FA41ACD1}"/>
              </a:ext>
            </a:extLst>
          </p:cNvPr>
          <p:cNvGrpSpPr/>
          <p:nvPr/>
        </p:nvGrpSpPr>
        <p:grpSpPr>
          <a:xfrm>
            <a:off x="6340483" y="5356007"/>
            <a:ext cx="6291476" cy="1348786"/>
            <a:chOff x="6445162" y="4934218"/>
            <a:chExt cx="8405411" cy="1811349"/>
          </a:xfrm>
        </p:grpSpPr>
        <p:grpSp>
          <p:nvGrpSpPr>
            <p:cNvPr id="78" name="Skupina 43">
              <a:extLst>
                <a:ext uri="{FF2B5EF4-FFF2-40B4-BE49-F238E27FC236}">
                  <a16:creationId xmlns:a16="http://schemas.microsoft.com/office/drawing/2014/main" id="{75F2909B-1809-B850-D530-6486CC848558}"/>
                </a:ext>
              </a:extLst>
            </p:cNvPr>
            <p:cNvGrpSpPr/>
            <p:nvPr/>
          </p:nvGrpSpPr>
          <p:grpSpPr>
            <a:xfrm>
              <a:off x="6445162" y="4950094"/>
              <a:ext cx="4973671" cy="1795473"/>
              <a:chOff x="6445162" y="4950094"/>
              <a:chExt cx="4973671" cy="1795473"/>
            </a:xfrm>
          </p:grpSpPr>
          <p:grpSp>
            <p:nvGrpSpPr>
              <p:cNvPr id="88" name="Skupina 24">
                <a:extLst>
                  <a:ext uri="{FF2B5EF4-FFF2-40B4-BE49-F238E27FC236}">
                    <a16:creationId xmlns:a16="http://schemas.microsoft.com/office/drawing/2014/main" id="{90DC92C6-9C95-F64B-FF3B-184C48F0478B}"/>
                  </a:ext>
                </a:extLst>
              </p:cNvPr>
              <p:cNvGrpSpPr/>
              <p:nvPr/>
            </p:nvGrpSpPr>
            <p:grpSpPr>
              <a:xfrm>
                <a:off x="6445162" y="4950094"/>
                <a:ext cx="4973671" cy="360000"/>
                <a:chOff x="6658659" y="5571196"/>
                <a:chExt cx="4973671" cy="360000"/>
              </a:xfrm>
            </p:grpSpPr>
            <p:sp>
              <p:nvSpPr>
                <p:cNvPr id="98" name="Ovál 22">
                  <a:extLst>
                    <a:ext uri="{FF2B5EF4-FFF2-40B4-BE49-F238E27FC236}">
                      <a16:creationId xmlns:a16="http://schemas.microsoft.com/office/drawing/2014/main" id="{7AFBB4ED-0AD7-950F-553B-0F77076A6332}"/>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9" name="BlokTextu 23">
                  <a:extLst>
                    <a:ext uri="{FF2B5EF4-FFF2-40B4-BE49-F238E27FC236}">
                      <a16:creationId xmlns:a16="http://schemas.microsoft.com/office/drawing/2014/main" id="{C029468D-8585-C926-E314-40F3C611788B}"/>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89" name="Skupina 25">
                <a:extLst>
                  <a:ext uri="{FF2B5EF4-FFF2-40B4-BE49-F238E27FC236}">
                    <a16:creationId xmlns:a16="http://schemas.microsoft.com/office/drawing/2014/main" id="{0FBDF558-8026-E53C-F32C-5C632574C34F}"/>
                  </a:ext>
                </a:extLst>
              </p:cNvPr>
              <p:cNvGrpSpPr/>
              <p:nvPr/>
            </p:nvGrpSpPr>
            <p:grpSpPr>
              <a:xfrm>
                <a:off x="6445162" y="5428585"/>
                <a:ext cx="4973671" cy="360000"/>
                <a:chOff x="6658659" y="5571196"/>
                <a:chExt cx="4973671" cy="360000"/>
              </a:xfrm>
            </p:grpSpPr>
            <p:sp>
              <p:nvSpPr>
                <p:cNvPr id="96" name="Ovál 26">
                  <a:extLst>
                    <a:ext uri="{FF2B5EF4-FFF2-40B4-BE49-F238E27FC236}">
                      <a16:creationId xmlns:a16="http://schemas.microsoft.com/office/drawing/2014/main" id="{1EB5C3F2-9686-3B1A-B431-15107C0C8BEB}"/>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7" name="BlokTextu 27">
                  <a:extLst>
                    <a:ext uri="{FF2B5EF4-FFF2-40B4-BE49-F238E27FC236}">
                      <a16:creationId xmlns:a16="http://schemas.microsoft.com/office/drawing/2014/main" id="{7B48A4F3-DCF9-FC7D-B172-AE9BBCE761F2}"/>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90" name="Skupina 28">
                <a:extLst>
                  <a:ext uri="{FF2B5EF4-FFF2-40B4-BE49-F238E27FC236}">
                    <a16:creationId xmlns:a16="http://schemas.microsoft.com/office/drawing/2014/main" id="{DE5AFA08-6140-F9DC-59A1-DED43F84141B}"/>
                  </a:ext>
                </a:extLst>
              </p:cNvPr>
              <p:cNvGrpSpPr/>
              <p:nvPr/>
            </p:nvGrpSpPr>
            <p:grpSpPr>
              <a:xfrm>
                <a:off x="6445162" y="5907076"/>
                <a:ext cx="4973671" cy="360000"/>
                <a:chOff x="6658659" y="5571196"/>
                <a:chExt cx="4973671" cy="360000"/>
              </a:xfrm>
            </p:grpSpPr>
            <p:sp>
              <p:nvSpPr>
                <p:cNvPr id="94" name="Ovál 29">
                  <a:extLst>
                    <a:ext uri="{FF2B5EF4-FFF2-40B4-BE49-F238E27FC236}">
                      <a16:creationId xmlns:a16="http://schemas.microsoft.com/office/drawing/2014/main" id="{6ABACDBB-FD22-4D63-79F5-7C343D377DAE}"/>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5" name="BlokTextu 30">
                  <a:extLst>
                    <a:ext uri="{FF2B5EF4-FFF2-40B4-BE49-F238E27FC236}">
                      <a16:creationId xmlns:a16="http://schemas.microsoft.com/office/drawing/2014/main" id="{E83F834A-99A2-6A7B-A610-2896FDACB3B9}"/>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91" name="Skupina 31">
                <a:extLst>
                  <a:ext uri="{FF2B5EF4-FFF2-40B4-BE49-F238E27FC236}">
                    <a16:creationId xmlns:a16="http://schemas.microsoft.com/office/drawing/2014/main" id="{F5FD90C6-795D-85F5-BEDA-CC5A450A003F}"/>
                  </a:ext>
                </a:extLst>
              </p:cNvPr>
              <p:cNvGrpSpPr/>
              <p:nvPr/>
            </p:nvGrpSpPr>
            <p:grpSpPr>
              <a:xfrm>
                <a:off x="6445162" y="6385567"/>
                <a:ext cx="4973671" cy="360000"/>
                <a:chOff x="6658659" y="5571196"/>
                <a:chExt cx="4973671" cy="360000"/>
              </a:xfrm>
            </p:grpSpPr>
            <p:sp>
              <p:nvSpPr>
                <p:cNvPr id="92" name="Ovál 32">
                  <a:extLst>
                    <a:ext uri="{FF2B5EF4-FFF2-40B4-BE49-F238E27FC236}">
                      <a16:creationId xmlns:a16="http://schemas.microsoft.com/office/drawing/2014/main" id="{B3997DAC-B6D6-1D02-EA45-A0CF8D054C66}"/>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93" name="BlokTextu 33">
                  <a:extLst>
                    <a:ext uri="{FF2B5EF4-FFF2-40B4-BE49-F238E27FC236}">
                      <a16:creationId xmlns:a16="http://schemas.microsoft.com/office/drawing/2014/main" id="{EACCB776-AEAA-20D7-9971-9D769BFAFC6E}"/>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79" name="Skupina 34">
              <a:extLst>
                <a:ext uri="{FF2B5EF4-FFF2-40B4-BE49-F238E27FC236}">
                  <a16:creationId xmlns:a16="http://schemas.microsoft.com/office/drawing/2014/main" id="{409087E5-F9EC-A638-2E50-C1E85E69D301}"/>
                </a:ext>
              </a:extLst>
            </p:cNvPr>
            <p:cNvGrpSpPr/>
            <p:nvPr/>
          </p:nvGrpSpPr>
          <p:grpSpPr>
            <a:xfrm>
              <a:off x="9876901" y="4934218"/>
              <a:ext cx="4973672" cy="360000"/>
              <a:chOff x="7098720" y="5545381"/>
              <a:chExt cx="4973672" cy="360000"/>
            </a:xfrm>
          </p:grpSpPr>
          <p:sp>
            <p:nvSpPr>
              <p:cNvPr id="86" name="Ovál 35">
                <a:extLst>
                  <a:ext uri="{FF2B5EF4-FFF2-40B4-BE49-F238E27FC236}">
                    <a16:creationId xmlns:a16="http://schemas.microsoft.com/office/drawing/2014/main" id="{7929F2C1-0075-7A2D-0D9E-426D04D6FA20}"/>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87" name="BlokTextu 36">
                <a:extLst>
                  <a:ext uri="{FF2B5EF4-FFF2-40B4-BE49-F238E27FC236}">
                    <a16:creationId xmlns:a16="http://schemas.microsoft.com/office/drawing/2014/main" id="{AEF10207-A151-EEDF-FC29-FF24AC76ABA1}"/>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80" name="Skupina 37">
              <a:extLst>
                <a:ext uri="{FF2B5EF4-FFF2-40B4-BE49-F238E27FC236}">
                  <a16:creationId xmlns:a16="http://schemas.microsoft.com/office/drawing/2014/main" id="{0A527489-60CC-6648-9597-CC2B35748224}"/>
                </a:ext>
              </a:extLst>
            </p:cNvPr>
            <p:cNvGrpSpPr/>
            <p:nvPr/>
          </p:nvGrpSpPr>
          <p:grpSpPr>
            <a:xfrm>
              <a:off x="9876901" y="5412709"/>
              <a:ext cx="4973671" cy="360000"/>
              <a:chOff x="7098720" y="5545381"/>
              <a:chExt cx="4973671" cy="360000"/>
            </a:xfrm>
          </p:grpSpPr>
          <p:sp>
            <p:nvSpPr>
              <p:cNvPr id="84" name="Ovál 38">
                <a:extLst>
                  <a:ext uri="{FF2B5EF4-FFF2-40B4-BE49-F238E27FC236}">
                    <a16:creationId xmlns:a16="http://schemas.microsoft.com/office/drawing/2014/main" id="{90B6078C-B59D-4E44-0202-E592588A8DA3}"/>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85" name="BlokTextu 39">
                <a:extLst>
                  <a:ext uri="{FF2B5EF4-FFF2-40B4-BE49-F238E27FC236}">
                    <a16:creationId xmlns:a16="http://schemas.microsoft.com/office/drawing/2014/main" id="{9053079E-6EEC-2065-CCBA-B522C989B9F5}"/>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81" name="Skupina 40">
              <a:extLst>
                <a:ext uri="{FF2B5EF4-FFF2-40B4-BE49-F238E27FC236}">
                  <a16:creationId xmlns:a16="http://schemas.microsoft.com/office/drawing/2014/main" id="{C415357E-467C-9394-FA64-5AE8D69DDB26}"/>
                </a:ext>
              </a:extLst>
            </p:cNvPr>
            <p:cNvGrpSpPr/>
            <p:nvPr/>
          </p:nvGrpSpPr>
          <p:grpSpPr>
            <a:xfrm>
              <a:off x="9876901" y="5891200"/>
              <a:ext cx="4973671" cy="383851"/>
              <a:chOff x="7098720" y="5545381"/>
              <a:chExt cx="4973671" cy="383851"/>
            </a:xfrm>
          </p:grpSpPr>
          <p:sp>
            <p:nvSpPr>
              <p:cNvPr id="82" name="Ovál 41">
                <a:extLst>
                  <a:ext uri="{FF2B5EF4-FFF2-40B4-BE49-F238E27FC236}">
                    <a16:creationId xmlns:a16="http://schemas.microsoft.com/office/drawing/2014/main" id="{B6205143-8E40-549A-A2A6-6A2953885506}"/>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83" name="BlokTextu 42">
                <a:extLst>
                  <a:ext uri="{FF2B5EF4-FFF2-40B4-BE49-F238E27FC236}">
                    <a16:creationId xmlns:a16="http://schemas.microsoft.com/office/drawing/2014/main" id="{9261CDF9-6667-7DBB-970B-07F4BC1AA667}"/>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100" name="BlokTextu 45">
            <a:extLst>
              <a:ext uri="{FF2B5EF4-FFF2-40B4-BE49-F238E27FC236}">
                <a16:creationId xmlns:a16="http://schemas.microsoft.com/office/drawing/2014/main" id="{546620AE-E2F8-3536-45CA-50C0731C8015}"/>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grpSp>
        <p:nvGrpSpPr>
          <p:cNvPr id="102" name="Group 101">
            <a:extLst>
              <a:ext uri="{FF2B5EF4-FFF2-40B4-BE49-F238E27FC236}">
                <a16:creationId xmlns:a16="http://schemas.microsoft.com/office/drawing/2014/main" id="{5AFA6FBA-C96F-D3D8-3E67-287131AFBE8A}"/>
              </a:ext>
            </a:extLst>
          </p:cNvPr>
          <p:cNvGrpSpPr/>
          <p:nvPr/>
        </p:nvGrpSpPr>
        <p:grpSpPr>
          <a:xfrm>
            <a:off x="752043" y="4349484"/>
            <a:ext cx="11453825" cy="431897"/>
            <a:chOff x="752043" y="4349484"/>
            <a:chExt cx="11453825" cy="431897"/>
          </a:xfrm>
        </p:grpSpPr>
        <p:cxnSp>
          <p:nvCxnSpPr>
            <p:cNvPr id="103" name="Rovná spojnica 57">
              <a:extLst>
                <a:ext uri="{FF2B5EF4-FFF2-40B4-BE49-F238E27FC236}">
                  <a16:creationId xmlns:a16="http://schemas.microsoft.com/office/drawing/2014/main" id="{9912FA7C-E80F-E609-BAD3-FD21454BED97}"/>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104" name="Group 103">
              <a:extLst>
                <a:ext uri="{FF2B5EF4-FFF2-40B4-BE49-F238E27FC236}">
                  <a16:creationId xmlns:a16="http://schemas.microsoft.com/office/drawing/2014/main" id="{5EF519A6-020A-9AA9-4F48-1BB3C3FA3063}"/>
                </a:ext>
              </a:extLst>
            </p:cNvPr>
            <p:cNvGrpSpPr/>
            <p:nvPr/>
          </p:nvGrpSpPr>
          <p:grpSpPr>
            <a:xfrm>
              <a:off x="1615815" y="4358714"/>
              <a:ext cx="355394" cy="421585"/>
              <a:chOff x="1615815" y="4358714"/>
              <a:chExt cx="355394" cy="421585"/>
            </a:xfrm>
          </p:grpSpPr>
          <p:cxnSp>
            <p:nvCxnSpPr>
              <p:cNvPr id="121" name="Straight Connector 120">
                <a:extLst>
                  <a:ext uri="{FF2B5EF4-FFF2-40B4-BE49-F238E27FC236}">
                    <a16:creationId xmlns:a16="http://schemas.microsoft.com/office/drawing/2014/main" id="{C14F63E8-5A8A-E310-3D30-0DF0D9BBAEA7}"/>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22" name="TextBox 121">
                <a:extLst>
                  <a:ext uri="{FF2B5EF4-FFF2-40B4-BE49-F238E27FC236}">
                    <a16:creationId xmlns:a16="http://schemas.microsoft.com/office/drawing/2014/main" id="{C0852C15-1702-D51B-6CB0-A87D5F80CDE0}"/>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105" name="Group 104">
              <a:extLst>
                <a:ext uri="{FF2B5EF4-FFF2-40B4-BE49-F238E27FC236}">
                  <a16:creationId xmlns:a16="http://schemas.microsoft.com/office/drawing/2014/main" id="{584EB2E6-90FE-9E4B-E5CA-D685E76D87B9}"/>
                </a:ext>
              </a:extLst>
            </p:cNvPr>
            <p:cNvGrpSpPr/>
            <p:nvPr/>
          </p:nvGrpSpPr>
          <p:grpSpPr>
            <a:xfrm>
              <a:off x="2021298" y="4358714"/>
              <a:ext cx="355394" cy="422667"/>
              <a:chOff x="1623622" y="4358714"/>
              <a:chExt cx="355394" cy="422667"/>
            </a:xfrm>
          </p:grpSpPr>
          <p:cxnSp>
            <p:nvCxnSpPr>
              <p:cNvPr id="119" name="Straight Connector 118">
                <a:extLst>
                  <a:ext uri="{FF2B5EF4-FFF2-40B4-BE49-F238E27FC236}">
                    <a16:creationId xmlns:a16="http://schemas.microsoft.com/office/drawing/2014/main" id="{51E42A10-C865-0714-0711-821A4F8C81A3}"/>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20" name="TextBox 119">
                <a:extLst>
                  <a:ext uri="{FF2B5EF4-FFF2-40B4-BE49-F238E27FC236}">
                    <a16:creationId xmlns:a16="http://schemas.microsoft.com/office/drawing/2014/main" id="{287404D9-9F88-8A89-76EF-7D6C389A410E}"/>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106" name="Group 105">
              <a:extLst>
                <a:ext uri="{FF2B5EF4-FFF2-40B4-BE49-F238E27FC236}">
                  <a16:creationId xmlns:a16="http://schemas.microsoft.com/office/drawing/2014/main" id="{F4ECE816-8F45-F83F-492C-301EAAB37378}"/>
                </a:ext>
              </a:extLst>
            </p:cNvPr>
            <p:cNvGrpSpPr/>
            <p:nvPr/>
          </p:nvGrpSpPr>
          <p:grpSpPr>
            <a:xfrm>
              <a:off x="2649004" y="4357152"/>
              <a:ext cx="355394" cy="423147"/>
              <a:chOff x="1610953" y="4358714"/>
              <a:chExt cx="355394" cy="423147"/>
            </a:xfrm>
          </p:grpSpPr>
          <p:cxnSp>
            <p:nvCxnSpPr>
              <p:cNvPr id="117" name="Straight Connector 116">
                <a:extLst>
                  <a:ext uri="{FF2B5EF4-FFF2-40B4-BE49-F238E27FC236}">
                    <a16:creationId xmlns:a16="http://schemas.microsoft.com/office/drawing/2014/main" id="{25DB7AC7-8AF1-53C2-541B-01871C8E588A}"/>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8" name="TextBox 117">
                <a:extLst>
                  <a:ext uri="{FF2B5EF4-FFF2-40B4-BE49-F238E27FC236}">
                    <a16:creationId xmlns:a16="http://schemas.microsoft.com/office/drawing/2014/main" id="{12E15510-FDD9-FBA1-9197-95DA652EACA9}"/>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107" name="Group 106">
              <a:extLst>
                <a:ext uri="{FF2B5EF4-FFF2-40B4-BE49-F238E27FC236}">
                  <a16:creationId xmlns:a16="http://schemas.microsoft.com/office/drawing/2014/main" id="{8BECCE0E-0337-C731-D888-0A2AF6DDC41E}"/>
                </a:ext>
              </a:extLst>
            </p:cNvPr>
            <p:cNvGrpSpPr/>
            <p:nvPr/>
          </p:nvGrpSpPr>
          <p:grpSpPr>
            <a:xfrm>
              <a:off x="3858367" y="4351744"/>
              <a:ext cx="355394" cy="423147"/>
              <a:chOff x="1610953" y="4358714"/>
              <a:chExt cx="355394" cy="423147"/>
            </a:xfrm>
          </p:grpSpPr>
          <p:cxnSp>
            <p:nvCxnSpPr>
              <p:cNvPr id="115" name="Straight Connector 114">
                <a:extLst>
                  <a:ext uri="{FF2B5EF4-FFF2-40B4-BE49-F238E27FC236}">
                    <a16:creationId xmlns:a16="http://schemas.microsoft.com/office/drawing/2014/main" id="{CED01CBB-86CD-358A-DE8A-7F04A7BA436E}"/>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6" name="TextBox 115">
                <a:extLst>
                  <a:ext uri="{FF2B5EF4-FFF2-40B4-BE49-F238E27FC236}">
                    <a16:creationId xmlns:a16="http://schemas.microsoft.com/office/drawing/2014/main" id="{7862E35F-1595-859A-FF48-D7499A9DDFBE}"/>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108" name="Group 107">
              <a:extLst>
                <a:ext uri="{FF2B5EF4-FFF2-40B4-BE49-F238E27FC236}">
                  <a16:creationId xmlns:a16="http://schemas.microsoft.com/office/drawing/2014/main" id="{F5DBB232-174C-DF4F-280D-9BA2B6151E7C}"/>
                </a:ext>
              </a:extLst>
            </p:cNvPr>
            <p:cNvGrpSpPr/>
            <p:nvPr/>
          </p:nvGrpSpPr>
          <p:grpSpPr>
            <a:xfrm>
              <a:off x="6419471" y="4349484"/>
              <a:ext cx="355394" cy="423147"/>
              <a:chOff x="1610953" y="4358714"/>
              <a:chExt cx="355394" cy="423147"/>
            </a:xfrm>
          </p:grpSpPr>
          <p:cxnSp>
            <p:nvCxnSpPr>
              <p:cNvPr id="113" name="Straight Connector 112">
                <a:extLst>
                  <a:ext uri="{FF2B5EF4-FFF2-40B4-BE49-F238E27FC236}">
                    <a16:creationId xmlns:a16="http://schemas.microsoft.com/office/drawing/2014/main" id="{F7E90AA7-6FD7-FD00-48A9-8675D72C90A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4" name="TextBox 113">
                <a:extLst>
                  <a:ext uri="{FF2B5EF4-FFF2-40B4-BE49-F238E27FC236}">
                    <a16:creationId xmlns:a16="http://schemas.microsoft.com/office/drawing/2014/main" id="{AF2E76D4-3F85-4B9B-4CE5-7383249990BA}"/>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109" name="Group 108">
              <a:extLst>
                <a:ext uri="{FF2B5EF4-FFF2-40B4-BE49-F238E27FC236}">
                  <a16:creationId xmlns:a16="http://schemas.microsoft.com/office/drawing/2014/main" id="{9ACEC079-6C80-685B-F1B9-088F5767F491}"/>
                </a:ext>
              </a:extLst>
            </p:cNvPr>
            <p:cNvGrpSpPr/>
            <p:nvPr/>
          </p:nvGrpSpPr>
          <p:grpSpPr>
            <a:xfrm>
              <a:off x="9466861" y="4350527"/>
              <a:ext cx="429253" cy="423147"/>
              <a:chOff x="1610952" y="4358714"/>
              <a:chExt cx="429253" cy="423147"/>
            </a:xfrm>
          </p:grpSpPr>
          <p:cxnSp>
            <p:nvCxnSpPr>
              <p:cNvPr id="111" name="Straight Connector 110">
                <a:extLst>
                  <a:ext uri="{FF2B5EF4-FFF2-40B4-BE49-F238E27FC236}">
                    <a16:creationId xmlns:a16="http://schemas.microsoft.com/office/drawing/2014/main" id="{03ADDA52-BBC6-5AFC-1091-F092F254D7E4}"/>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12" name="TextBox 111">
                <a:extLst>
                  <a:ext uri="{FF2B5EF4-FFF2-40B4-BE49-F238E27FC236}">
                    <a16:creationId xmlns:a16="http://schemas.microsoft.com/office/drawing/2014/main" id="{90C22FEC-5A54-3655-6EAF-1E41D41891FD}"/>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110" name="TextBox 109">
              <a:extLst>
                <a:ext uri="{FF2B5EF4-FFF2-40B4-BE49-F238E27FC236}">
                  <a16:creationId xmlns:a16="http://schemas.microsoft.com/office/drawing/2014/main" id="{FDB6379F-E3F5-731E-CAD4-D68E97A26CD0}"/>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123" name="Picture 122">
            <a:extLst>
              <a:ext uri="{FF2B5EF4-FFF2-40B4-BE49-F238E27FC236}">
                <a16:creationId xmlns:a16="http://schemas.microsoft.com/office/drawing/2014/main" id="{F69C7077-7D0C-E532-D3A9-E75A7C14D30D}"/>
              </a:ext>
            </a:extLst>
          </p:cNvPr>
          <p:cNvPicPr>
            <a:picLocks noChangeAspect="1"/>
          </p:cNvPicPr>
          <p:nvPr/>
        </p:nvPicPr>
        <p:blipFill rotWithShape="1">
          <a:blip r:embed="rId11">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2" name="Picture 1">
            <a:extLst>
              <a:ext uri="{FF2B5EF4-FFF2-40B4-BE49-F238E27FC236}">
                <a16:creationId xmlns:a16="http://schemas.microsoft.com/office/drawing/2014/main" id="{3F59CDA3-3747-BF3E-EEED-4518B4E2725E}"/>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78150" y="131811"/>
            <a:ext cx="1047547" cy="868362"/>
          </a:xfrm>
          <a:prstGeom prst="rect">
            <a:avLst/>
          </a:prstGeom>
        </p:spPr>
      </p:pic>
    </p:spTree>
    <p:extLst>
      <p:ext uri="{BB962C8B-B14F-4D97-AF65-F5344CB8AC3E}">
        <p14:creationId xmlns:p14="http://schemas.microsoft.com/office/powerpoint/2010/main" val="260941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180C68A7-804D-C5D7-8127-70EED9740807}"/>
              </a:ext>
            </a:extLst>
          </p:cNvPr>
          <p:cNvPicPr>
            <a:picLocks noChangeAspect="1"/>
          </p:cNvPicPr>
          <p:nvPr/>
        </p:nvPicPr>
        <p:blipFill rotWithShape="1">
          <a:blip r:embed="rId3">
            <a:extLst>
              <a:ext uri="{28A0092B-C50C-407E-A947-70E740481C1C}">
                <a14:useLocalDpi xmlns:a14="http://schemas.microsoft.com/office/drawing/2010/main" val="0"/>
              </a:ext>
            </a:extLst>
          </a:blip>
          <a:srcRect l="4948" t="2642" r="4633" b="5143"/>
          <a:stretch/>
        </p:blipFill>
        <p:spPr>
          <a:xfrm>
            <a:off x="1460310" y="1220841"/>
            <a:ext cx="8625386" cy="3221763"/>
          </a:xfrm>
          <a:prstGeom prst="rect">
            <a:avLst/>
          </a:prstGeom>
        </p:spPr>
      </p:pic>
      <p:sp>
        <p:nvSpPr>
          <p:cNvPr id="47" name="Obdĺžnik 46">
            <a:extLst>
              <a:ext uri="{FF2B5EF4-FFF2-40B4-BE49-F238E27FC236}">
                <a16:creationId xmlns:a16="http://schemas.microsoft.com/office/drawing/2014/main" id="{31AC2131-B651-CA10-38C7-F13AB08A1875}"/>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 name="BlokTextu 1">
            <a:extLst>
              <a:ext uri="{FF2B5EF4-FFF2-40B4-BE49-F238E27FC236}">
                <a16:creationId xmlns:a16="http://schemas.microsoft.com/office/drawing/2014/main" id="{E40EE483-3CA7-F5EE-9FD3-172B1F546360}"/>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45" name="Skupina 44">
            <a:extLst>
              <a:ext uri="{FF2B5EF4-FFF2-40B4-BE49-F238E27FC236}">
                <a16:creationId xmlns:a16="http://schemas.microsoft.com/office/drawing/2014/main" id="{B8D6DD78-48AE-8EE5-A64D-6B0F5176920C}"/>
              </a:ext>
            </a:extLst>
          </p:cNvPr>
          <p:cNvGrpSpPr/>
          <p:nvPr/>
        </p:nvGrpSpPr>
        <p:grpSpPr>
          <a:xfrm>
            <a:off x="6340483" y="5356007"/>
            <a:ext cx="6291476" cy="1348786"/>
            <a:chOff x="6445162" y="4934218"/>
            <a:chExt cx="8405411" cy="1811349"/>
          </a:xfrm>
        </p:grpSpPr>
        <p:grpSp>
          <p:nvGrpSpPr>
            <p:cNvPr id="44" name="Skupina 43">
              <a:extLst>
                <a:ext uri="{FF2B5EF4-FFF2-40B4-BE49-F238E27FC236}">
                  <a16:creationId xmlns:a16="http://schemas.microsoft.com/office/drawing/2014/main" id="{2473B46C-4183-427B-E846-B5FA006B7704}"/>
                </a:ext>
              </a:extLst>
            </p:cNvPr>
            <p:cNvGrpSpPr/>
            <p:nvPr/>
          </p:nvGrpSpPr>
          <p:grpSpPr>
            <a:xfrm>
              <a:off x="6445162" y="4950094"/>
              <a:ext cx="4973671" cy="1795473"/>
              <a:chOff x="6445162" y="4950094"/>
              <a:chExt cx="4973671" cy="1795473"/>
            </a:xfrm>
          </p:grpSpPr>
          <p:grpSp>
            <p:nvGrpSpPr>
              <p:cNvPr id="25" name="Skupina 24">
                <a:extLst>
                  <a:ext uri="{FF2B5EF4-FFF2-40B4-BE49-F238E27FC236}">
                    <a16:creationId xmlns:a16="http://schemas.microsoft.com/office/drawing/2014/main" id="{3B270ECE-0007-5A7A-A3CC-8669D28BFEB9}"/>
                  </a:ext>
                </a:extLst>
              </p:cNvPr>
              <p:cNvGrpSpPr/>
              <p:nvPr/>
            </p:nvGrpSpPr>
            <p:grpSpPr>
              <a:xfrm>
                <a:off x="6445162" y="4950094"/>
                <a:ext cx="4973671" cy="360000"/>
                <a:chOff x="6658659" y="5571196"/>
                <a:chExt cx="4973671" cy="360000"/>
              </a:xfrm>
            </p:grpSpPr>
            <p:sp>
              <p:nvSpPr>
                <p:cNvPr id="23" name="Ovál 22">
                  <a:extLst>
                    <a:ext uri="{FF2B5EF4-FFF2-40B4-BE49-F238E27FC236}">
                      <a16:creationId xmlns:a16="http://schemas.microsoft.com/office/drawing/2014/main" id="{87A7AF7C-63D7-8B86-FAE0-BBCF2E9F78F2}"/>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4" name="BlokTextu 23">
                  <a:extLst>
                    <a:ext uri="{FF2B5EF4-FFF2-40B4-BE49-F238E27FC236}">
                      <a16:creationId xmlns:a16="http://schemas.microsoft.com/office/drawing/2014/main" id="{E1121A60-1726-3542-5EFD-E81119D0225F}"/>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26" name="Skupina 25">
                <a:extLst>
                  <a:ext uri="{FF2B5EF4-FFF2-40B4-BE49-F238E27FC236}">
                    <a16:creationId xmlns:a16="http://schemas.microsoft.com/office/drawing/2014/main" id="{06E5585E-70E8-0216-5493-B89ED91B0B76}"/>
                  </a:ext>
                </a:extLst>
              </p:cNvPr>
              <p:cNvGrpSpPr/>
              <p:nvPr/>
            </p:nvGrpSpPr>
            <p:grpSpPr>
              <a:xfrm>
                <a:off x="6445162" y="5428585"/>
                <a:ext cx="4973671" cy="360000"/>
                <a:chOff x="6658659" y="5571196"/>
                <a:chExt cx="4973671" cy="360000"/>
              </a:xfrm>
            </p:grpSpPr>
            <p:sp>
              <p:nvSpPr>
                <p:cNvPr id="27" name="Ovál 26">
                  <a:extLst>
                    <a:ext uri="{FF2B5EF4-FFF2-40B4-BE49-F238E27FC236}">
                      <a16:creationId xmlns:a16="http://schemas.microsoft.com/office/drawing/2014/main" id="{D1569940-05F0-B602-2BD6-035EA796DE00}"/>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8" name="BlokTextu 27">
                  <a:extLst>
                    <a:ext uri="{FF2B5EF4-FFF2-40B4-BE49-F238E27FC236}">
                      <a16:creationId xmlns:a16="http://schemas.microsoft.com/office/drawing/2014/main" id="{69493A60-12D0-926C-42AD-269BD120DB51}"/>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29" name="Skupina 28">
                <a:extLst>
                  <a:ext uri="{FF2B5EF4-FFF2-40B4-BE49-F238E27FC236}">
                    <a16:creationId xmlns:a16="http://schemas.microsoft.com/office/drawing/2014/main" id="{17AA69C3-412B-BDC9-76EF-C941DFAA602B}"/>
                  </a:ext>
                </a:extLst>
              </p:cNvPr>
              <p:cNvGrpSpPr/>
              <p:nvPr/>
            </p:nvGrpSpPr>
            <p:grpSpPr>
              <a:xfrm>
                <a:off x="6445162" y="5907076"/>
                <a:ext cx="4973671" cy="360000"/>
                <a:chOff x="6658659" y="5571196"/>
                <a:chExt cx="4973671" cy="360000"/>
              </a:xfrm>
            </p:grpSpPr>
            <p:sp>
              <p:nvSpPr>
                <p:cNvPr id="30" name="Ovál 29">
                  <a:extLst>
                    <a:ext uri="{FF2B5EF4-FFF2-40B4-BE49-F238E27FC236}">
                      <a16:creationId xmlns:a16="http://schemas.microsoft.com/office/drawing/2014/main" id="{B9A4C272-6487-3A99-9350-0EBAF6C33252}"/>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31" name="BlokTextu 30">
                  <a:extLst>
                    <a:ext uri="{FF2B5EF4-FFF2-40B4-BE49-F238E27FC236}">
                      <a16:creationId xmlns:a16="http://schemas.microsoft.com/office/drawing/2014/main" id="{844F4931-8926-7E52-2880-6773327A3F2A}"/>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32" name="Skupina 31">
                <a:extLst>
                  <a:ext uri="{FF2B5EF4-FFF2-40B4-BE49-F238E27FC236}">
                    <a16:creationId xmlns:a16="http://schemas.microsoft.com/office/drawing/2014/main" id="{E6D780CD-209D-3067-DC6F-53C7171729B9}"/>
                  </a:ext>
                </a:extLst>
              </p:cNvPr>
              <p:cNvGrpSpPr/>
              <p:nvPr/>
            </p:nvGrpSpPr>
            <p:grpSpPr>
              <a:xfrm>
                <a:off x="6445162" y="6385567"/>
                <a:ext cx="4973671" cy="360000"/>
                <a:chOff x="6658659" y="5571196"/>
                <a:chExt cx="4973671" cy="360000"/>
              </a:xfrm>
            </p:grpSpPr>
            <p:sp>
              <p:nvSpPr>
                <p:cNvPr id="33" name="Ovál 32">
                  <a:extLst>
                    <a:ext uri="{FF2B5EF4-FFF2-40B4-BE49-F238E27FC236}">
                      <a16:creationId xmlns:a16="http://schemas.microsoft.com/office/drawing/2014/main" id="{A519AD8B-2C37-FA2D-7067-C74491ADDC99}"/>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34" name="BlokTextu 33">
                  <a:extLst>
                    <a:ext uri="{FF2B5EF4-FFF2-40B4-BE49-F238E27FC236}">
                      <a16:creationId xmlns:a16="http://schemas.microsoft.com/office/drawing/2014/main" id="{D9854875-5D69-276C-69CF-7900B8726305}"/>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35" name="Skupina 34">
              <a:extLst>
                <a:ext uri="{FF2B5EF4-FFF2-40B4-BE49-F238E27FC236}">
                  <a16:creationId xmlns:a16="http://schemas.microsoft.com/office/drawing/2014/main" id="{A9C6D417-8775-D6ED-9472-FF3929AB5176}"/>
                </a:ext>
              </a:extLst>
            </p:cNvPr>
            <p:cNvGrpSpPr/>
            <p:nvPr/>
          </p:nvGrpSpPr>
          <p:grpSpPr>
            <a:xfrm>
              <a:off x="9876901" y="4934218"/>
              <a:ext cx="4973672" cy="360000"/>
              <a:chOff x="7098720" y="5545381"/>
              <a:chExt cx="4973672" cy="360000"/>
            </a:xfrm>
          </p:grpSpPr>
          <p:sp>
            <p:nvSpPr>
              <p:cNvPr id="36" name="Ovál 35">
                <a:extLst>
                  <a:ext uri="{FF2B5EF4-FFF2-40B4-BE49-F238E27FC236}">
                    <a16:creationId xmlns:a16="http://schemas.microsoft.com/office/drawing/2014/main" id="{7F3433C5-6EEC-F241-A76A-9692A1D2B5DC}"/>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37" name="BlokTextu 36">
                <a:extLst>
                  <a:ext uri="{FF2B5EF4-FFF2-40B4-BE49-F238E27FC236}">
                    <a16:creationId xmlns:a16="http://schemas.microsoft.com/office/drawing/2014/main" id="{9EEC4F19-36D5-7287-94F4-9467D6DA399F}"/>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38" name="Skupina 37">
              <a:extLst>
                <a:ext uri="{FF2B5EF4-FFF2-40B4-BE49-F238E27FC236}">
                  <a16:creationId xmlns:a16="http://schemas.microsoft.com/office/drawing/2014/main" id="{A2BCDBD8-90AA-53B1-1FB1-03A89C37FEF2}"/>
                </a:ext>
              </a:extLst>
            </p:cNvPr>
            <p:cNvGrpSpPr/>
            <p:nvPr/>
          </p:nvGrpSpPr>
          <p:grpSpPr>
            <a:xfrm>
              <a:off x="9876901" y="5412709"/>
              <a:ext cx="4973671" cy="360000"/>
              <a:chOff x="7098720" y="5545381"/>
              <a:chExt cx="4973671" cy="360000"/>
            </a:xfrm>
          </p:grpSpPr>
          <p:sp>
            <p:nvSpPr>
              <p:cNvPr id="39" name="Ovál 38">
                <a:extLst>
                  <a:ext uri="{FF2B5EF4-FFF2-40B4-BE49-F238E27FC236}">
                    <a16:creationId xmlns:a16="http://schemas.microsoft.com/office/drawing/2014/main" id="{57B187DA-6C0A-DA3D-D89E-F776DE0C107E}"/>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40" name="BlokTextu 39">
                <a:extLst>
                  <a:ext uri="{FF2B5EF4-FFF2-40B4-BE49-F238E27FC236}">
                    <a16:creationId xmlns:a16="http://schemas.microsoft.com/office/drawing/2014/main" id="{E6622EC3-467D-9505-1728-FB16E484ACD6}"/>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41" name="Skupina 40">
              <a:extLst>
                <a:ext uri="{FF2B5EF4-FFF2-40B4-BE49-F238E27FC236}">
                  <a16:creationId xmlns:a16="http://schemas.microsoft.com/office/drawing/2014/main" id="{6064B728-3417-5A67-27FB-7B530721EE3E}"/>
                </a:ext>
              </a:extLst>
            </p:cNvPr>
            <p:cNvGrpSpPr/>
            <p:nvPr/>
          </p:nvGrpSpPr>
          <p:grpSpPr>
            <a:xfrm>
              <a:off x="9876901" y="5891200"/>
              <a:ext cx="4973671" cy="383851"/>
              <a:chOff x="7098720" y="5545381"/>
              <a:chExt cx="4973671" cy="383851"/>
            </a:xfrm>
          </p:grpSpPr>
          <p:sp>
            <p:nvSpPr>
              <p:cNvPr id="42" name="Ovál 41">
                <a:extLst>
                  <a:ext uri="{FF2B5EF4-FFF2-40B4-BE49-F238E27FC236}">
                    <a16:creationId xmlns:a16="http://schemas.microsoft.com/office/drawing/2014/main" id="{2A87B9E1-6C1E-3376-7E62-A892AD40CEC8}"/>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43" name="BlokTextu 42">
                <a:extLst>
                  <a:ext uri="{FF2B5EF4-FFF2-40B4-BE49-F238E27FC236}">
                    <a16:creationId xmlns:a16="http://schemas.microsoft.com/office/drawing/2014/main" id="{0C0B6F26-3BA7-857F-75CA-71919DB76198}"/>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46" name="BlokTextu 45">
            <a:extLst>
              <a:ext uri="{FF2B5EF4-FFF2-40B4-BE49-F238E27FC236}">
                <a16:creationId xmlns:a16="http://schemas.microsoft.com/office/drawing/2014/main" id="{FCA7DACA-FA83-7DF8-0EA7-A4A71B8D3A54}"/>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3" name="Obdĺžnik 54">
            <a:extLst>
              <a:ext uri="{FF2B5EF4-FFF2-40B4-BE49-F238E27FC236}">
                <a16:creationId xmlns:a16="http://schemas.microsoft.com/office/drawing/2014/main" id="{C286CAAF-6B8C-33DC-242D-3057046A35FC}"/>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mc:AlternateContent xmlns:mc="http://schemas.openxmlformats.org/markup-compatibility/2006" xmlns:a14="http://schemas.microsoft.com/office/drawing/2010/main">
        <mc:Choice Requires="a14">
          <p:sp>
            <p:nvSpPr>
              <p:cNvPr id="4" name="BlokTextu 15">
                <a:extLst>
                  <a:ext uri="{FF2B5EF4-FFF2-40B4-BE49-F238E27FC236}">
                    <a16:creationId xmlns:a16="http://schemas.microsoft.com/office/drawing/2014/main" id="{D809E0D3-980A-7C3B-DDC7-51616DDFEFEC}"/>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Liptovský Hrádok</a:t>
                </a:r>
                <a:r>
                  <a:rPr lang="sk-SK" b="1" dirty="0">
                    <a:latin typeface="Abadi" panose="020B0604020104020204" pitchFamily="34" charset="0"/>
                  </a:rPr>
                  <a:t>– stream </a:t>
                </a:r>
                <a:r>
                  <a:rPr lang="sk-SK" b="1" i="1" dirty="0">
                    <a:latin typeface="Abadi" panose="020B0604020104020204" pitchFamily="34" charset="0"/>
                  </a:rPr>
                  <a:t>Belá</a:t>
                </a:r>
                <a:endParaRPr lang="sk-SK" b="1" dirty="0">
                  <a:latin typeface="Abadi" panose="020B0604020104020204" pitchFamily="34" charset="0"/>
                </a:endParaRP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summer</a:t>
                </a:r>
                <a:r>
                  <a:rPr lang="sk-SK" sz="1600" i="1" dirty="0">
                    <a:latin typeface="Abadi" panose="020B0604020104020204" pitchFamily="34" charset="0"/>
                  </a:rPr>
                  <a:t> </a:t>
                </a:r>
                <a:r>
                  <a:rPr lang="sk-SK" sz="1600" i="1" dirty="0" err="1">
                    <a:latin typeface="Abadi" panose="020B0604020104020204" pitchFamily="34" charset="0"/>
                  </a:rPr>
                  <a:t>season</a:t>
                </a:r>
                <a:endParaRPr lang="sk-SK" sz="1600" i="1" dirty="0">
                  <a:latin typeface="Abadi" panose="020B0604020104020204" pitchFamily="34" charset="0"/>
                </a:endParaRPr>
              </a:p>
              <a:p>
                <a:r>
                  <a:rPr lang="sk-SK" sz="1600" dirty="0">
                    <a:latin typeface="Abadi" panose="020B0604020104020204" pitchFamily="34" charset="0"/>
                  </a:rPr>
                  <a:t>(VI. – X.)</a:t>
                </a:r>
                <a:endParaRPr lang="sk-SK" sz="1600" i="1" dirty="0">
                  <a:latin typeface="Abadi" panose="020B0604020104020204" pitchFamily="34" charset="0"/>
                </a:endParaRPr>
              </a:p>
            </p:txBody>
          </p:sp>
        </mc:Choice>
        <mc:Fallback xmlns="">
          <p:sp>
            <p:nvSpPr>
              <p:cNvPr id="4" name="BlokTextu 15">
                <a:extLst>
                  <a:ext uri="{FF2B5EF4-FFF2-40B4-BE49-F238E27FC236}">
                    <a16:creationId xmlns:a16="http://schemas.microsoft.com/office/drawing/2014/main" id="{D809E0D3-980A-7C3B-DDC7-51616DDFEFEC}"/>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8"/>
                <a:stretch>
                  <a:fillRect l="-728" t="-3521" b="-7746"/>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5168D638-71B3-7D6D-DA97-5EE1084B729C}"/>
              </a:ext>
            </a:extLst>
          </p:cNvPr>
          <p:cNvGrpSpPr/>
          <p:nvPr/>
        </p:nvGrpSpPr>
        <p:grpSpPr>
          <a:xfrm>
            <a:off x="10278203" y="133109"/>
            <a:ext cx="1650810" cy="831715"/>
            <a:chOff x="10278203" y="133109"/>
            <a:chExt cx="1650810" cy="831715"/>
          </a:xfrm>
        </p:grpSpPr>
        <p:pic>
          <p:nvPicPr>
            <p:cNvPr id="6" name="Picture 5">
              <a:extLst>
                <a:ext uri="{FF2B5EF4-FFF2-40B4-BE49-F238E27FC236}">
                  <a16:creationId xmlns:a16="http://schemas.microsoft.com/office/drawing/2014/main" id="{4189843D-C0E6-423B-5934-CA91F11194B6}"/>
                </a:ext>
              </a:extLst>
            </p:cNvPr>
            <p:cNvPicPr>
              <a:picLocks noChangeAspect="1"/>
            </p:cNvPicPr>
            <p:nvPr/>
          </p:nvPicPr>
          <p:blipFill rotWithShape="1">
            <a:blip r:embed="rId9">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278203" y="133109"/>
              <a:ext cx="1650810" cy="831715"/>
            </a:xfrm>
            <a:prstGeom prst="rect">
              <a:avLst/>
            </a:prstGeom>
          </p:spPr>
        </p:pic>
        <p:sp>
          <p:nvSpPr>
            <p:cNvPr id="7" name="Teardrop 6">
              <a:extLst>
                <a:ext uri="{FF2B5EF4-FFF2-40B4-BE49-F238E27FC236}">
                  <a16:creationId xmlns:a16="http://schemas.microsoft.com/office/drawing/2014/main" id="{9F69704D-77DF-2185-03B0-F0E8A3199A90}"/>
                </a:ext>
              </a:extLst>
            </p:cNvPr>
            <p:cNvSpPr/>
            <p:nvPr/>
          </p:nvSpPr>
          <p:spPr>
            <a:xfrm rot="8022250">
              <a:off x="11099910" y="345439"/>
              <a:ext cx="49289" cy="48395"/>
            </a:xfrm>
            <a:prstGeom prst="teardrop">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ovnoramenný trojuholník 55">
            <a:extLst>
              <a:ext uri="{FF2B5EF4-FFF2-40B4-BE49-F238E27FC236}">
                <a16:creationId xmlns:a16="http://schemas.microsoft.com/office/drawing/2014/main" id="{71EDCF30-1F89-AFF0-C4CA-6A8BBF018D4A}"/>
              </a:ext>
            </a:extLst>
          </p:cNvPr>
          <p:cNvSpPr/>
          <p:nvPr/>
        </p:nvSpPr>
        <p:spPr>
          <a:xfrm rot="5400000">
            <a:off x="9901081" y="-143964"/>
            <a:ext cx="951236" cy="1426667"/>
          </a:xfrm>
          <a:prstGeom prst="triangle">
            <a:avLst>
              <a:gd name="adj" fmla="val 34934"/>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70" name="Group 69">
            <a:extLst>
              <a:ext uri="{FF2B5EF4-FFF2-40B4-BE49-F238E27FC236}">
                <a16:creationId xmlns:a16="http://schemas.microsoft.com/office/drawing/2014/main" id="{9CE35DC8-0A21-2317-A983-5245FA3CC7E6}"/>
              </a:ext>
            </a:extLst>
          </p:cNvPr>
          <p:cNvGrpSpPr/>
          <p:nvPr/>
        </p:nvGrpSpPr>
        <p:grpSpPr>
          <a:xfrm>
            <a:off x="752043" y="4349484"/>
            <a:ext cx="11453825" cy="431897"/>
            <a:chOff x="752043" y="4349484"/>
            <a:chExt cx="11453825" cy="431897"/>
          </a:xfrm>
        </p:grpSpPr>
        <p:cxnSp>
          <p:nvCxnSpPr>
            <p:cNvPr id="10" name="Rovná spojnica 57">
              <a:extLst>
                <a:ext uri="{FF2B5EF4-FFF2-40B4-BE49-F238E27FC236}">
                  <a16:creationId xmlns:a16="http://schemas.microsoft.com/office/drawing/2014/main" id="{EF4DEA08-5796-B7AD-0F78-BD3C8B2C1099}"/>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54EF70CB-A019-7647-E49B-2B2C7F541C50}"/>
                </a:ext>
              </a:extLst>
            </p:cNvPr>
            <p:cNvGrpSpPr/>
            <p:nvPr/>
          </p:nvGrpSpPr>
          <p:grpSpPr>
            <a:xfrm>
              <a:off x="1615815" y="4358714"/>
              <a:ext cx="355394" cy="421585"/>
              <a:chOff x="1615815" y="4358714"/>
              <a:chExt cx="355394" cy="421585"/>
            </a:xfrm>
          </p:grpSpPr>
          <p:cxnSp>
            <p:nvCxnSpPr>
              <p:cNvPr id="12" name="Straight Connector 11">
                <a:extLst>
                  <a:ext uri="{FF2B5EF4-FFF2-40B4-BE49-F238E27FC236}">
                    <a16:creationId xmlns:a16="http://schemas.microsoft.com/office/drawing/2014/main" id="{54E022B7-C5DB-854A-65A4-DEE1EFBEC48B}"/>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E4C9E915-AF52-44EC-5D78-0B63F7EECF5E}"/>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15" name="Group 14">
              <a:extLst>
                <a:ext uri="{FF2B5EF4-FFF2-40B4-BE49-F238E27FC236}">
                  <a16:creationId xmlns:a16="http://schemas.microsoft.com/office/drawing/2014/main" id="{576C259F-EEE1-68FB-AE3E-E277CA31FFBD}"/>
                </a:ext>
              </a:extLst>
            </p:cNvPr>
            <p:cNvGrpSpPr/>
            <p:nvPr/>
          </p:nvGrpSpPr>
          <p:grpSpPr>
            <a:xfrm>
              <a:off x="2021298" y="4358714"/>
              <a:ext cx="355394" cy="422667"/>
              <a:chOff x="1623622" y="4358714"/>
              <a:chExt cx="355394" cy="422667"/>
            </a:xfrm>
          </p:grpSpPr>
          <p:cxnSp>
            <p:nvCxnSpPr>
              <p:cNvPr id="17" name="Straight Connector 16">
                <a:extLst>
                  <a:ext uri="{FF2B5EF4-FFF2-40B4-BE49-F238E27FC236}">
                    <a16:creationId xmlns:a16="http://schemas.microsoft.com/office/drawing/2014/main" id="{ED02B361-A2DA-7090-35F6-7A8EB741DBA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18" name="TextBox 17">
                <a:extLst>
                  <a:ext uri="{FF2B5EF4-FFF2-40B4-BE49-F238E27FC236}">
                    <a16:creationId xmlns:a16="http://schemas.microsoft.com/office/drawing/2014/main" id="{BEECCA35-A021-541A-3D1F-39866E5066D1}"/>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19" name="Group 18">
              <a:extLst>
                <a:ext uri="{FF2B5EF4-FFF2-40B4-BE49-F238E27FC236}">
                  <a16:creationId xmlns:a16="http://schemas.microsoft.com/office/drawing/2014/main" id="{BA1F32EC-20C5-FA7B-64F5-36AFE204CE63}"/>
                </a:ext>
              </a:extLst>
            </p:cNvPr>
            <p:cNvGrpSpPr/>
            <p:nvPr/>
          </p:nvGrpSpPr>
          <p:grpSpPr>
            <a:xfrm>
              <a:off x="2649004" y="4357152"/>
              <a:ext cx="355394" cy="423147"/>
              <a:chOff x="1610953" y="4358714"/>
              <a:chExt cx="355394" cy="423147"/>
            </a:xfrm>
          </p:grpSpPr>
          <p:cxnSp>
            <p:nvCxnSpPr>
              <p:cNvPr id="20" name="Straight Connector 19">
                <a:extLst>
                  <a:ext uri="{FF2B5EF4-FFF2-40B4-BE49-F238E27FC236}">
                    <a16:creationId xmlns:a16="http://schemas.microsoft.com/office/drawing/2014/main" id="{72282F60-B27F-7289-1927-D00F08FE436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22C5DFE6-19D3-7C56-C52E-26F57E90439D}"/>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48" name="Group 47">
              <a:extLst>
                <a:ext uri="{FF2B5EF4-FFF2-40B4-BE49-F238E27FC236}">
                  <a16:creationId xmlns:a16="http://schemas.microsoft.com/office/drawing/2014/main" id="{550666A8-FF61-9756-AC67-22641EDE76A6}"/>
                </a:ext>
              </a:extLst>
            </p:cNvPr>
            <p:cNvGrpSpPr/>
            <p:nvPr/>
          </p:nvGrpSpPr>
          <p:grpSpPr>
            <a:xfrm>
              <a:off x="3858367" y="4351744"/>
              <a:ext cx="355394" cy="423147"/>
              <a:chOff x="1610953" y="4358714"/>
              <a:chExt cx="355394" cy="423147"/>
            </a:xfrm>
          </p:grpSpPr>
          <p:cxnSp>
            <p:nvCxnSpPr>
              <p:cNvPr id="50" name="Straight Connector 49">
                <a:extLst>
                  <a:ext uri="{FF2B5EF4-FFF2-40B4-BE49-F238E27FC236}">
                    <a16:creationId xmlns:a16="http://schemas.microsoft.com/office/drawing/2014/main" id="{7EAFB324-F681-7E64-ED63-122D1FB00157}"/>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52" name="TextBox 51">
                <a:extLst>
                  <a:ext uri="{FF2B5EF4-FFF2-40B4-BE49-F238E27FC236}">
                    <a16:creationId xmlns:a16="http://schemas.microsoft.com/office/drawing/2014/main" id="{84A4B98B-61BB-2FF1-4835-F4E8E5E53CF1}"/>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53" name="Group 52">
              <a:extLst>
                <a:ext uri="{FF2B5EF4-FFF2-40B4-BE49-F238E27FC236}">
                  <a16:creationId xmlns:a16="http://schemas.microsoft.com/office/drawing/2014/main" id="{D5D1FE34-C59A-398E-67A2-FCAA0FE3624B}"/>
                </a:ext>
              </a:extLst>
            </p:cNvPr>
            <p:cNvGrpSpPr/>
            <p:nvPr/>
          </p:nvGrpSpPr>
          <p:grpSpPr>
            <a:xfrm>
              <a:off x="6419471" y="4349484"/>
              <a:ext cx="355394" cy="423147"/>
              <a:chOff x="1610953" y="4358714"/>
              <a:chExt cx="355394" cy="423147"/>
            </a:xfrm>
          </p:grpSpPr>
          <p:cxnSp>
            <p:nvCxnSpPr>
              <p:cNvPr id="54" name="Straight Connector 53">
                <a:extLst>
                  <a:ext uri="{FF2B5EF4-FFF2-40B4-BE49-F238E27FC236}">
                    <a16:creationId xmlns:a16="http://schemas.microsoft.com/office/drawing/2014/main" id="{AD427FCE-0FD7-2D16-CF6C-DD54B94D71FB}"/>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57" name="TextBox 56">
                <a:extLst>
                  <a:ext uri="{FF2B5EF4-FFF2-40B4-BE49-F238E27FC236}">
                    <a16:creationId xmlns:a16="http://schemas.microsoft.com/office/drawing/2014/main" id="{CF56119F-12FC-AB8F-EE37-80BD5AE82562}"/>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63" name="Group 62">
              <a:extLst>
                <a:ext uri="{FF2B5EF4-FFF2-40B4-BE49-F238E27FC236}">
                  <a16:creationId xmlns:a16="http://schemas.microsoft.com/office/drawing/2014/main" id="{7EB06AB3-7941-9C74-EA77-2B03461BB181}"/>
                </a:ext>
              </a:extLst>
            </p:cNvPr>
            <p:cNvGrpSpPr/>
            <p:nvPr/>
          </p:nvGrpSpPr>
          <p:grpSpPr>
            <a:xfrm>
              <a:off x="9466861" y="4350527"/>
              <a:ext cx="429253" cy="423147"/>
              <a:chOff x="1610952" y="4358714"/>
              <a:chExt cx="429253" cy="423147"/>
            </a:xfrm>
          </p:grpSpPr>
          <p:cxnSp>
            <p:nvCxnSpPr>
              <p:cNvPr id="67" name="Straight Connector 66">
                <a:extLst>
                  <a:ext uri="{FF2B5EF4-FFF2-40B4-BE49-F238E27FC236}">
                    <a16:creationId xmlns:a16="http://schemas.microsoft.com/office/drawing/2014/main" id="{FEE91497-F73E-AF09-3BB3-5E57A1F478A4}"/>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68" name="TextBox 67">
                <a:extLst>
                  <a:ext uri="{FF2B5EF4-FFF2-40B4-BE49-F238E27FC236}">
                    <a16:creationId xmlns:a16="http://schemas.microsoft.com/office/drawing/2014/main" id="{6C7E7A98-FA0F-DFA1-D60A-33DB9D348024}"/>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69" name="TextBox 68">
              <a:extLst>
                <a:ext uri="{FF2B5EF4-FFF2-40B4-BE49-F238E27FC236}">
                  <a16:creationId xmlns:a16="http://schemas.microsoft.com/office/drawing/2014/main" id="{1793CC18-7A17-CE15-C085-4502B04D422B}"/>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71" name="Picture 70">
            <a:extLst>
              <a:ext uri="{FF2B5EF4-FFF2-40B4-BE49-F238E27FC236}">
                <a16:creationId xmlns:a16="http://schemas.microsoft.com/office/drawing/2014/main" id="{9F0F1490-2473-700C-9484-299535679516}"/>
              </a:ext>
            </a:extLst>
          </p:cNvPr>
          <p:cNvPicPr>
            <a:picLocks noChangeAspect="1"/>
          </p:cNvPicPr>
          <p:nvPr/>
        </p:nvPicPr>
        <p:blipFill rotWithShape="1">
          <a:blip r:embed="rId10">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16" name="Picture 15">
            <a:extLst>
              <a:ext uri="{FF2B5EF4-FFF2-40B4-BE49-F238E27FC236}">
                <a16:creationId xmlns:a16="http://schemas.microsoft.com/office/drawing/2014/main" id="{E23A9FC8-4788-17D2-A505-196191E64D7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35340" y="75032"/>
            <a:ext cx="1246147" cy="974354"/>
          </a:xfrm>
          <a:prstGeom prst="rect">
            <a:avLst/>
          </a:prstGeom>
        </p:spPr>
      </p:pic>
    </p:spTree>
    <p:extLst>
      <p:ext uri="{BB962C8B-B14F-4D97-AF65-F5344CB8AC3E}">
        <p14:creationId xmlns:p14="http://schemas.microsoft.com/office/powerpoint/2010/main" val="2137575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971C4652-4F2F-95DA-DDDA-8C2E8B20B342}"/>
              </a:ext>
            </a:extLst>
          </p:cNvPr>
          <p:cNvPicPr>
            <a:picLocks noChangeAspect="1"/>
          </p:cNvPicPr>
          <p:nvPr/>
        </p:nvPicPr>
        <p:blipFill rotWithShape="1">
          <a:blip r:embed="rId3">
            <a:extLst>
              <a:ext uri="{28A0092B-C50C-407E-A947-70E740481C1C}">
                <a14:useLocalDpi xmlns:a14="http://schemas.microsoft.com/office/drawing/2010/main" val="0"/>
              </a:ext>
            </a:extLst>
          </a:blip>
          <a:srcRect l="5519" t="2197" r="4919" b="7167"/>
          <a:stretch/>
        </p:blipFill>
        <p:spPr>
          <a:xfrm>
            <a:off x="1514901" y="1199151"/>
            <a:ext cx="8543500" cy="3166588"/>
          </a:xfrm>
          <a:prstGeom prst="rect">
            <a:avLst/>
          </a:prstGeom>
        </p:spPr>
      </p:pic>
      <p:cxnSp>
        <p:nvCxnSpPr>
          <p:cNvPr id="58" name="Rovná spojnica 57">
            <a:extLst>
              <a:ext uri="{FF2B5EF4-FFF2-40B4-BE49-F238E27FC236}">
                <a16:creationId xmlns:a16="http://schemas.microsoft.com/office/drawing/2014/main" id="{24DA94FB-3325-2FBD-C642-C39BC88DD777}"/>
              </a:ext>
            </a:extLst>
          </p:cNvPr>
          <p:cNvCxnSpPr/>
          <p:nvPr/>
        </p:nvCxnSpPr>
        <p:spPr>
          <a:xfrm>
            <a:off x="709819" y="1596277"/>
            <a:ext cx="10407033" cy="0"/>
          </a:xfrm>
          <a:prstGeom prst="line">
            <a:avLst/>
          </a:prstGeom>
          <a:ln>
            <a:solidFill>
              <a:schemeClr val="accent6">
                <a:lumMod val="90000"/>
              </a:schemeClr>
            </a:solidFill>
            <a:prstDash val="dash"/>
          </a:ln>
        </p:spPr>
        <p:style>
          <a:lnRef idx="2">
            <a:schemeClr val="accent1"/>
          </a:lnRef>
          <a:fillRef idx="0">
            <a:schemeClr val="accent1"/>
          </a:fillRef>
          <a:effectRef idx="1">
            <a:schemeClr val="accent1"/>
          </a:effectRef>
          <a:fontRef idx="minor">
            <a:schemeClr val="tx1"/>
          </a:fontRef>
        </p:style>
      </p:cxnSp>
      <p:sp>
        <p:nvSpPr>
          <p:cNvPr id="59" name="BlokTextu 58">
            <a:extLst>
              <a:ext uri="{FF2B5EF4-FFF2-40B4-BE49-F238E27FC236}">
                <a16:creationId xmlns:a16="http://schemas.microsoft.com/office/drawing/2014/main" id="{15AFD28E-7AF0-48FB-3888-95168FF73081}"/>
              </a:ext>
            </a:extLst>
          </p:cNvPr>
          <p:cNvSpPr txBox="1"/>
          <p:nvPr/>
        </p:nvSpPr>
        <p:spPr>
          <a:xfrm>
            <a:off x="11049759" y="2635207"/>
            <a:ext cx="802036" cy="430887"/>
          </a:xfrm>
          <a:prstGeom prst="rect">
            <a:avLst/>
          </a:prstGeom>
          <a:noFill/>
        </p:spPr>
        <p:txBody>
          <a:bodyPr wrap="square" rtlCol="0">
            <a:spAutoFit/>
          </a:bodyPr>
          <a:lstStyle/>
          <a:p>
            <a:pPr algn="r"/>
            <a:r>
              <a:rPr lang="sk-SK" sz="1100" dirty="0" err="1">
                <a:solidFill>
                  <a:schemeClr val="accent2">
                    <a:lumMod val="60000"/>
                    <a:lumOff val="40000"/>
                  </a:schemeClr>
                </a:solidFill>
                <a:latin typeface="Abadi" panose="020B0604020104020204" pitchFamily="34" charset="0"/>
              </a:rPr>
              <a:t>Indirect</a:t>
            </a:r>
            <a:r>
              <a:rPr lang="sk-SK" sz="1100" dirty="0">
                <a:solidFill>
                  <a:schemeClr val="accent2">
                    <a:lumMod val="60000"/>
                    <a:lumOff val="40000"/>
                  </a:schemeClr>
                </a:solidFill>
                <a:latin typeface="Abadi" panose="020B0604020104020204" pitchFamily="34" charset="0"/>
              </a:rPr>
              <a:t> </a:t>
            </a:r>
            <a:r>
              <a:rPr lang="sk-SK" sz="1100" dirty="0" err="1">
                <a:solidFill>
                  <a:schemeClr val="accent2">
                    <a:lumMod val="60000"/>
                    <a:lumOff val="40000"/>
                  </a:schemeClr>
                </a:solidFill>
                <a:latin typeface="Abadi" panose="020B0604020104020204" pitchFamily="34" charset="0"/>
              </a:rPr>
              <a:t>method</a:t>
            </a:r>
            <a:endParaRPr lang="sk-SK" sz="1100" dirty="0">
              <a:solidFill>
                <a:schemeClr val="accent2">
                  <a:lumMod val="60000"/>
                  <a:lumOff val="40000"/>
                </a:schemeClr>
              </a:solidFill>
              <a:latin typeface="Abadi" panose="020B0604020104020204" pitchFamily="34" charset="0"/>
            </a:endParaRPr>
          </a:p>
        </p:txBody>
      </p:sp>
      <p:sp>
        <p:nvSpPr>
          <p:cNvPr id="60" name="BlokTextu 59">
            <a:extLst>
              <a:ext uri="{FF2B5EF4-FFF2-40B4-BE49-F238E27FC236}">
                <a16:creationId xmlns:a16="http://schemas.microsoft.com/office/drawing/2014/main" id="{36ED701A-DBF9-A0C3-969A-A389694AC114}"/>
              </a:ext>
            </a:extLst>
          </p:cNvPr>
          <p:cNvSpPr txBox="1"/>
          <p:nvPr/>
        </p:nvSpPr>
        <p:spPr>
          <a:xfrm>
            <a:off x="10903038" y="1167728"/>
            <a:ext cx="896912" cy="430887"/>
          </a:xfrm>
          <a:prstGeom prst="rect">
            <a:avLst/>
          </a:prstGeom>
          <a:noFill/>
        </p:spPr>
        <p:txBody>
          <a:bodyPr wrap="square" rtlCol="0">
            <a:spAutoFit/>
          </a:bodyPr>
          <a:lstStyle/>
          <a:p>
            <a:pPr algn="r"/>
            <a:r>
              <a:rPr lang="sk-SK" sz="1100" dirty="0" err="1">
                <a:solidFill>
                  <a:schemeClr val="accent5">
                    <a:lumMod val="75000"/>
                  </a:schemeClr>
                </a:solidFill>
                <a:latin typeface="Abadi" panose="020B0604020104020204" pitchFamily="34" charset="0"/>
              </a:rPr>
              <a:t>Direct</a:t>
            </a:r>
            <a:r>
              <a:rPr lang="sk-SK" sz="1100" dirty="0">
                <a:solidFill>
                  <a:schemeClr val="accent5">
                    <a:lumMod val="75000"/>
                  </a:schemeClr>
                </a:solidFill>
                <a:latin typeface="Abadi" panose="020B0604020104020204" pitchFamily="34" charset="0"/>
              </a:rPr>
              <a:t> </a:t>
            </a:r>
            <a:r>
              <a:rPr lang="sk-SK" sz="1100" dirty="0" err="1">
                <a:solidFill>
                  <a:schemeClr val="accent5">
                    <a:lumMod val="75000"/>
                  </a:schemeClr>
                </a:solidFill>
                <a:latin typeface="Abadi" panose="020B0604020104020204" pitchFamily="34" charset="0"/>
              </a:rPr>
              <a:t>method</a:t>
            </a:r>
            <a:endParaRPr lang="sk-SK" sz="1100" dirty="0">
              <a:solidFill>
                <a:schemeClr val="accent5">
                  <a:lumMod val="75000"/>
                </a:schemeClr>
              </a:solidFill>
              <a:latin typeface="Abadi" panose="020B0604020104020204" pitchFamily="34" charset="0"/>
            </a:endParaRPr>
          </a:p>
        </p:txBody>
      </p:sp>
      <p:pic>
        <p:nvPicPr>
          <p:cNvPr id="62" name="Grafický objekt 61" descr="Kalkulačka výplň plnou farbou">
            <a:extLst>
              <a:ext uri="{FF2B5EF4-FFF2-40B4-BE49-F238E27FC236}">
                <a16:creationId xmlns:a16="http://schemas.microsoft.com/office/drawing/2014/main" id="{46B29163-31E9-576D-3E26-AF69F9C118E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99950" y="2733539"/>
            <a:ext cx="269269" cy="269269"/>
          </a:xfrm>
          <a:prstGeom prst="rect">
            <a:avLst/>
          </a:prstGeom>
        </p:spPr>
      </p:pic>
      <p:pic>
        <p:nvPicPr>
          <p:cNvPr id="64" name="Grafický objekt 63" descr="Lupa výplň plnou farbou">
            <a:extLst>
              <a:ext uri="{FF2B5EF4-FFF2-40B4-BE49-F238E27FC236}">
                <a16:creationId xmlns:a16="http://schemas.microsoft.com/office/drawing/2014/main" id="{A49A3993-3998-B03D-5277-2776B6229B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55371">
            <a:off x="11799950" y="1235261"/>
            <a:ext cx="269269" cy="269269"/>
          </a:xfrm>
          <a:prstGeom prst="rect">
            <a:avLst/>
          </a:prstGeom>
        </p:spPr>
      </p:pic>
      <p:sp>
        <p:nvSpPr>
          <p:cNvPr id="65" name="Pravá zložená zátvorka 64">
            <a:extLst>
              <a:ext uri="{FF2B5EF4-FFF2-40B4-BE49-F238E27FC236}">
                <a16:creationId xmlns:a16="http://schemas.microsoft.com/office/drawing/2014/main" id="{015576EE-2FB8-16C1-19CE-083533729759}"/>
              </a:ext>
            </a:extLst>
          </p:cNvPr>
          <p:cNvSpPr/>
          <p:nvPr/>
        </p:nvSpPr>
        <p:spPr>
          <a:xfrm>
            <a:off x="10930559" y="1748175"/>
            <a:ext cx="318952" cy="2239995"/>
          </a:xfrm>
          <a:prstGeom prst="rightBrace">
            <a:avLst>
              <a:gd name="adj1" fmla="val 25748"/>
              <a:gd name="adj2" fmla="val 49667"/>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sk-SK"/>
          </a:p>
        </p:txBody>
      </p:sp>
      <p:sp>
        <p:nvSpPr>
          <p:cNvPr id="3" name="Obdĺžnik 54">
            <a:extLst>
              <a:ext uri="{FF2B5EF4-FFF2-40B4-BE49-F238E27FC236}">
                <a16:creationId xmlns:a16="http://schemas.microsoft.com/office/drawing/2014/main" id="{E3C0D44B-7D97-5E55-1651-4D868360F422}"/>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mc:AlternateContent xmlns:mc="http://schemas.openxmlformats.org/markup-compatibility/2006" xmlns:a14="http://schemas.microsoft.com/office/drawing/2010/main">
        <mc:Choice Requires="a14">
          <p:sp>
            <p:nvSpPr>
              <p:cNvPr id="4" name="BlokTextu 15">
                <a:extLst>
                  <a:ext uri="{FF2B5EF4-FFF2-40B4-BE49-F238E27FC236}">
                    <a16:creationId xmlns:a16="http://schemas.microsoft.com/office/drawing/2014/main" id="{29058A94-D4CC-BF11-5F74-2E9342787E32}"/>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Liptovský Hrádok</a:t>
                </a:r>
                <a:r>
                  <a:rPr lang="sk-SK" b="1" dirty="0">
                    <a:latin typeface="Abadi" panose="020B0604020104020204" pitchFamily="34" charset="0"/>
                  </a:rPr>
                  <a:t>– stream </a:t>
                </a:r>
                <a:r>
                  <a:rPr lang="sk-SK" b="1" i="1" dirty="0">
                    <a:latin typeface="Abadi" panose="020B0604020104020204" pitchFamily="34" charset="0"/>
                  </a:rPr>
                  <a:t>Belá</a:t>
                </a:r>
                <a:endParaRPr lang="sk-SK" b="1" dirty="0">
                  <a:latin typeface="Abadi" panose="020B0604020104020204" pitchFamily="34" charset="0"/>
                </a:endParaRP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p>
              <a:p>
                <a:r>
                  <a:rPr lang="sk-SK" sz="1600" dirty="0">
                    <a:latin typeface="Abadi" panose="020B0604020104020204" pitchFamily="34" charset="0"/>
                  </a:rPr>
                  <a:t>(I. – V. and XI. – XII.)</a:t>
                </a:r>
              </a:p>
            </p:txBody>
          </p:sp>
        </mc:Choice>
        <mc:Fallback xmlns="">
          <p:sp>
            <p:nvSpPr>
              <p:cNvPr id="4" name="BlokTextu 15">
                <a:extLst>
                  <a:ext uri="{FF2B5EF4-FFF2-40B4-BE49-F238E27FC236}">
                    <a16:creationId xmlns:a16="http://schemas.microsoft.com/office/drawing/2014/main" id="{29058A94-D4CC-BF11-5F74-2E9342787E32}"/>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8"/>
                <a:stretch>
                  <a:fillRect l="-728" t="-3521" b="-7746"/>
                </a:stretch>
              </a:blipFill>
            </p:spPr>
            <p:txBody>
              <a:bodyPr/>
              <a:lstStyle/>
              <a:p>
                <a:r>
                  <a:rPr lang="en-GB">
                    <a:noFill/>
                  </a:rPr>
                  <a:t> </a:t>
                </a:r>
              </a:p>
            </p:txBody>
          </p:sp>
        </mc:Fallback>
      </mc:AlternateContent>
      <p:grpSp>
        <p:nvGrpSpPr>
          <p:cNvPr id="5" name="Group 4">
            <a:extLst>
              <a:ext uri="{FF2B5EF4-FFF2-40B4-BE49-F238E27FC236}">
                <a16:creationId xmlns:a16="http://schemas.microsoft.com/office/drawing/2014/main" id="{09816FE8-71C7-0533-A1A6-4AEB2917B874}"/>
              </a:ext>
            </a:extLst>
          </p:cNvPr>
          <p:cNvGrpSpPr/>
          <p:nvPr/>
        </p:nvGrpSpPr>
        <p:grpSpPr>
          <a:xfrm>
            <a:off x="10278203" y="133109"/>
            <a:ext cx="1650810" cy="831715"/>
            <a:chOff x="10278203" y="133109"/>
            <a:chExt cx="1650810" cy="831715"/>
          </a:xfrm>
        </p:grpSpPr>
        <p:pic>
          <p:nvPicPr>
            <p:cNvPr id="6" name="Picture 5">
              <a:extLst>
                <a:ext uri="{FF2B5EF4-FFF2-40B4-BE49-F238E27FC236}">
                  <a16:creationId xmlns:a16="http://schemas.microsoft.com/office/drawing/2014/main" id="{A2E4E506-5C17-3CB6-B308-4D8696558781}"/>
                </a:ext>
              </a:extLst>
            </p:cNvPr>
            <p:cNvPicPr>
              <a:picLocks noChangeAspect="1"/>
            </p:cNvPicPr>
            <p:nvPr/>
          </p:nvPicPr>
          <p:blipFill rotWithShape="1">
            <a:blip r:embed="rId9">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278203" y="133109"/>
              <a:ext cx="1650810" cy="831715"/>
            </a:xfrm>
            <a:prstGeom prst="rect">
              <a:avLst/>
            </a:prstGeom>
          </p:spPr>
        </p:pic>
        <p:sp>
          <p:nvSpPr>
            <p:cNvPr id="7" name="Teardrop 6">
              <a:extLst>
                <a:ext uri="{FF2B5EF4-FFF2-40B4-BE49-F238E27FC236}">
                  <a16:creationId xmlns:a16="http://schemas.microsoft.com/office/drawing/2014/main" id="{21B4E1AC-4CBA-A6C6-F4E1-8EF43384549D}"/>
                </a:ext>
              </a:extLst>
            </p:cNvPr>
            <p:cNvSpPr/>
            <p:nvPr/>
          </p:nvSpPr>
          <p:spPr>
            <a:xfrm rot="8022250">
              <a:off x="11099910" y="345439"/>
              <a:ext cx="49289" cy="48395"/>
            </a:xfrm>
            <a:prstGeom prst="teardrop">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ovnoramenný trojuholník 55">
            <a:extLst>
              <a:ext uri="{FF2B5EF4-FFF2-40B4-BE49-F238E27FC236}">
                <a16:creationId xmlns:a16="http://schemas.microsoft.com/office/drawing/2014/main" id="{C7C4A851-93A7-5A90-AA1D-E4CEF86985CB}"/>
              </a:ext>
            </a:extLst>
          </p:cNvPr>
          <p:cNvSpPr/>
          <p:nvPr/>
        </p:nvSpPr>
        <p:spPr>
          <a:xfrm rot="5400000">
            <a:off x="9901081" y="-143964"/>
            <a:ext cx="951236" cy="1426667"/>
          </a:xfrm>
          <a:prstGeom prst="triangle">
            <a:avLst>
              <a:gd name="adj" fmla="val 34934"/>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bdĺžnik 46">
            <a:extLst>
              <a:ext uri="{FF2B5EF4-FFF2-40B4-BE49-F238E27FC236}">
                <a16:creationId xmlns:a16="http://schemas.microsoft.com/office/drawing/2014/main" id="{2FCB76F1-7C09-DFCD-2546-2553DDEDDBB1}"/>
              </a:ext>
            </a:extLst>
          </p:cNvPr>
          <p:cNvSpPr/>
          <p:nvPr/>
        </p:nvSpPr>
        <p:spPr>
          <a:xfrm>
            <a:off x="0" y="4745385"/>
            <a:ext cx="12192000" cy="2116376"/>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1" name="BlokTextu 1">
            <a:extLst>
              <a:ext uri="{FF2B5EF4-FFF2-40B4-BE49-F238E27FC236}">
                <a16:creationId xmlns:a16="http://schemas.microsoft.com/office/drawing/2014/main" id="{2BF3C85F-9C2E-05F1-97E8-DA83C240D699}"/>
              </a:ext>
            </a:extLst>
          </p:cNvPr>
          <p:cNvSpPr txBox="1"/>
          <p:nvPr/>
        </p:nvSpPr>
        <p:spPr>
          <a:xfrm>
            <a:off x="705549" y="4745386"/>
            <a:ext cx="4307823" cy="479034"/>
          </a:xfrm>
          <a:prstGeom prst="rect">
            <a:avLst/>
          </a:prstGeom>
          <a:noFill/>
        </p:spPr>
        <p:txBody>
          <a:bodyPr wrap="square" rtlCol="0">
            <a:spAutoFit/>
          </a:bodyPr>
          <a:lstStyle/>
          <a:p>
            <a:r>
              <a:rPr lang="sk-SK" sz="1400" b="1" dirty="0" err="1">
                <a:latin typeface="Abadi" panose="020B0604020104020204" pitchFamily="34" charset="0"/>
              </a:rPr>
              <a:t>Legend</a:t>
            </a:r>
            <a:r>
              <a:rPr lang="sk-SK" sz="1400" b="1" dirty="0">
                <a:latin typeface="Abadi" panose="020B0604020104020204" pitchFamily="34" charset="0"/>
              </a:rPr>
              <a:t>:</a:t>
            </a:r>
          </a:p>
          <a:p>
            <a:r>
              <a:rPr lang="sk-SK" sz="1400" dirty="0" err="1">
                <a:latin typeface="Abadi" panose="020B0604020104020204" pitchFamily="34" charset="0"/>
              </a:rPr>
              <a:t>Size</a:t>
            </a:r>
            <a:r>
              <a:rPr lang="sk-SK" sz="1400" dirty="0">
                <a:latin typeface="Abadi" panose="020B0604020104020204" pitchFamily="34" charset="0"/>
              </a:rPr>
              <a:t> of </a:t>
            </a:r>
            <a:r>
              <a:rPr lang="sk-SK" sz="1400" dirty="0" err="1">
                <a:latin typeface="Abadi" panose="020B0604020104020204" pitchFamily="34" charset="0"/>
              </a:rPr>
              <a:t>the</a:t>
            </a:r>
            <a:r>
              <a:rPr lang="sk-SK" sz="1400" dirty="0">
                <a:latin typeface="Abadi" panose="020B0604020104020204" pitchFamily="34" charset="0"/>
              </a:rPr>
              <a:t> </a:t>
            </a:r>
            <a:r>
              <a:rPr lang="sk-SK" sz="1400" dirty="0" err="1">
                <a:latin typeface="Abadi" panose="020B0604020104020204" pitchFamily="34" charset="0"/>
              </a:rPr>
              <a:t>estimated</a:t>
            </a:r>
            <a:r>
              <a:rPr lang="sk-SK" sz="1400" dirty="0">
                <a:latin typeface="Abadi" panose="020B0604020104020204" pitchFamily="34" charset="0"/>
              </a:rPr>
              <a:t> </a:t>
            </a:r>
            <a:r>
              <a:rPr lang="sk-SK" sz="1400" dirty="0" err="1">
                <a:latin typeface="Abadi" panose="020B0604020104020204" pitchFamily="34" charset="0"/>
              </a:rPr>
              <a:t>peak</a:t>
            </a:r>
            <a:r>
              <a:rPr lang="sk-SK" sz="1400" dirty="0">
                <a:latin typeface="Abadi" panose="020B0604020104020204" pitchFamily="34" charset="0"/>
              </a:rPr>
              <a:t> </a:t>
            </a:r>
            <a:r>
              <a:rPr lang="sk-SK" sz="1400" dirty="0" err="1">
                <a:latin typeface="Abadi" panose="020B0604020104020204" pitchFamily="34" charset="0"/>
              </a:rPr>
              <a:t>runoff</a:t>
            </a:r>
            <a:r>
              <a:rPr lang="sk-SK" sz="1400" dirty="0">
                <a:latin typeface="Abadi" panose="020B0604020104020204" pitchFamily="34" charset="0"/>
              </a:rPr>
              <a:t> </a:t>
            </a:r>
            <a:r>
              <a:rPr lang="sk-SK" sz="1400" dirty="0" err="1">
                <a:latin typeface="Abadi" panose="020B0604020104020204" pitchFamily="34" charset="0"/>
              </a:rPr>
              <a:t>coefficient</a:t>
            </a:r>
            <a:endParaRPr lang="sk-SK" sz="1400" dirty="0">
              <a:latin typeface="Abadi" panose="020B0604020104020204" pitchFamily="34" charset="0"/>
            </a:endParaRPr>
          </a:p>
        </p:txBody>
      </p:sp>
      <p:grpSp>
        <p:nvGrpSpPr>
          <p:cNvPr id="12" name="Skupina 44">
            <a:extLst>
              <a:ext uri="{FF2B5EF4-FFF2-40B4-BE49-F238E27FC236}">
                <a16:creationId xmlns:a16="http://schemas.microsoft.com/office/drawing/2014/main" id="{45543896-8D1B-FF5B-5F47-B8E66EE77BD5}"/>
              </a:ext>
            </a:extLst>
          </p:cNvPr>
          <p:cNvGrpSpPr/>
          <p:nvPr/>
        </p:nvGrpSpPr>
        <p:grpSpPr>
          <a:xfrm>
            <a:off x="6340483" y="5356007"/>
            <a:ext cx="6291476" cy="1348786"/>
            <a:chOff x="6445162" y="4934218"/>
            <a:chExt cx="8405411" cy="1811349"/>
          </a:xfrm>
        </p:grpSpPr>
        <p:grpSp>
          <p:nvGrpSpPr>
            <p:cNvPr id="13" name="Skupina 43">
              <a:extLst>
                <a:ext uri="{FF2B5EF4-FFF2-40B4-BE49-F238E27FC236}">
                  <a16:creationId xmlns:a16="http://schemas.microsoft.com/office/drawing/2014/main" id="{ED6E2129-1394-B44A-B3B1-E3D40779F1E1}"/>
                </a:ext>
              </a:extLst>
            </p:cNvPr>
            <p:cNvGrpSpPr/>
            <p:nvPr/>
          </p:nvGrpSpPr>
          <p:grpSpPr>
            <a:xfrm>
              <a:off x="6445162" y="4950094"/>
              <a:ext cx="4973671" cy="1795473"/>
              <a:chOff x="6445162" y="4950094"/>
              <a:chExt cx="4973671" cy="1795473"/>
            </a:xfrm>
          </p:grpSpPr>
          <p:grpSp>
            <p:nvGrpSpPr>
              <p:cNvPr id="50" name="Skupina 24">
                <a:extLst>
                  <a:ext uri="{FF2B5EF4-FFF2-40B4-BE49-F238E27FC236}">
                    <a16:creationId xmlns:a16="http://schemas.microsoft.com/office/drawing/2014/main" id="{DCD7590E-5537-D2F9-EFB7-B88AF9BE37EA}"/>
                  </a:ext>
                </a:extLst>
              </p:cNvPr>
              <p:cNvGrpSpPr/>
              <p:nvPr/>
            </p:nvGrpSpPr>
            <p:grpSpPr>
              <a:xfrm>
                <a:off x="6445162" y="4950094"/>
                <a:ext cx="4973671" cy="360000"/>
                <a:chOff x="6658659" y="5571196"/>
                <a:chExt cx="4973671" cy="360000"/>
              </a:xfrm>
            </p:grpSpPr>
            <p:sp>
              <p:nvSpPr>
                <p:cNvPr id="73" name="Ovál 22">
                  <a:extLst>
                    <a:ext uri="{FF2B5EF4-FFF2-40B4-BE49-F238E27FC236}">
                      <a16:creationId xmlns:a16="http://schemas.microsoft.com/office/drawing/2014/main" id="{4A7B3637-F3BE-D323-F905-0E0DC24A1B21}"/>
                    </a:ext>
                  </a:extLst>
                </p:cNvPr>
                <p:cNvSpPr/>
                <p:nvPr/>
              </p:nvSpPr>
              <p:spPr>
                <a:xfrm>
                  <a:off x="6658659" y="5571196"/>
                  <a:ext cx="360000" cy="360000"/>
                </a:xfrm>
                <a:prstGeom prst="ellipse">
                  <a:avLst/>
                </a:prstGeom>
                <a:no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75" name="BlokTextu 23">
                  <a:extLst>
                    <a:ext uri="{FF2B5EF4-FFF2-40B4-BE49-F238E27FC236}">
                      <a16:creationId xmlns:a16="http://schemas.microsoft.com/office/drawing/2014/main" id="{AFA5EF7F-667A-6EDE-58BC-B854749A936C}"/>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52" name="Skupina 25">
                <a:extLst>
                  <a:ext uri="{FF2B5EF4-FFF2-40B4-BE49-F238E27FC236}">
                    <a16:creationId xmlns:a16="http://schemas.microsoft.com/office/drawing/2014/main" id="{167CE49C-E2E9-209C-90D1-F92B085001DF}"/>
                  </a:ext>
                </a:extLst>
              </p:cNvPr>
              <p:cNvGrpSpPr/>
              <p:nvPr/>
            </p:nvGrpSpPr>
            <p:grpSpPr>
              <a:xfrm>
                <a:off x="6445162" y="5428585"/>
                <a:ext cx="4973671" cy="360000"/>
                <a:chOff x="6658659" y="5571196"/>
                <a:chExt cx="4973671" cy="360000"/>
              </a:xfrm>
            </p:grpSpPr>
            <p:sp>
              <p:nvSpPr>
                <p:cNvPr id="71" name="Ovál 26">
                  <a:extLst>
                    <a:ext uri="{FF2B5EF4-FFF2-40B4-BE49-F238E27FC236}">
                      <a16:creationId xmlns:a16="http://schemas.microsoft.com/office/drawing/2014/main" id="{B91C174A-66E8-4D6C-59F4-D119C3476AF5}"/>
                    </a:ext>
                  </a:extLst>
                </p:cNvPr>
                <p:cNvSpPr/>
                <p:nvPr/>
              </p:nvSpPr>
              <p:spPr>
                <a:xfrm>
                  <a:off x="6658659" y="5571196"/>
                  <a:ext cx="360000" cy="360000"/>
                </a:xfrm>
                <a:prstGeom prst="ellipse">
                  <a:avLst/>
                </a:prstGeom>
                <a:noFill/>
                <a:ln w="381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72" name="BlokTextu 27">
                  <a:extLst>
                    <a:ext uri="{FF2B5EF4-FFF2-40B4-BE49-F238E27FC236}">
                      <a16:creationId xmlns:a16="http://schemas.microsoft.com/office/drawing/2014/main" id="{F026663C-AAAE-7648-F8B3-F8B9839C1643}"/>
                    </a:ext>
                  </a:extLst>
                </p:cNvPr>
                <p:cNvSpPr txBox="1"/>
                <p:nvPr/>
              </p:nvSpPr>
              <p:spPr>
                <a:xfrm>
                  <a:off x="7031740" y="5597307"/>
                  <a:ext cx="4600590" cy="276999"/>
                </a:xfrm>
                <a:prstGeom prst="rect">
                  <a:avLst/>
                </a:prstGeom>
                <a:noFill/>
              </p:spPr>
              <p:txBody>
                <a:bodyPr wrap="square" rtlCol="0">
                  <a:spAutoFit/>
                </a:bodyPr>
                <a:lstStyle/>
                <a:p>
                  <a:r>
                    <a:rPr lang="sk-SK" sz="1200" dirty="0" err="1">
                      <a:latin typeface="Abadi" panose="020B0604020104020204" pitchFamily="34" charset="0"/>
                    </a:rPr>
                    <a:t>Urcikán</a:t>
                  </a:r>
                  <a:r>
                    <a:rPr lang="sk-SK" sz="1200" dirty="0">
                      <a:latin typeface="Abadi" panose="020B0604020104020204" pitchFamily="34" charset="0"/>
                    </a:rPr>
                    <a:t> – Horváth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53" name="Skupina 28">
                <a:extLst>
                  <a:ext uri="{FF2B5EF4-FFF2-40B4-BE49-F238E27FC236}">
                    <a16:creationId xmlns:a16="http://schemas.microsoft.com/office/drawing/2014/main" id="{21A35F66-F2DA-CBEA-B804-7159DB4227AE}"/>
                  </a:ext>
                </a:extLst>
              </p:cNvPr>
              <p:cNvGrpSpPr/>
              <p:nvPr/>
            </p:nvGrpSpPr>
            <p:grpSpPr>
              <a:xfrm>
                <a:off x="6445162" y="5907076"/>
                <a:ext cx="4973671" cy="360000"/>
                <a:chOff x="6658659" y="5571196"/>
                <a:chExt cx="4973671" cy="360000"/>
              </a:xfrm>
            </p:grpSpPr>
            <p:sp>
              <p:nvSpPr>
                <p:cNvPr id="67" name="Ovál 29">
                  <a:extLst>
                    <a:ext uri="{FF2B5EF4-FFF2-40B4-BE49-F238E27FC236}">
                      <a16:creationId xmlns:a16="http://schemas.microsoft.com/office/drawing/2014/main" id="{332CE736-6DC0-79AF-3337-EAAC8E8E15D3}"/>
                    </a:ext>
                  </a:extLst>
                </p:cNvPr>
                <p:cNvSpPr/>
                <p:nvPr/>
              </p:nvSpPr>
              <p:spPr>
                <a:xfrm>
                  <a:off x="6658659" y="5571196"/>
                  <a:ext cx="360000" cy="360000"/>
                </a:xfrm>
                <a:prstGeom prst="ellipse">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69" name="BlokTextu 30">
                  <a:extLst>
                    <a:ext uri="{FF2B5EF4-FFF2-40B4-BE49-F238E27FC236}">
                      <a16:creationId xmlns:a16="http://schemas.microsoft.com/office/drawing/2014/main" id="{D64BDA2D-5EEA-6F0B-6FE6-4D5D1816D1FD}"/>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54" name="Skupina 31">
                <a:extLst>
                  <a:ext uri="{FF2B5EF4-FFF2-40B4-BE49-F238E27FC236}">
                    <a16:creationId xmlns:a16="http://schemas.microsoft.com/office/drawing/2014/main" id="{D9A364A9-A74F-80B4-A6BF-A824F0BAF788}"/>
                  </a:ext>
                </a:extLst>
              </p:cNvPr>
              <p:cNvGrpSpPr/>
              <p:nvPr/>
            </p:nvGrpSpPr>
            <p:grpSpPr>
              <a:xfrm>
                <a:off x="6445162" y="6385567"/>
                <a:ext cx="4973671" cy="360000"/>
                <a:chOff x="6658659" y="5571196"/>
                <a:chExt cx="4973671" cy="360000"/>
              </a:xfrm>
            </p:grpSpPr>
            <p:sp>
              <p:nvSpPr>
                <p:cNvPr id="57" name="Ovál 32">
                  <a:extLst>
                    <a:ext uri="{FF2B5EF4-FFF2-40B4-BE49-F238E27FC236}">
                      <a16:creationId xmlns:a16="http://schemas.microsoft.com/office/drawing/2014/main" id="{5F92231F-72C5-6933-5AD1-10C1A239EFD8}"/>
                    </a:ext>
                  </a:extLst>
                </p:cNvPr>
                <p:cNvSpPr/>
                <p:nvPr/>
              </p:nvSpPr>
              <p:spPr>
                <a:xfrm>
                  <a:off x="6658659" y="5571196"/>
                  <a:ext cx="360000" cy="360000"/>
                </a:xfrm>
                <a:prstGeom prst="ellipse">
                  <a:avLst/>
                </a:prstGeom>
                <a:noFill/>
                <a:ln w="38100">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63" name="BlokTextu 33">
                  <a:extLst>
                    <a:ext uri="{FF2B5EF4-FFF2-40B4-BE49-F238E27FC236}">
                      <a16:creationId xmlns:a16="http://schemas.microsoft.com/office/drawing/2014/main" id="{56054935-E68E-E66F-4288-9043B5D36A73}"/>
                    </a:ext>
                  </a:extLst>
                </p:cNvPr>
                <p:cNvSpPr txBox="1"/>
                <p:nvPr/>
              </p:nvSpPr>
              <p:spPr>
                <a:xfrm>
                  <a:off x="7031740" y="5597307"/>
                  <a:ext cx="4600590" cy="276999"/>
                </a:xfrm>
                <a:prstGeom prst="rect">
                  <a:avLst/>
                </a:prstGeom>
                <a:noFill/>
              </p:spPr>
              <p:txBody>
                <a:bodyPr wrap="square" rtlCol="0">
                  <a:spAutoFit/>
                </a:bodyPr>
                <a:lstStyle/>
                <a:p>
                  <a:r>
                    <a:rPr lang="sk-SK" sz="1200" dirty="0">
                      <a:latin typeface="Abadi" panose="020B0604020104020204" pitchFamily="34" charset="0"/>
                    </a:rPr>
                    <a:t>IDF </a:t>
                  </a:r>
                  <a:r>
                    <a:rPr lang="sk-SK" sz="1200" dirty="0" err="1">
                      <a:latin typeface="Abadi" panose="020B0604020104020204" pitchFamily="34" charset="0"/>
                    </a:rPr>
                    <a:t>curves</a:t>
                  </a:r>
                  <a:r>
                    <a:rPr lang="sk-SK" sz="1200" dirty="0">
                      <a:latin typeface="Abadi" panose="020B0604020104020204" pitchFamily="34" charset="0"/>
                    </a:rPr>
                    <a:t>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grpSp>
          <p:nvGrpSpPr>
            <p:cNvPr id="14" name="Skupina 34">
              <a:extLst>
                <a:ext uri="{FF2B5EF4-FFF2-40B4-BE49-F238E27FC236}">
                  <a16:creationId xmlns:a16="http://schemas.microsoft.com/office/drawing/2014/main" id="{3BCE3B69-85C6-88E2-CF00-8DB394F30601}"/>
                </a:ext>
              </a:extLst>
            </p:cNvPr>
            <p:cNvGrpSpPr/>
            <p:nvPr/>
          </p:nvGrpSpPr>
          <p:grpSpPr>
            <a:xfrm>
              <a:off x="9876901" y="4934218"/>
              <a:ext cx="4973672" cy="360000"/>
              <a:chOff x="7098720" y="5545381"/>
              <a:chExt cx="4973672" cy="360000"/>
            </a:xfrm>
          </p:grpSpPr>
          <p:sp>
            <p:nvSpPr>
              <p:cNvPr id="22" name="Ovál 35">
                <a:extLst>
                  <a:ext uri="{FF2B5EF4-FFF2-40B4-BE49-F238E27FC236}">
                    <a16:creationId xmlns:a16="http://schemas.microsoft.com/office/drawing/2014/main" id="{5F749B20-4920-2ECC-56A1-707E724D89AF}"/>
                  </a:ext>
                </a:extLst>
              </p:cNvPr>
              <p:cNvSpPr/>
              <p:nvPr/>
            </p:nvSpPr>
            <p:spPr>
              <a:xfrm>
                <a:off x="7098720" y="5545381"/>
                <a:ext cx="360000" cy="36000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48" name="BlokTextu 36">
                <a:extLst>
                  <a:ext uri="{FF2B5EF4-FFF2-40B4-BE49-F238E27FC236}">
                    <a16:creationId xmlns:a16="http://schemas.microsoft.com/office/drawing/2014/main" id="{B47AFA55-A0FB-9C4F-7796-3BB474352610}"/>
                  </a:ext>
                </a:extLst>
              </p:cNvPr>
              <p:cNvSpPr txBox="1"/>
              <p:nvPr/>
            </p:nvSpPr>
            <p:spPr>
              <a:xfrm>
                <a:off x="7471802" y="5571491"/>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Kirpich</a:t>
                </a:r>
                <a:r>
                  <a:rPr lang="sk-SK" sz="1200" dirty="0">
                    <a:latin typeface="Abadi" panose="020B0604020104020204" pitchFamily="34" charset="0"/>
                  </a:rPr>
                  <a:t>)</a:t>
                </a:r>
              </a:p>
            </p:txBody>
          </p:sp>
        </p:grpSp>
        <p:grpSp>
          <p:nvGrpSpPr>
            <p:cNvPr id="15" name="Skupina 37">
              <a:extLst>
                <a:ext uri="{FF2B5EF4-FFF2-40B4-BE49-F238E27FC236}">
                  <a16:creationId xmlns:a16="http://schemas.microsoft.com/office/drawing/2014/main" id="{4546FE43-A374-F09E-A07C-ED6272534CEE}"/>
                </a:ext>
              </a:extLst>
            </p:cNvPr>
            <p:cNvGrpSpPr/>
            <p:nvPr/>
          </p:nvGrpSpPr>
          <p:grpSpPr>
            <a:xfrm>
              <a:off x="9876901" y="5412709"/>
              <a:ext cx="4973671" cy="360000"/>
              <a:chOff x="7098720" y="5545381"/>
              <a:chExt cx="4973671" cy="360000"/>
            </a:xfrm>
          </p:grpSpPr>
          <p:sp>
            <p:nvSpPr>
              <p:cNvPr id="20" name="Ovál 38">
                <a:extLst>
                  <a:ext uri="{FF2B5EF4-FFF2-40B4-BE49-F238E27FC236}">
                    <a16:creationId xmlns:a16="http://schemas.microsoft.com/office/drawing/2014/main" id="{1E4D35EA-DAE4-341D-F852-3EED3B63F1E3}"/>
                  </a:ext>
                </a:extLst>
              </p:cNvPr>
              <p:cNvSpPr/>
              <p:nvPr/>
            </p:nvSpPr>
            <p:spPr>
              <a:xfrm>
                <a:off x="7098720" y="5545381"/>
                <a:ext cx="360000" cy="360000"/>
              </a:xfrm>
              <a:prstGeom prst="ellipse">
                <a:avLst/>
              </a:prstGeom>
              <a:noFill/>
              <a:ln w="381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21" name="BlokTextu 39">
                <a:extLst>
                  <a:ext uri="{FF2B5EF4-FFF2-40B4-BE49-F238E27FC236}">
                    <a16:creationId xmlns:a16="http://schemas.microsoft.com/office/drawing/2014/main" id="{1DF6CF44-4315-96D1-29C7-FB0CA4550B47}"/>
                  </a:ext>
                </a:extLst>
              </p:cNvPr>
              <p:cNvSpPr txBox="1"/>
              <p:nvPr/>
            </p:nvSpPr>
            <p:spPr>
              <a:xfrm>
                <a:off x="7471801" y="5571492"/>
                <a:ext cx="4600590" cy="276999"/>
              </a:xfrm>
              <a:prstGeom prst="rect">
                <a:avLst/>
              </a:prstGeom>
              <a:noFill/>
            </p:spPr>
            <p:txBody>
              <a:bodyPr wrap="square" rtlCol="0">
                <a:spAutoFit/>
              </a:bodyPr>
              <a:lstStyle/>
              <a:p>
                <a:r>
                  <a:rPr lang="sk-SK" sz="1200" dirty="0" err="1">
                    <a:latin typeface="Abadi" panose="020B0604020104020204" pitchFamily="34" charset="0"/>
                  </a:rPr>
                  <a:t>Digital</a:t>
                </a:r>
                <a:r>
                  <a:rPr lang="sk-SK" sz="1200" dirty="0">
                    <a:latin typeface="Abadi" panose="020B0604020104020204" pitchFamily="34" charset="0"/>
                  </a:rPr>
                  <a:t> atlas (</a:t>
                </a:r>
                <a:r>
                  <a:rPr lang="sk-SK" sz="1200" i="1" dirty="0" err="1">
                    <a:latin typeface="Abadi" panose="020B0604020104020204" pitchFamily="34" charset="0"/>
                  </a:rPr>
                  <a:t>tc</a:t>
                </a:r>
                <a:r>
                  <a:rPr lang="sk-SK" sz="1200" dirty="0">
                    <a:latin typeface="Abadi" panose="020B0604020104020204" pitchFamily="34" charset="0"/>
                  </a:rPr>
                  <a:t> </a:t>
                </a:r>
                <a:r>
                  <a:rPr lang="sk-SK" sz="1200" dirty="0" err="1">
                    <a:latin typeface="Abadi" panose="020B0604020104020204" pitchFamily="34" charset="0"/>
                  </a:rPr>
                  <a:t>Nash</a:t>
                </a:r>
                <a:r>
                  <a:rPr lang="sk-SK" sz="1200" dirty="0">
                    <a:latin typeface="Abadi" panose="020B0604020104020204" pitchFamily="34" charset="0"/>
                  </a:rPr>
                  <a:t>)</a:t>
                </a:r>
              </a:p>
            </p:txBody>
          </p:sp>
        </p:grpSp>
        <p:grpSp>
          <p:nvGrpSpPr>
            <p:cNvPr id="17" name="Skupina 40">
              <a:extLst>
                <a:ext uri="{FF2B5EF4-FFF2-40B4-BE49-F238E27FC236}">
                  <a16:creationId xmlns:a16="http://schemas.microsoft.com/office/drawing/2014/main" id="{D4338CA3-6F83-16DD-0ADE-A56B666A522B}"/>
                </a:ext>
              </a:extLst>
            </p:cNvPr>
            <p:cNvGrpSpPr/>
            <p:nvPr/>
          </p:nvGrpSpPr>
          <p:grpSpPr>
            <a:xfrm>
              <a:off x="9876901" y="5891200"/>
              <a:ext cx="4973671" cy="383851"/>
              <a:chOff x="7098720" y="5545381"/>
              <a:chExt cx="4973671" cy="383851"/>
            </a:xfrm>
          </p:grpSpPr>
          <p:sp>
            <p:nvSpPr>
              <p:cNvPr id="18" name="Ovál 41">
                <a:extLst>
                  <a:ext uri="{FF2B5EF4-FFF2-40B4-BE49-F238E27FC236}">
                    <a16:creationId xmlns:a16="http://schemas.microsoft.com/office/drawing/2014/main" id="{69CD717F-BA43-A8FC-0F7E-94EDC8F0D954}"/>
                  </a:ext>
                </a:extLst>
              </p:cNvPr>
              <p:cNvSpPr/>
              <p:nvPr/>
            </p:nvSpPr>
            <p:spPr>
              <a:xfrm>
                <a:off x="7098720" y="5545381"/>
                <a:ext cx="360000" cy="360000"/>
              </a:xfrm>
              <a:prstGeom prst="ellipse">
                <a:avLst/>
              </a:prstGeom>
              <a:no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sz="1600"/>
              </a:p>
            </p:txBody>
          </p:sp>
          <p:sp>
            <p:nvSpPr>
              <p:cNvPr id="19" name="BlokTextu 42">
                <a:extLst>
                  <a:ext uri="{FF2B5EF4-FFF2-40B4-BE49-F238E27FC236}">
                    <a16:creationId xmlns:a16="http://schemas.microsoft.com/office/drawing/2014/main" id="{D1931C81-A8BE-DEF4-B492-33F24F518345}"/>
                  </a:ext>
                </a:extLst>
              </p:cNvPr>
              <p:cNvSpPr txBox="1"/>
              <p:nvPr/>
            </p:nvSpPr>
            <p:spPr>
              <a:xfrm>
                <a:off x="7471801" y="5571492"/>
                <a:ext cx="4600590" cy="357740"/>
              </a:xfrm>
              <a:prstGeom prst="rect">
                <a:avLst/>
              </a:prstGeom>
              <a:noFill/>
            </p:spPr>
            <p:txBody>
              <a:bodyPr wrap="square" rtlCol="0">
                <a:spAutoFit/>
              </a:bodyPr>
              <a:lstStyle/>
              <a:p>
                <a:r>
                  <a:rPr lang="sk-SK" sz="1200" dirty="0" err="1">
                    <a:latin typeface="Abadi" panose="020B0604020104020204" pitchFamily="34" charset="0"/>
                  </a:rPr>
                  <a:t>Johnson′s</a:t>
                </a:r>
                <a:r>
                  <a:rPr lang="sk-SK" sz="1200" dirty="0">
                    <a:latin typeface="Abadi" panose="020B0604020104020204" pitchFamily="34" charset="0"/>
                  </a:rPr>
                  <a:t> </a:t>
                </a:r>
                <a:r>
                  <a:rPr lang="sk-SK" sz="1200" dirty="0" err="1">
                    <a:latin typeface="Abadi" panose="020B0604020104020204" pitchFamily="34" charset="0"/>
                  </a:rPr>
                  <a:t>distribution</a:t>
                </a:r>
                <a:r>
                  <a:rPr lang="sk-SK" sz="1200" dirty="0">
                    <a:latin typeface="Abadi" panose="020B0604020104020204" pitchFamily="34" charset="0"/>
                  </a:rPr>
                  <a:t> </a:t>
                </a:r>
              </a:p>
            </p:txBody>
          </p:sp>
        </p:grpSp>
      </p:grpSp>
      <p:sp>
        <p:nvSpPr>
          <p:cNvPr id="76" name="BlokTextu 45">
            <a:extLst>
              <a:ext uri="{FF2B5EF4-FFF2-40B4-BE49-F238E27FC236}">
                <a16:creationId xmlns:a16="http://schemas.microsoft.com/office/drawing/2014/main" id="{3083AC3D-98F1-1F71-E52F-662098CC462C}"/>
              </a:ext>
            </a:extLst>
          </p:cNvPr>
          <p:cNvSpPr txBox="1"/>
          <p:nvPr/>
        </p:nvSpPr>
        <p:spPr>
          <a:xfrm>
            <a:off x="6273371" y="4745386"/>
            <a:ext cx="4307822" cy="479034"/>
          </a:xfrm>
          <a:prstGeom prst="rect">
            <a:avLst/>
          </a:prstGeom>
          <a:noFill/>
        </p:spPr>
        <p:txBody>
          <a:bodyPr wrap="square" rtlCol="0">
            <a:spAutoFit/>
          </a:bodyPr>
          <a:lstStyle/>
          <a:p>
            <a:endParaRPr lang="sk-SK" sz="1400" b="1" dirty="0">
              <a:latin typeface="Abadi" panose="020B0604020104020204" pitchFamily="34" charset="0"/>
            </a:endParaRPr>
          </a:p>
          <a:p>
            <a:r>
              <a:rPr lang="sk-SK" sz="1400" dirty="0" err="1">
                <a:latin typeface="Abadi" panose="020B0604020104020204" pitchFamily="34" charset="0"/>
              </a:rPr>
              <a:t>Used</a:t>
            </a:r>
            <a:r>
              <a:rPr lang="sk-SK" sz="1400" dirty="0">
                <a:latin typeface="Abadi" panose="020B0604020104020204" pitchFamily="34" charset="0"/>
              </a:rPr>
              <a:t> </a:t>
            </a:r>
            <a:r>
              <a:rPr lang="sk-SK" sz="1400" dirty="0" err="1">
                <a:latin typeface="Abadi" panose="020B0604020104020204" pitchFamily="34" charset="0"/>
              </a:rPr>
              <a:t>estimation</a:t>
            </a:r>
            <a:r>
              <a:rPr lang="sk-SK" sz="1400" dirty="0">
                <a:latin typeface="Abadi" panose="020B0604020104020204" pitchFamily="34" charset="0"/>
              </a:rPr>
              <a:t> </a:t>
            </a:r>
            <a:r>
              <a:rPr lang="sk-SK" sz="1400" dirty="0" err="1">
                <a:latin typeface="Abadi" panose="020B0604020104020204" pitchFamily="34" charset="0"/>
              </a:rPr>
              <a:t>methods</a:t>
            </a:r>
            <a:endParaRPr lang="sk-SK" sz="1400" dirty="0">
              <a:latin typeface="Abadi" panose="020B0604020104020204" pitchFamily="34" charset="0"/>
            </a:endParaRPr>
          </a:p>
        </p:txBody>
      </p:sp>
      <p:grpSp>
        <p:nvGrpSpPr>
          <p:cNvPr id="78" name="Group 77">
            <a:extLst>
              <a:ext uri="{FF2B5EF4-FFF2-40B4-BE49-F238E27FC236}">
                <a16:creationId xmlns:a16="http://schemas.microsoft.com/office/drawing/2014/main" id="{58328391-4071-9639-EC9B-36FAE2D584E8}"/>
              </a:ext>
            </a:extLst>
          </p:cNvPr>
          <p:cNvGrpSpPr/>
          <p:nvPr/>
        </p:nvGrpSpPr>
        <p:grpSpPr>
          <a:xfrm>
            <a:off x="752043" y="4349484"/>
            <a:ext cx="11453825" cy="431897"/>
            <a:chOff x="752043" y="4349484"/>
            <a:chExt cx="11453825" cy="431897"/>
          </a:xfrm>
        </p:grpSpPr>
        <p:cxnSp>
          <p:nvCxnSpPr>
            <p:cNvPr id="79" name="Rovná spojnica 57">
              <a:extLst>
                <a:ext uri="{FF2B5EF4-FFF2-40B4-BE49-F238E27FC236}">
                  <a16:creationId xmlns:a16="http://schemas.microsoft.com/office/drawing/2014/main" id="{42C332D1-D73A-79E0-154B-A0466581C65C}"/>
                </a:ext>
              </a:extLst>
            </p:cNvPr>
            <p:cNvCxnSpPr/>
            <p:nvPr/>
          </p:nvCxnSpPr>
          <p:spPr>
            <a:xfrm>
              <a:off x="752043" y="4442604"/>
              <a:ext cx="10407033" cy="0"/>
            </a:xfrm>
            <a:prstGeom prst="line">
              <a:avLst/>
            </a:prstGeom>
            <a:ln>
              <a:solidFill>
                <a:schemeClr val="tx1"/>
              </a:solidFill>
              <a:prstDash val="sysDot"/>
            </a:ln>
          </p:spPr>
          <p:style>
            <a:lnRef idx="2">
              <a:schemeClr val="accent1"/>
            </a:lnRef>
            <a:fillRef idx="0">
              <a:schemeClr val="accent1"/>
            </a:fillRef>
            <a:effectRef idx="1">
              <a:schemeClr val="accent1"/>
            </a:effectRef>
            <a:fontRef idx="minor">
              <a:schemeClr val="tx1"/>
            </a:fontRef>
          </p:style>
        </p:cxnSp>
        <p:grpSp>
          <p:nvGrpSpPr>
            <p:cNvPr id="80" name="Group 79">
              <a:extLst>
                <a:ext uri="{FF2B5EF4-FFF2-40B4-BE49-F238E27FC236}">
                  <a16:creationId xmlns:a16="http://schemas.microsoft.com/office/drawing/2014/main" id="{433EA297-E27A-840E-6646-CB451C1B3654}"/>
                </a:ext>
              </a:extLst>
            </p:cNvPr>
            <p:cNvGrpSpPr/>
            <p:nvPr/>
          </p:nvGrpSpPr>
          <p:grpSpPr>
            <a:xfrm>
              <a:off x="1615815" y="4358714"/>
              <a:ext cx="355394" cy="421585"/>
              <a:chOff x="1615815" y="4358714"/>
              <a:chExt cx="355394" cy="421585"/>
            </a:xfrm>
          </p:grpSpPr>
          <p:cxnSp>
            <p:nvCxnSpPr>
              <p:cNvPr id="97" name="Straight Connector 96">
                <a:extLst>
                  <a:ext uri="{FF2B5EF4-FFF2-40B4-BE49-F238E27FC236}">
                    <a16:creationId xmlns:a16="http://schemas.microsoft.com/office/drawing/2014/main" id="{EF221104-1CCE-13D1-3DA3-4898C91864C1}"/>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8" name="TextBox 97">
                <a:extLst>
                  <a:ext uri="{FF2B5EF4-FFF2-40B4-BE49-F238E27FC236}">
                    <a16:creationId xmlns:a16="http://schemas.microsoft.com/office/drawing/2014/main" id="{9005CC10-D456-2121-2E23-4D9A7F21BFED}"/>
                  </a:ext>
                </a:extLst>
              </p:cNvPr>
              <p:cNvSpPr txBox="1"/>
              <p:nvPr/>
            </p:nvSpPr>
            <p:spPr>
              <a:xfrm>
                <a:off x="1615815" y="4518689"/>
                <a:ext cx="355394" cy="261610"/>
              </a:xfrm>
              <a:prstGeom prst="rect">
                <a:avLst/>
              </a:prstGeom>
              <a:noFill/>
            </p:spPr>
            <p:txBody>
              <a:bodyPr wrap="square" rtlCol="0">
                <a:spAutoFit/>
              </a:bodyPr>
              <a:lstStyle/>
              <a:p>
                <a:pPr algn="ctr"/>
                <a:r>
                  <a:rPr lang="sk-SK" sz="1100" dirty="0"/>
                  <a:t>2</a:t>
                </a:r>
                <a:endParaRPr lang="en-GB" sz="1100" dirty="0"/>
              </a:p>
            </p:txBody>
          </p:sp>
        </p:grpSp>
        <p:grpSp>
          <p:nvGrpSpPr>
            <p:cNvPr id="81" name="Group 80">
              <a:extLst>
                <a:ext uri="{FF2B5EF4-FFF2-40B4-BE49-F238E27FC236}">
                  <a16:creationId xmlns:a16="http://schemas.microsoft.com/office/drawing/2014/main" id="{7EA5D3C1-CAD9-91CB-F694-E33EC3A034FA}"/>
                </a:ext>
              </a:extLst>
            </p:cNvPr>
            <p:cNvGrpSpPr/>
            <p:nvPr/>
          </p:nvGrpSpPr>
          <p:grpSpPr>
            <a:xfrm>
              <a:off x="2021298" y="4358714"/>
              <a:ext cx="355394" cy="422667"/>
              <a:chOff x="1623622" y="4358714"/>
              <a:chExt cx="355394" cy="422667"/>
            </a:xfrm>
          </p:grpSpPr>
          <p:cxnSp>
            <p:nvCxnSpPr>
              <p:cNvPr id="95" name="Straight Connector 94">
                <a:extLst>
                  <a:ext uri="{FF2B5EF4-FFF2-40B4-BE49-F238E27FC236}">
                    <a16:creationId xmlns:a16="http://schemas.microsoft.com/office/drawing/2014/main" id="{FC368D2A-D516-C8D9-52B7-DD34B68FE510}"/>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6" name="TextBox 95">
                <a:extLst>
                  <a:ext uri="{FF2B5EF4-FFF2-40B4-BE49-F238E27FC236}">
                    <a16:creationId xmlns:a16="http://schemas.microsoft.com/office/drawing/2014/main" id="{2F9323B1-0244-C518-E45C-A31E77147AC9}"/>
                  </a:ext>
                </a:extLst>
              </p:cNvPr>
              <p:cNvSpPr txBox="1"/>
              <p:nvPr/>
            </p:nvSpPr>
            <p:spPr>
              <a:xfrm>
                <a:off x="1623622" y="4519771"/>
                <a:ext cx="355394" cy="261610"/>
              </a:xfrm>
              <a:prstGeom prst="rect">
                <a:avLst/>
              </a:prstGeom>
              <a:noFill/>
            </p:spPr>
            <p:txBody>
              <a:bodyPr wrap="square" rtlCol="0">
                <a:spAutoFit/>
              </a:bodyPr>
              <a:lstStyle/>
              <a:p>
                <a:pPr algn="ctr"/>
                <a:r>
                  <a:rPr lang="sk-SK" sz="1100" dirty="0"/>
                  <a:t>5</a:t>
                </a:r>
                <a:endParaRPr lang="en-GB" sz="1100" dirty="0"/>
              </a:p>
            </p:txBody>
          </p:sp>
        </p:grpSp>
        <p:grpSp>
          <p:nvGrpSpPr>
            <p:cNvPr id="82" name="Group 81">
              <a:extLst>
                <a:ext uri="{FF2B5EF4-FFF2-40B4-BE49-F238E27FC236}">
                  <a16:creationId xmlns:a16="http://schemas.microsoft.com/office/drawing/2014/main" id="{37755B89-44F0-78EE-665D-80DA72B1EA1C}"/>
                </a:ext>
              </a:extLst>
            </p:cNvPr>
            <p:cNvGrpSpPr/>
            <p:nvPr/>
          </p:nvGrpSpPr>
          <p:grpSpPr>
            <a:xfrm>
              <a:off x="2649004" y="4357152"/>
              <a:ext cx="355394" cy="423147"/>
              <a:chOff x="1610953" y="4358714"/>
              <a:chExt cx="355394" cy="423147"/>
            </a:xfrm>
          </p:grpSpPr>
          <p:cxnSp>
            <p:nvCxnSpPr>
              <p:cNvPr id="93" name="Straight Connector 92">
                <a:extLst>
                  <a:ext uri="{FF2B5EF4-FFF2-40B4-BE49-F238E27FC236}">
                    <a16:creationId xmlns:a16="http://schemas.microsoft.com/office/drawing/2014/main" id="{860E97F8-747F-DDE9-94B4-DA4DB11A639D}"/>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4" name="TextBox 93">
                <a:extLst>
                  <a:ext uri="{FF2B5EF4-FFF2-40B4-BE49-F238E27FC236}">
                    <a16:creationId xmlns:a16="http://schemas.microsoft.com/office/drawing/2014/main" id="{977B22E7-DD41-0218-DD53-3BBB31326E13}"/>
                  </a:ext>
                </a:extLst>
              </p:cNvPr>
              <p:cNvSpPr txBox="1"/>
              <p:nvPr/>
            </p:nvSpPr>
            <p:spPr>
              <a:xfrm>
                <a:off x="1610953" y="4520251"/>
                <a:ext cx="355394" cy="261610"/>
              </a:xfrm>
              <a:prstGeom prst="rect">
                <a:avLst/>
              </a:prstGeom>
              <a:noFill/>
            </p:spPr>
            <p:txBody>
              <a:bodyPr wrap="square" rtlCol="0">
                <a:spAutoFit/>
              </a:bodyPr>
              <a:lstStyle/>
              <a:p>
                <a:pPr algn="ctr"/>
                <a:r>
                  <a:rPr lang="sk-SK" sz="1100" dirty="0"/>
                  <a:t>10</a:t>
                </a:r>
                <a:endParaRPr lang="en-GB" sz="1100" dirty="0"/>
              </a:p>
            </p:txBody>
          </p:sp>
        </p:grpSp>
        <p:grpSp>
          <p:nvGrpSpPr>
            <p:cNvPr id="83" name="Group 82">
              <a:extLst>
                <a:ext uri="{FF2B5EF4-FFF2-40B4-BE49-F238E27FC236}">
                  <a16:creationId xmlns:a16="http://schemas.microsoft.com/office/drawing/2014/main" id="{21219187-BAEC-E236-44D4-63119D59E51A}"/>
                </a:ext>
              </a:extLst>
            </p:cNvPr>
            <p:cNvGrpSpPr/>
            <p:nvPr/>
          </p:nvGrpSpPr>
          <p:grpSpPr>
            <a:xfrm>
              <a:off x="3858367" y="4351744"/>
              <a:ext cx="355394" cy="423147"/>
              <a:chOff x="1610953" y="4358714"/>
              <a:chExt cx="355394" cy="423147"/>
            </a:xfrm>
          </p:grpSpPr>
          <p:cxnSp>
            <p:nvCxnSpPr>
              <p:cNvPr id="91" name="Straight Connector 90">
                <a:extLst>
                  <a:ext uri="{FF2B5EF4-FFF2-40B4-BE49-F238E27FC236}">
                    <a16:creationId xmlns:a16="http://schemas.microsoft.com/office/drawing/2014/main" id="{8F61BB80-9809-6252-11F6-B93AFAE68520}"/>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2" name="TextBox 91">
                <a:extLst>
                  <a:ext uri="{FF2B5EF4-FFF2-40B4-BE49-F238E27FC236}">
                    <a16:creationId xmlns:a16="http://schemas.microsoft.com/office/drawing/2014/main" id="{B4A037B8-7933-31B5-6800-6BC41FB14A68}"/>
                  </a:ext>
                </a:extLst>
              </p:cNvPr>
              <p:cNvSpPr txBox="1"/>
              <p:nvPr/>
            </p:nvSpPr>
            <p:spPr>
              <a:xfrm>
                <a:off x="1610953" y="4520251"/>
                <a:ext cx="355394" cy="261610"/>
              </a:xfrm>
              <a:prstGeom prst="rect">
                <a:avLst/>
              </a:prstGeom>
              <a:noFill/>
            </p:spPr>
            <p:txBody>
              <a:bodyPr wrap="square" rtlCol="0">
                <a:spAutoFit/>
              </a:bodyPr>
              <a:lstStyle/>
              <a:p>
                <a:pPr algn="ctr"/>
                <a:r>
                  <a:rPr lang="sk-SK" sz="1100" dirty="0"/>
                  <a:t>20</a:t>
                </a:r>
                <a:endParaRPr lang="en-GB" sz="1100" dirty="0"/>
              </a:p>
            </p:txBody>
          </p:sp>
        </p:grpSp>
        <p:grpSp>
          <p:nvGrpSpPr>
            <p:cNvPr id="84" name="Group 83">
              <a:extLst>
                <a:ext uri="{FF2B5EF4-FFF2-40B4-BE49-F238E27FC236}">
                  <a16:creationId xmlns:a16="http://schemas.microsoft.com/office/drawing/2014/main" id="{9EA98329-76FD-109E-17E0-73AFC626C438}"/>
                </a:ext>
              </a:extLst>
            </p:cNvPr>
            <p:cNvGrpSpPr/>
            <p:nvPr/>
          </p:nvGrpSpPr>
          <p:grpSpPr>
            <a:xfrm>
              <a:off x="6419471" y="4349484"/>
              <a:ext cx="355394" cy="423147"/>
              <a:chOff x="1610953" y="4358714"/>
              <a:chExt cx="355394" cy="423147"/>
            </a:xfrm>
          </p:grpSpPr>
          <p:cxnSp>
            <p:nvCxnSpPr>
              <p:cNvPr id="89" name="Straight Connector 88">
                <a:extLst>
                  <a:ext uri="{FF2B5EF4-FFF2-40B4-BE49-F238E27FC236}">
                    <a16:creationId xmlns:a16="http://schemas.microsoft.com/office/drawing/2014/main" id="{F3993FC5-F559-A033-A300-A652F34FEE2A}"/>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90" name="TextBox 89">
                <a:extLst>
                  <a:ext uri="{FF2B5EF4-FFF2-40B4-BE49-F238E27FC236}">
                    <a16:creationId xmlns:a16="http://schemas.microsoft.com/office/drawing/2014/main" id="{8A5B73EC-0B8B-8BB8-C618-C45BD09ACBF3}"/>
                  </a:ext>
                </a:extLst>
              </p:cNvPr>
              <p:cNvSpPr txBox="1"/>
              <p:nvPr/>
            </p:nvSpPr>
            <p:spPr>
              <a:xfrm>
                <a:off x="1610953" y="4520251"/>
                <a:ext cx="355394" cy="261610"/>
              </a:xfrm>
              <a:prstGeom prst="rect">
                <a:avLst/>
              </a:prstGeom>
              <a:noFill/>
            </p:spPr>
            <p:txBody>
              <a:bodyPr wrap="square" rtlCol="0">
                <a:spAutoFit/>
              </a:bodyPr>
              <a:lstStyle/>
              <a:p>
                <a:pPr algn="ctr"/>
                <a:r>
                  <a:rPr lang="sk-SK" sz="1100" dirty="0"/>
                  <a:t>50</a:t>
                </a:r>
                <a:endParaRPr lang="en-GB" sz="1100" dirty="0"/>
              </a:p>
            </p:txBody>
          </p:sp>
        </p:grpSp>
        <p:grpSp>
          <p:nvGrpSpPr>
            <p:cNvPr id="85" name="Group 84">
              <a:extLst>
                <a:ext uri="{FF2B5EF4-FFF2-40B4-BE49-F238E27FC236}">
                  <a16:creationId xmlns:a16="http://schemas.microsoft.com/office/drawing/2014/main" id="{BAA8F0BA-98DF-7785-929E-90183632221B}"/>
                </a:ext>
              </a:extLst>
            </p:cNvPr>
            <p:cNvGrpSpPr/>
            <p:nvPr/>
          </p:nvGrpSpPr>
          <p:grpSpPr>
            <a:xfrm>
              <a:off x="9466861" y="4350527"/>
              <a:ext cx="429253" cy="423147"/>
              <a:chOff x="1610952" y="4358714"/>
              <a:chExt cx="429253" cy="423147"/>
            </a:xfrm>
          </p:grpSpPr>
          <p:cxnSp>
            <p:nvCxnSpPr>
              <p:cNvPr id="87" name="Straight Connector 86">
                <a:extLst>
                  <a:ext uri="{FF2B5EF4-FFF2-40B4-BE49-F238E27FC236}">
                    <a16:creationId xmlns:a16="http://schemas.microsoft.com/office/drawing/2014/main" id="{3E08AEEC-E2A5-7EB3-16FB-2390616D5856}"/>
                  </a:ext>
                </a:extLst>
              </p:cNvPr>
              <p:cNvCxnSpPr/>
              <p:nvPr/>
            </p:nvCxnSpPr>
            <p:spPr>
              <a:xfrm>
                <a:off x="1793512" y="4358714"/>
                <a:ext cx="0" cy="167780"/>
              </a:xfrm>
              <a:prstGeom prst="line">
                <a:avLst/>
              </a:prstGeom>
            </p:spPr>
            <p:style>
              <a:lnRef idx="2">
                <a:schemeClr val="dk1"/>
              </a:lnRef>
              <a:fillRef idx="0">
                <a:schemeClr val="dk1"/>
              </a:fillRef>
              <a:effectRef idx="1">
                <a:schemeClr val="dk1"/>
              </a:effectRef>
              <a:fontRef idx="minor">
                <a:schemeClr val="tx1"/>
              </a:fontRef>
            </p:style>
          </p:cxnSp>
          <p:sp>
            <p:nvSpPr>
              <p:cNvPr id="88" name="TextBox 87">
                <a:extLst>
                  <a:ext uri="{FF2B5EF4-FFF2-40B4-BE49-F238E27FC236}">
                    <a16:creationId xmlns:a16="http://schemas.microsoft.com/office/drawing/2014/main" id="{FAEF01CC-9780-7224-9297-57BADE3ECF56}"/>
                  </a:ext>
                </a:extLst>
              </p:cNvPr>
              <p:cNvSpPr txBox="1"/>
              <p:nvPr/>
            </p:nvSpPr>
            <p:spPr>
              <a:xfrm>
                <a:off x="1610952" y="4520251"/>
                <a:ext cx="429253" cy="261610"/>
              </a:xfrm>
              <a:prstGeom prst="rect">
                <a:avLst/>
              </a:prstGeom>
              <a:noFill/>
            </p:spPr>
            <p:txBody>
              <a:bodyPr wrap="square" rtlCol="0">
                <a:spAutoFit/>
              </a:bodyPr>
              <a:lstStyle/>
              <a:p>
                <a:pPr algn="ctr"/>
                <a:r>
                  <a:rPr lang="sk-SK" sz="1100" dirty="0"/>
                  <a:t>100</a:t>
                </a:r>
                <a:endParaRPr lang="en-GB" sz="1100" dirty="0"/>
              </a:p>
            </p:txBody>
          </p:sp>
        </p:grpSp>
        <p:sp>
          <p:nvSpPr>
            <p:cNvPr id="86" name="TextBox 85">
              <a:extLst>
                <a:ext uri="{FF2B5EF4-FFF2-40B4-BE49-F238E27FC236}">
                  <a16:creationId xmlns:a16="http://schemas.microsoft.com/office/drawing/2014/main" id="{7645CDCA-4FD5-CFE0-F332-B025DA8B2482}"/>
                </a:ext>
              </a:extLst>
            </p:cNvPr>
            <p:cNvSpPr txBox="1"/>
            <p:nvPr/>
          </p:nvSpPr>
          <p:spPr>
            <a:xfrm>
              <a:off x="10476137" y="4471171"/>
              <a:ext cx="1729731" cy="261610"/>
            </a:xfrm>
            <a:prstGeom prst="rect">
              <a:avLst/>
            </a:prstGeom>
            <a:noFill/>
          </p:spPr>
          <p:txBody>
            <a:bodyPr wrap="square" rtlCol="0">
              <a:spAutoFit/>
            </a:bodyPr>
            <a:lstStyle/>
            <a:p>
              <a:r>
                <a:rPr lang="sk-SK" sz="1100" dirty="0" err="1"/>
                <a:t>Return</a:t>
              </a:r>
              <a:r>
                <a:rPr lang="sk-SK" sz="1100" dirty="0"/>
                <a:t> </a:t>
              </a:r>
              <a:r>
                <a:rPr lang="sk-SK" sz="1100" dirty="0" err="1"/>
                <a:t>period</a:t>
              </a:r>
              <a:r>
                <a:rPr lang="sk-SK" sz="1100" dirty="0"/>
                <a:t> in </a:t>
              </a:r>
              <a:r>
                <a:rPr lang="sk-SK" sz="1100" dirty="0" err="1"/>
                <a:t>years</a:t>
              </a:r>
              <a:endParaRPr lang="en-GB" sz="1100" dirty="0"/>
            </a:p>
          </p:txBody>
        </p:sp>
      </p:grpSp>
      <p:pic>
        <p:nvPicPr>
          <p:cNvPr id="99" name="Picture 98">
            <a:extLst>
              <a:ext uri="{FF2B5EF4-FFF2-40B4-BE49-F238E27FC236}">
                <a16:creationId xmlns:a16="http://schemas.microsoft.com/office/drawing/2014/main" id="{2390F3FA-D9CE-A763-93A3-CC349F9BF499}"/>
              </a:ext>
            </a:extLst>
          </p:cNvPr>
          <p:cNvPicPr>
            <a:picLocks noChangeAspect="1"/>
          </p:cNvPicPr>
          <p:nvPr/>
        </p:nvPicPr>
        <p:blipFill rotWithShape="1">
          <a:blip r:embed="rId10">
            <a:clrChange>
              <a:clrFrom>
                <a:srgbClr val="F1F0ED"/>
              </a:clrFrom>
              <a:clrTo>
                <a:srgbClr val="F1F0ED">
                  <a:alpha val="0"/>
                </a:srgbClr>
              </a:clrTo>
            </a:clrChange>
            <a:extLst>
              <a:ext uri="{28A0092B-C50C-407E-A947-70E740481C1C}">
                <a14:useLocalDpi xmlns:a14="http://schemas.microsoft.com/office/drawing/2010/main" val="0"/>
              </a:ext>
            </a:extLst>
          </a:blip>
          <a:srcRect l="12483" t="59999" r="6872" b="1145"/>
          <a:stretch/>
        </p:blipFill>
        <p:spPr>
          <a:xfrm>
            <a:off x="705549" y="5325877"/>
            <a:ext cx="3572507" cy="1018005"/>
          </a:xfrm>
          <a:prstGeom prst="rect">
            <a:avLst/>
          </a:prstGeom>
        </p:spPr>
      </p:pic>
      <p:pic>
        <p:nvPicPr>
          <p:cNvPr id="2" name="Picture 1">
            <a:extLst>
              <a:ext uri="{FF2B5EF4-FFF2-40B4-BE49-F238E27FC236}">
                <a16:creationId xmlns:a16="http://schemas.microsoft.com/office/drawing/2014/main" id="{B339B46A-CADC-55AC-E3F4-D78E9B6F6F1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435340" y="75032"/>
            <a:ext cx="1246147" cy="974354"/>
          </a:xfrm>
          <a:prstGeom prst="rect">
            <a:avLst/>
          </a:prstGeom>
        </p:spPr>
      </p:pic>
    </p:spTree>
    <p:extLst>
      <p:ext uri="{BB962C8B-B14F-4D97-AF65-F5344CB8AC3E}">
        <p14:creationId xmlns:p14="http://schemas.microsoft.com/office/powerpoint/2010/main" val="3023567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9CBFFF5-D00A-6426-5ECB-64BB67B961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10" y="1339284"/>
            <a:ext cx="10213740" cy="5216027"/>
          </a:xfrm>
          <a:prstGeom prst="rect">
            <a:avLst/>
          </a:prstGeom>
        </p:spPr>
      </p:pic>
      <p:sp>
        <p:nvSpPr>
          <p:cNvPr id="2" name="Obdĺžnik 54">
            <a:extLst>
              <a:ext uri="{FF2B5EF4-FFF2-40B4-BE49-F238E27FC236}">
                <a16:creationId xmlns:a16="http://schemas.microsoft.com/office/drawing/2014/main" id="{F964C496-2C38-CD3A-68A0-9DF365A41F9F}"/>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pic>
        <p:nvPicPr>
          <p:cNvPr id="4" name="Obrázok 50">
            <a:extLst>
              <a:ext uri="{FF2B5EF4-FFF2-40B4-BE49-F238E27FC236}">
                <a16:creationId xmlns:a16="http://schemas.microsoft.com/office/drawing/2014/main" id="{716C9E88-361F-DA05-8840-141B16B7BFA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4712" y="106222"/>
            <a:ext cx="1677793" cy="860888"/>
          </a:xfrm>
          <a:prstGeom prst="rect">
            <a:avLst/>
          </a:prstGeom>
          <a:noFill/>
        </p:spPr>
      </p:pic>
      <mc:AlternateContent xmlns:mc="http://schemas.openxmlformats.org/markup-compatibility/2006" xmlns:a14="http://schemas.microsoft.com/office/drawing/2010/main">
        <mc:Choice Requires="a14">
          <p:sp>
            <p:nvSpPr>
              <p:cNvPr id="5" name="BlokTextu 15">
                <a:extLst>
                  <a:ext uri="{FF2B5EF4-FFF2-40B4-BE49-F238E27FC236}">
                    <a16:creationId xmlns:a16="http://schemas.microsoft.com/office/drawing/2014/main" id="{2B1C0019-8CE7-EC57-C9F2-6057410889E4}"/>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Horné Orešany</a:t>
                </a:r>
                <a:r>
                  <a:rPr lang="sk-SK" b="1" dirty="0">
                    <a:latin typeface="Abadi" panose="020B0604020104020204" pitchFamily="34" charset="0"/>
                  </a:rPr>
                  <a:t> – stream </a:t>
                </a:r>
                <a:r>
                  <a:rPr lang="sk-SK" b="1" i="1" dirty="0">
                    <a:latin typeface="Abadi" panose="020B0604020104020204" pitchFamily="34" charset="0"/>
                  </a:rPr>
                  <a:t>Parná</a:t>
                </a:r>
                <a:r>
                  <a:rPr lang="sk-SK" b="1" dirty="0">
                    <a:latin typeface="Abadi" panose="020B0604020104020204" pitchFamily="34" charset="0"/>
                  </a:rPr>
                  <a:t> </a:t>
                </a: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err="1">
                    <a:latin typeface="Abadi" panose="020B0604020104020204" pitchFamily="34" charset="0"/>
                  </a:rPr>
                  <a:t>for</a:t>
                </a:r>
                <a:r>
                  <a:rPr lang="sk-SK" sz="1600" dirty="0">
                    <a:latin typeface="Abadi" panose="020B0604020104020204" pitchFamily="34" charset="0"/>
                  </a:rPr>
                  <a:t> </a:t>
                </a:r>
                <a:r>
                  <a:rPr lang="sk-SK" sz="1600" i="1" dirty="0" err="1">
                    <a:latin typeface="Abadi" panose="020B0604020104020204" pitchFamily="34" charset="0"/>
                  </a:rPr>
                  <a:t>summer</a:t>
                </a:r>
                <a:r>
                  <a:rPr lang="sk-SK" sz="1600" i="1" dirty="0">
                    <a:latin typeface="Abadi" panose="020B0604020104020204" pitchFamily="34" charset="0"/>
                  </a:rPr>
                  <a:t> </a:t>
                </a:r>
                <a:r>
                  <a:rPr lang="sk-SK" sz="1600" dirty="0">
                    <a:latin typeface="Abadi" panose="020B0604020104020204" pitchFamily="34" charset="0"/>
                  </a:rPr>
                  <a:t>(V. – X.) and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r>
                  <a:rPr lang="sk-SK" sz="1600" dirty="0">
                    <a:latin typeface="Abadi" panose="020B0604020104020204" pitchFamily="34" charset="0"/>
                  </a:rPr>
                  <a:t>(I. – IV. and XI. – XII.)</a:t>
                </a:r>
              </a:p>
            </p:txBody>
          </p:sp>
        </mc:Choice>
        <mc:Fallback xmlns="">
          <p:sp>
            <p:nvSpPr>
              <p:cNvPr id="5" name="BlokTextu 15">
                <a:extLst>
                  <a:ext uri="{FF2B5EF4-FFF2-40B4-BE49-F238E27FC236}">
                    <a16:creationId xmlns:a16="http://schemas.microsoft.com/office/drawing/2014/main" id="{2B1C0019-8CE7-EC57-C9F2-6057410889E4}"/>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5"/>
                <a:stretch>
                  <a:fillRect l="-728" t="-3521" b="-7746"/>
                </a:stretch>
              </a:blipFill>
            </p:spPr>
            <p:txBody>
              <a:bodyPr/>
              <a:lstStyle/>
              <a:p>
                <a:r>
                  <a:rPr lang="en-GB">
                    <a:noFill/>
                  </a:rPr>
                  <a:t> </a:t>
                </a:r>
              </a:p>
            </p:txBody>
          </p:sp>
        </mc:Fallback>
      </mc:AlternateContent>
      <p:sp>
        <p:nvSpPr>
          <p:cNvPr id="6" name="Rovnoramenný trojuholník 55">
            <a:extLst>
              <a:ext uri="{FF2B5EF4-FFF2-40B4-BE49-F238E27FC236}">
                <a16:creationId xmlns:a16="http://schemas.microsoft.com/office/drawing/2014/main" id="{82BC6227-708A-6104-F4CF-021D7DE16E69}"/>
              </a:ext>
            </a:extLst>
          </p:cNvPr>
          <p:cNvSpPr/>
          <p:nvPr/>
        </p:nvSpPr>
        <p:spPr>
          <a:xfrm rot="5400000">
            <a:off x="9566516" y="193813"/>
            <a:ext cx="948025" cy="754323"/>
          </a:xfrm>
          <a:prstGeom prst="triangle">
            <a:avLst>
              <a:gd name="adj" fmla="val 56461"/>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30C99BC2-0B37-371D-3A46-748B5E07822E}"/>
              </a:ext>
            </a:extLst>
          </p:cNvPr>
          <p:cNvPicPr>
            <a:picLocks noChangeAspect="1"/>
          </p:cNvPicPr>
          <p:nvPr/>
        </p:nvPicPr>
        <p:blipFill>
          <a:blip r:embed="rId6"/>
          <a:stretch>
            <a:fillRect/>
          </a:stretch>
        </p:blipFill>
        <p:spPr>
          <a:xfrm>
            <a:off x="8678150" y="131811"/>
            <a:ext cx="1047547" cy="868362"/>
          </a:xfrm>
          <a:prstGeom prst="rect">
            <a:avLst/>
          </a:prstGeom>
        </p:spPr>
      </p:pic>
    </p:spTree>
    <p:extLst>
      <p:ext uri="{BB962C8B-B14F-4D97-AF65-F5344CB8AC3E}">
        <p14:creationId xmlns:p14="http://schemas.microsoft.com/office/powerpoint/2010/main" val="3651963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31627C4-4841-0E5C-C4C8-834507BD6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110" y="1369895"/>
            <a:ext cx="10208042" cy="5216400"/>
          </a:xfrm>
          <a:prstGeom prst="rect">
            <a:avLst/>
          </a:prstGeom>
        </p:spPr>
      </p:pic>
      <p:sp>
        <p:nvSpPr>
          <p:cNvPr id="18" name="Obdĺžnik 54">
            <a:extLst>
              <a:ext uri="{FF2B5EF4-FFF2-40B4-BE49-F238E27FC236}">
                <a16:creationId xmlns:a16="http://schemas.microsoft.com/office/drawing/2014/main" id="{A9063C6F-B422-7C30-430E-DD4B41185D0A}"/>
              </a:ext>
            </a:extLst>
          </p:cNvPr>
          <p:cNvSpPr/>
          <p:nvPr/>
        </p:nvSpPr>
        <p:spPr>
          <a:xfrm>
            <a:off x="13868" y="1"/>
            <a:ext cx="12192000" cy="116664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mc:AlternateContent xmlns:mc="http://schemas.openxmlformats.org/markup-compatibility/2006" xmlns:a14="http://schemas.microsoft.com/office/drawing/2010/main">
        <mc:Choice Requires="a14">
          <p:sp>
            <p:nvSpPr>
              <p:cNvPr id="19" name="BlokTextu 15">
                <a:extLst>
                  <a:ext uri="{FF2B5EF4-FFF2-40B4-BE49-F238E27FC236}">
                    <a16:creationId xmlns:a16="http://schemas.microsoft.com/office/drawing/2014/main" id="{743E6ED1-CB1B-0EA4-39BF-DEEDAAADA1A3}"/>
                  </a:ext>
                </a:extLst>
              </p:cNvPr>
              <p:cNvSpPr txBox="1"/>
              <p:nvPr/>
            </p:nvSpPr>
            <p:spPr>
              <a:xfrm>
                <a:off x="615841" y="172645"/>
                <a:ext cx="6700818" cy="861774"/>
              </a:xfrm>
              <a:prstGeom prst="rect">
                <a:avLst/>
              </a:prstGeom>
              <a:noFill/>
            </p:spPr>
            <p:txBody>
              <a:bodyPr wrap="square" rtlCol="0">
                <a:spAutoFit/>
              </a:bodyPr>
              <a:lstStyle/>
              <a:p>
                <a:r>
                  <a:rPr lang="sk-SK" b="1" dirty="0" err="1">
                    <a:latin typeface="Abadi" panose="020B0604020104020204" pitchFamily="34" charset="0"/>
                  </a:rPr>
                  <a:t>Catchment</a:t>
                </a:r>
                <a:r>
                  <a:rPr lang="sk-SK" b="1" dirty="0">
                    <a:latin typeface="Abadi" panose="020B0604020104020204" pitchFamily="34" charset="0"/>
                  </a:rPr>
                  <a:t> </a:t>
                </a:r>
                <a:r>
                  <a:rPr lang="sk-SK" b="1" i="1" dirty="0">
                    <a:latin typeface="Abadi" panose="020B0604020104020204" pitchFamily="34" charset="0"/>
                  </a:rPr>
                  <a:t>Liptovský Hrádok</a:t>
                </a:r>
                <a:r>
                  <a:rPr lang="sk-SK" b="1" dirty="0">
                    <a:latin typeface="Abadi" panose="020B0604020104020204" pitchFamily="34" charset="0"/>
                  </a:rPr>
                  <a:t>– stream </a:t>
                </a:r>
                <a:r>
                  <a:rPr lang="sk-SK" b="1" i="1" dirty="0">
                    <a:latin typeface="Abadi" panose="020B0604020104020204" pitchFamily="34" charset="0"/>
                  </a:rPr>
                  <a:t>Belá</a:t>
                </a:r>
                <a:endParaRPr lang="sk-SK" b="1" dirty="0">
                  <a:latin typeface="Abadi" panose="020B0604020104020204" pitchFamily="34" charset="0"/>
                </a:endParaRPr>
              </a:p>
              <a:p>
                <a:r>
                  <a:rPr lang="sk-SK" sz="1600" dirty="0" err="1">
                    <a:latin typeface="Abadi" panose="020B0604020104020204" pitchFamily="34" charset="0"/>
                  </a:rPr>
                  <a:t>Result</a:t>
                </a:r>
                <a:r>
                  <a:rPr lang="sk-SK" sz="1600" dirty="0">
                    <a:latin typeface="Abadi" panose="020B0604020104020204" pitchFamily="34" charset="0"/>
                  </a:rPr>
                  <a:t> of </a:t>
                </a:r>
                <a:r>
                  <a:rPr lang="sk-SK" sz="1600" dirty="0" err="1">
                    <a:latin typeface="Abadi" panose="020B0604020104020204" pitchFamily="34" charset="0"/>
                  </a:rPr>
                  <a:t>the</a:t>
                </a:r>
                <a:r>
                  <a:rPr lang="sk-SK" sz="1600" dirty="0">
                    <a:latin typeface="Abadi" panose="020B0604020104020204" pitchFamily="34" charset="0"/>
                  </a:rPr>
                  <a:t> </a:t>
                </a:r>
                <a:r>
                  <a:rPr lang="sk-SK" sz="1600" dirty="0" err="1">
                    <a:latin typeface="Abadi" panose="020B0604020104020204" pitchFamily="34" charset="0"/>
                  </a:rPr>
                  <a:t>estimated</a:t>
                </a:r>
                <a:r>
                  <a:rPr lang="sk-SK" sz="1600" dirty="0">
                    <a:latin typeface="Abadi" panose="020B0604020104020204" pitchFamily="34" charset="0"/>
                  </a:rPr>
                  <a:t> </a:t>
                </a:r>
                <a:r>
                  <a:rPr lang="sk-SK" sz="1600" dirty="0" err="1">
                    <a:latin typeface="Abadi" panose="020B0604020104020204" pitchFamily="34" charset="0"/>
                  </a:rPr>
                  <a:t>peak</a:t>
                </a:r>
                <a:r>
                  <a:rPr lang="sk-SK" sz="1600" dirty="0">
                    <a:latin typeface="Abadi" panose="020B0604020104020204" pitchFamily="34" charset="0"/>
                  </a:rPr>
                  <a:t> </a:t>
                </a:r>
                <a:r>
                  <a:rPr lang="sk-SK" sz="1600" dirty="0" err="1">
                    <a:latin typeface="Abadi" panose="020B0604020104020204" pitchFamily="34" charset="0"/>
                  </a:rPr>
                  <a:t>runoff</a:t>
                </a:r>
                <a:r>
                  <a:rPr lang="sk-SK" sz="1600" dirty="0">
                    <a:latin typeface="Abadi" panose="020B0604020104020204" pitchFamily="34" charset="0"/>
                  </a:rPr>
                  <a:t> </a:t>
                </a:r>
                <a:r>
                  <a:rPr lang="sk-SK" sz="1600" dirty="0">
                    <a:solidFill>
                      <a:schemeClr val="tx1"/>
                    </a:solidFill>
                    <a:latin typeface="Abadi" panose="020B0604020104020204" pitchFamily="34" charset="0"/>
                  </a:rPr>
                  <a:t>coefficient </a:t>
                </a:r>
                <a14:m>
                  <m:oMath xmlns:m="http://schemas.openxmlformats.org/officeDocument/2006/math">
                    <m:r>
                      <a:rPr lang="sk-SK" sz="1600" b="0" i="0" dirty="0" smtClean="0">
                        <a:solidFill>
                          <a:schemeClr val="tx1"/>
                        </a:solidFill>
                        <a:latin typeface="Cambria Math" panose="02040503050406030204" pitchFamily="18" charset="0"/>
                        <a:ea typeface="Cambria Math" panose="02040503050406030204" pitchFamily="18" charset="0"/>
                      </a:rPr>
                      <m:t>(</m:t>
                    </m:r>
                    <m:r>
                      <m:rPr>
                        <m:nor/>
                      </m:rPr>
                      <a:rPr lang="el-GR" sz="1600" i="1" dirty="0">
                        <a:latin typeface="Cambria Math" panose="02040503050406030204" pitchFamily="18" charset="0"/>
                        <a:ea typeface="Cambria Math" panose="02040503050406030204" pitchFamily="18" charset="0"/>
                      </a:rPr>
                      <m:t>φ</m:t>
                    </m:r>
                    <m:r>
                      <m:rPr>
                        <m:nor/>
                      </m:rPr>
                      <a:rPr lang="sk-SK" sz="1600" i="1" baseline="-25000" dirty="0">
                        <a:latin typeface="Cambria Math" panose="02040503050406030204" pitchFamily="18" charset="0"/>
                        <a:ea typeface="Cambria Math" panose="02040503050406030204" pitchFamily="18" charset="0"/>
                      </a:rPr>
                      <m:t>N</m:t>
                    </m:r>
                    <m:r>
                      <m:rPr>
                        <m:nor/>
                      </m:rPr>
                      <a:rPr lang="sk-SK" sz="1600" b="0" dirty="0" smtClean="0">
                        <a:solidFill>
                          <a:schemeClr val="tx1"/>
                        </a:solidFill>
                        <a:latin typeface="Cambria Math" panose="02040503050406030204" pitchFamily="18" charset="0"/>
                        <a:ea typeface="Cambria Math" panose="02040503050406030204" pitchFamily="18" charset="0"/>
                      </a:rPr>
                      <m:t>)</m:t>
                    </m:r>
                    <m:r>
                      <a:rPr lang="el-GR" sz="1600" i="0" dirty="0">
                        <a:solidFill>
                          <a:schemeClr val="tx1"/>
                        </a:solidFill>
                        <a:latin typeface="Cambria Math" panose="02040503050406030204" pitchFamily="18" charset="0"/>
                        <a:ea typeface="Cambria Math" panose="02040503050406030204" pitchFamily="18" charset="0"/>
                      </a:rPr>
                      <m:t> </m:t>
                    </m:r>
                  </m:oMath>
                </a14:m>
                <a:r>
                  <a:rPr lang="sk-SK" sz="1600" dirty="0">
                    <a:solidFill>
                      <a:schemeClr val="tx1"/>
                    </a:solidFill>
                    <a:latin typeface="Abadi" panose="020B0604020104020204" pitchFamily="34" charset="0"/>
                  </a:rPr>
                  <a:t> </a:t>
                </a:r>
                <a:r>
                  <a:rPr lang="sk-SK" sz="1600" dirty="0">
                    <a:latin typeface="Abadi" panose="020B0604020104020204" pitchFamily="34" charset="0"/>
                  </a:rPr>
                  <a:t>for </a:t>
                </a:r>
                <a:r>
                  <a:rPr lang="sk-SK" sz="1600" i="1" dirty="0" err="1">
                    <a:latin typeface="Abadi" panose="020B0604020104020204" pitchFamily="34" charset="0"/>
                  </a:rPr>
                  <a:t>summer</a:t>
                </a:r>
                <a:r>
                  <a:rPr lang="sk-SK" sz="1600" i="1" dirty="0">
                    <a:latin typeface="Abadi" panose="020B0604020104020204" pitchFamily="34" charset="0"/>
                  </a:rPr>
                  <a:t> </a:t>
                </a:r>
                <a:r>
                  <a:rPr lang="sk-SK" sz="1600" dirty="0">
                    <a:latin typeface="Abadi" panose="020B0604020104020204" pitchFamily="34" charset="0"/>
                  </a:rPr>
                  <a:t>(VI. – X) and</a:t>
                </a:r>
                <a:r>
                  <a:rPr lang="sk-SK" sz="1600" i="1" dirty="0">
                    <a:latin typeface="Abadi" panose="020B0604020104020204" pitchFamily="34" charset="0"/>
                  </a:rPr>
                  <a:t> </a:t>
                </a:r>
                <a:r>
                  <a:rPr lang="sk-SK" sz="1600" i="1" dirty="0" err="1">
                    <a:latin typeface="Abadi" panose="020B0604020104020204" pitchFamily="34" charset="0"/>
                  </a:rPr>
                  <a:t>winter</a:t>
                </a:r>
                <a:r>
                  <a:rPr lang="sk-SK" sz="1600" i="1" dirty="0">
                    <a:latin typeface="Abadi" panose="020B0604020104020204" pitchFamily="34" charset="0"/>
                  </a:rPr>
                  <a:t> </a:t>
                </a:r>
                <a:r>
                  <a:rPr lang="sk-SK" sz="1600" i="1" dirty="0" err="1">
                    <a:latin typeface="Abadi" panose="020B0604020104020204" pitchFamily="34" charset="0"/>
                  </a:rPr>
                  <a:t>season</a:t>
                </a:r>
                <a:r>
                  <a:rPr lang="sk-SK" sz="1600" i="1" dirty="0">
                    <a:latin typeface="Abadi" panose="020B0604020104020204" pitchFamily="34" charset="0"/>
                  </a:rPr>
                  <a:t> </a:t>
                </a:r>
                <a:r>
                  <a:rPr lang="sk-SK" sz="1600" dirty="0">
                    <a:latin typeface="Abadi" panose="020B0604020104020204" pitchFamily="34" charset="0"/>
                  </a:rPr>
                  <a:t>(I. – V. and XI. - XII)</a:t>
                </a:r>
              </a:p>
            </p:txBody>
          </p:sp>
        </mc:Choice>
        <mc:Fallback xmlns="">
          <p:sp>
            <p:nvSpPr>
              <p:cNvPr id="19" name="BlokTextu 15">
                <a:extLst>
                  <a:ext uri="{FF2B5EF4-FFF2-40B4-BE49-F238E27FC236}">
                    <a16:creationId xmlns:a16="http://schemas.microsoft.com/office/drawing/2014/main" id="{743E6ED1-CB1B-0EA4-39BF-DEEDAAADA1A3}"/>
                  </a:ext>
                </a:extLst>
              </p:cNvPr>
              <p:cNvSpPr txBox="1">
                <a:spLocks noRot="1" noChangeAspect="1" noMove="1" noResize="1" noEditPoints="1" noAdjustHandles="1" noChangeArrowheads="1" noChangeShapeType="1" noTextEdit="1"/>
              </p:cNvSpPr>
              <p:nvPr/>
            </p:nvSpPr>
            <p:spPr>
              <a:xfrm>
                <a:off x="615841" y="172645"/>
                <a:ext cx="6700818" cy="861774"/>
              </a:xfrm>
              <a:prstGeom prst="rect">
                <a:avLst/>
              </a:prstGeom>
              <a:blipFill>
                <a:blip r:embed="rId3"/>
                <a:stretch>
                  <a:fillRect l="-728" t="-3521" b="-7746"/>
                </a:stretch>
              </a:blipFill>
            </p:spPr>
            <p:txBody>
              <a:bodyPr/>
              <a:lstStyle/>
              <a:p>
                <a:r>
                  <a:rPr lang="en-GB">
                    <a:noFill/>
                  </a:rPr>
                  <a:t> </a:t>
                </a:r>
              </a:p>
            </p:txBody>
          </p:sp>
        </mc:Fallback>
      </mc:AlternateContent>
      <p:grpSp>
        <p:nvGrpSpPr>
          <p:cNvPr id="20" name="Group 19">
            <a:extLst>
              <a:ext uri="{FF2B5EF4-FFF2-40B4-BE49-F238E27FC236}">
                <a16:creationId xmlns:a16="http://schemas.microsoft.com/office/drawing/2014/main" id="{F49F7806-8CB8-D200-CFF5-487C2FEB8213}"/>
              </a:ext>
            </a:extLst>
          </p:cNvPr>
          <p:cNvGrpSpPr/>
          <p:nvPr/>
        </p:nvGrpSpPr>
        <p:grpSpPr>
          <a:xfrm>
            <a:off x="10278203" y="133109"/>
            <a:ext cx="1650810" cy="831715"/>
            <a:chOff x="10278203" y="133109"/>
            <a:chExt cx="1650810" cy="831715"/>
          </a:xfrm>
        </p:grpSpPr>
        <p:pic>
          <p:nvPicPr>
            <p:cNvPr id="21" name="Picture 20">
              <a:extLst>
                <a:ext uri="{FF2B5EF4-FFF2-40B4-BE49-F238E27FC236}">
                  <a16:creationId xmlns:a16="http://schemas.microsoft.com/office/drawing/2014/main" id="{95C0C4E4-9C03-A258-EC8F-E6CA8B33AF14}"/>
                </a:ext>
              </a:extLst>
            </p:cNvPr>
            <p:cNvPicPr>
              <a:picLocks noChangeAspect="1"/>
            </p:cNvPicPr>
            <p:nvPr/>
          </p:nvPicPr>
          <p:blipFill rotWithShape="1">
            <a:blip r:embed="rId4">
              <a:clrChange>
                <a:clrFrom>
                  <a:srgbClr val="EFEFEF"/>
                </a:clrFrom>
                <a:clrTo>
                  <a:srgbClr val="EFEFEF">
                    <a:alpha val="0"/>
                  </a:srgbClr>
                </a:clrTo>
              </a:clrChange>
              <a:extLst>
                <a:ext uri="{28A0092B-C50C-407E-A947-70E740481C1C}">
                  <a14:useLocalDpi xmlns:a14="http://schemas.microsoft.com/office/drawing/2010/main" val="0"/>
                </a:ext>
              </a:extLst>
            </a:blip>
            <a:srcRect/>
            <a:stretch/>
          </p:blipFill>
          <p:spPr>
            <a:xfrm>
              <a:off x="10278203" y="133109"/>
              <a:ext cx="1650810" cy="831715"/>
            </a:xfrm>
            <a:prstGeom prst="rect">
              <a:avLst/>
            </a:prstGeom>
          </p:spPr>
        </p:pic>
        <p:sp>
          <p:nvSpPr>
            <p:cNvPr id="22" name="Teardrop 21">
              <a:extLst>
                <a:ext uri="{FF2B5EF4-FFF2-40B4-BE49-F238E27FC236}">
                  <a16:creationId xmlns:a16="http://schemas.microsoft.com/office/drawing/2014/main" id="{43C043BC-8274-961A-FD34-BE90C490E8BD}"/>
                </a:ext>
              </a:extLst>
            </p:cNvPr>
            <p:cNvSpPr/>
            <p:nvPr/>
          </p:nvSpPr>
          <p:spPr>
            <a:xfrm rot="8022250">
              <a:off x="11099910" y="345439"/>
              <a:ext cx="49289" cy="48395"/>
            </a:xfrm>
            <a:prstGeom prst="teardrop">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ovnoramenný trojuholník 55">
            <a:extLst>
              <a:ext uri="{FF2B5EF4-FFF2-40B4-BE49-F238E27FC236}">
                <a16:creationId xmlns:a16="http://schemas.microsoft.com/office/drawing/2014/main" id="{24533B24-AD4E-71A5-B2D1-E1C4833D0161}"/>
              </a:ext>
            </a:extLst>
          </p:cNvPr>
          <p:cNvSpPr/>
          <p:nvPr/>
        </p:nvSpPr>
        <p:spPr>
          <a:xfrm rot="5400000">
            <a:off x="9901081" y="-143964"/>
            <a:ext cx="951236" cy="1426667"/>
          </a:xfrm>
          <a:prstGeom prst="triangle">
            <a:avLst>
              <a:gd name="adj" fmla="val 34934"/>
            </a:avLst>
          </a:prstGeom>
          <a:solidFill>
            <a:srgbClr val="F2F2F2">
              <a:alpha val="27059"/>
            </a:srgbClr>
          </a:solidFill>
          <a:ln>
            <a:gradFill flip="none" rotWithShape="1">
              <a:gsLst>
                <a:gs pos="61000">
                  <a:srgbClr val="94C7ED"/>
                </a:gs>
                <a:gs pos="0">
                  <a:schemeClr val="accent5"/>
                </a:gs>
                <a:gs pos="100000">
                  <a:schemeClr val="accent4">
                    <a:lumMod val="30000"/>
                    <a:lumOff val="70000"/>
                    <a:alpha val="3400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k-SK"/>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C4C3152D-559B-7432-9ED2-6BE99339E4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35340" y="75032"/>
            <a:ext cx="1246147" cy="974354"/>
          </a:xfrm>
          <a:prstGeom prst="rect">
            <a:avLst/>
          </a:prstGeom>
        </p:spPr>
      </p:pic>
    </p:spTree>
    <p:extLst>
      <p:ext uri="{BB962C8B-B14F-4D97-AF65-F5344CB8AC3E}">
        <p14:creationId xmlns:p14="http://schemas.microsoft.com/office/powerpoint/2010/main" val="2094958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6A2EB8AB-9149-7C0D-C400-36D140AF116C}"/>
              </a:ext>
            </a:extLst>
          </p:cNvPr>
          <p:cNvSpPr/>
          <p:nvPr/>
        </p:nvSpPr>
        <p:spPr>
          <a:xfrm rot="10800000">
            <a:off x="933449" y="704851"/>
            <a:ext cx="10010778" cy="4899005"/>
          </a:xfrm>
          <a:custGeom>
            <a:avLst/>
            <a:gdLst>
              <a:gd name="connsiteX0" fmla="*/ 10009199 w 10010778"/>
              <a:gd name="connsiteY0" fmla="*/ 4899005 h 4899005"/>
              <a:gd name="connsiteX1" fmla="*/ 9829199 w 10010778"/>
              <a:gd name="connsiteY1" fmla="*/ 4899005 h 4899005"/>
              <a:gd name="connsiteX2" fmla="*/ 9829199 w 10010778"/>
              <a:gd name="connsiteY2" fmla="*/ 1117769 h 4899005"/>
              <a:gd name="connsiteX3" fmla="*/ 349824 w 10010778"/>
              <a:gd name="connsiteY3" fmla="*/ 1117769 h 4899005"/>
              <a:gd name="connsiteX4" fmla="*/ 349824 w 10010778"/>
              <a:gd name="connsiteY4" fmla="*/ 3352611 h 4899005"/>
              <a:gd name="connsiteX5" fmla="*/ 9422429 w 10010778"/>
              <a:gd name="connsiteY5" fmla="*/ 3352612 h 4899005"/>
              <a:gd name="connsiteX6" fmla="*/ 9422429 w 10010778"/>
              <a:gd name="connsiteY6" fmla="*/ 3532611 h 4899005"/>
              <a:gd name="connsiteX7" fmla="*/ 9420976 w 10010778"/>
              <a:gd name="connsiteY7" fmla="*/ 3532611 h 4899005"/>
              <a:gd name="connsiteX8" fmla="*/ 9420976 w 10010778"/>
              <a:gd name="connsiteY8" fmla="*/ 4899005 h 4899005"/>
              <a:gd name="connsiteX9" fmla="*/ 9240975 w 10010778"/>
              <a:gd name="connsiteY9" fmla="*/ 4899005 h 4899005"/>
              <a:gd name="connsiteX10" fmla="*/ 9240975 w 10010778"/>
              <a:gd name="connsiteY10" fmla="*/ 3532611 h 4899005"/>
              <a:gd name="connsiteX11" fmla="*/ 349824 w 10010778"/>
              <a:gd name="connsiteY11" fmla="*/ 3532611 h 4899005"/>
              <a:gd name="connsiteX12" fmla="*/ 349824 w 10010778"/>
              <a:gd name="connsiteY12" fmla="*/ 3532612 h 4899005"/>
              <a:gd name="connsiteX13" fmla="*/ 169824 w 10010778"/>
              <a:gd name="connsiteY13" fmla="*/ 3532612 h 4899005"/>
              <a:gd name="connsiteX14" fmla="*/ 169824 w 10010778"/>
              <a:gd name="connsiteY14" fmla="*/ 260330 h 4899005"/>
              <a:gd name="connsiteX15" fmla="*/ 0 w 10010778"/>
              <a:gd name="connsiteY15" fmla="*/ 260330 h 4899005"/>
              <a:gd name="connsiteX16" fmla="*/ 266700 w 10010778"/>
              <a:gd name="connsiteY16" fmla="*/ 0 h 4899005"/>
              <a:gd name="connsiteX17" fmla="*/ 533400 w 10010778"/>
              <a:gd name="connsiteY17" fmla="*/ 260330 h 4899005"/>
              <a:gd name="connsiteX18" fmla="*/ 349824 w 10010778"/>
              <a:gd name="connsiteY18" fmla="*/ 260330 h 4899005"/>
              <a:gd name="connsiteX19" fmla="*/ 349824 w 10010778"/>
              <a:gd name="connsiteY19" fmla="*/ 937769 h 4899005"/>
              <a:gd name="connsiteX20" fmla="*/ 9829199 w 10010778"/>
              <a:gd name="connsiteY20" fmla="*/ 937769 h 4899005"/>
              <a:gd name="connsiteX21" fmla="*/ 9829199 w 10010778"/>
              <a:gd name="connsiteY21" fmla="*/ 937768 h 4899005"/>
              <a:gd name="connsiteX22" fmla="*/ 10009199 w 10010778"/>
              <a:gd name="connsiteY22" fmla="*/ 937768 h 4899005"/>
              <a:gd name="connsiteX23" fmla="*/ 10009199 w 10010778"/>
              <a:gd name="connsiteY23" fmla="*/ 937769 h 4899005"/>
              <a:gd name="connsiteX24" fmla="*/ 10010778 w 10010778"/>
              <a:gd name="connsiteY24" fmla="*/ 937769 h 4899005"/>
              <a:gd name="connsiteX25" fmla="*/ 10010778 w 10010778"/>
              <a:gd name="connsiteY25" fmla="*/ 1117769 h 4899005"/>
              <a:gd name="connsiteX26" fmla="*/ 10009199 w 10010778"/>
              <a:gd name="connsiteY26" fmla="*/ 1117769 h 489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010778" h="4899005">
                <a:moveTo>
                  <a:pt x="10009199" y="4899005"/>
                </a:moveTo>
                <a:lnTo>
                  <a:pt x="9829199" y="4899005"/>
                </a:lnTo>
                <a:lnTo>
                  <a:pt x="9829199" y="1117769"/>
                </a:lnTo>
                <a:lnTo>
                  <a:pt x="349824" y="1117769"/>
                </a:lnTo>
                <a:lnTo>
                  <a:pt x="349824" y="3352611"/>
                </a:lnTo>
                <a:lnTo>
                  <a:pt x="9422429" y="3352612"/>
                </a:lnTo>
                <a:lnTo>
                  <a:pt x="9422429" y="3532611"/>
                </a:lnTo>
                <a:lnTo>
                  <a:pt x="9420976" y="3532611"/>
                </a:lnTo>
                <a:lnTo>
                  <a:pt x="9420976" y="4899005"/>
                </a:lnTo>
                <a:lnTo>
                  <a:pt x="9240975" y="4899005"/>
                </a:lnTo>
                <a:lnTo>
                  <a:pt x="9240975" y="3532611"/>
                </a:lnTo>
                <a:lnTo>
                  <a:pt x="349824" y="3532611"/>
                </a:lnTo>
                <a:lnTo>
                  <a:pt x="349824" y="3532612"/>
                </a:lnTo>
                <a:lnTo>
                  <a:pt x="169824" y="3532612"/>
                </a:lnTo>
                <a:lnTo>
                  <a:pt x="169824" y="260330"/>
                </a:lnTo>
                <a:lnTo>
                  <a:pt x="0" y="260330"/>
                </a:lnTo>
                <a:lnTo>
                  <a:pt x="266700" y="0"/>
                </a:lnTo>
                <a:lnTo>
                  <a:pt x="533400" y="260330"/>
                </a:lnTo>
                <a:lnTo>
                  <a:pt x="349824" y="260330"/>
                </a:lnTo>
                <a:lnTo>
                  <a:pt x="349824" y="937769"/>
                </a:lnTo>
                <a:lnTo>
                  <a:pt x="9829199" y="937769"/>
                </a:lnTo>
                <a:lnTo>
                  <a:pt x="9829199" y="937768"/>
                </a:lnTo>
                <a:lnTo>
                  <a:pt x="10009199" y="937768"/>
                </a:lnTo>
                <a:lnTo>
                  <a:pt x="10009199" y="937769"/>
                </a:lnTo>
                <a:lnTo>
                  <a:pt x="10010778" y="937769"/>
                </a:lnTo>
                <a:lnTo>
                  <a:pt x="10010778" y="1117769"/>
                </a:lnTo>
                <a:lnTo>
                  <a:pt x="10009199" y="1117769"/>
                </a:lnTo>
                <a:close/>
              </a:path>
            </a:pathLst>
          </a:cu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4" name="Obdĺžnik 283">
            <a:extLst>
              <a:ext uri="{FF2B5EF4-FFF2-40B4-BE49-F238E27FC236}">
                <a16:creationId xmlns:a16="http://schemas.microsoft.com/office/drawing/2014/main" id="{2C37C8A6-7B62-D9B4-6E98-9B338B97BDE9}"/>
              </a:ext>
            </a:extLst>
          </p:cNvPr>
          <p:cNvSpPr/>
          <p:nvPr/>
        </p:nvSpPr>
        <p:spPr>
          <a:xfrm>
            <a:off x="1" y="0"/>
            <a:ext cx="1981200" cy="6858000"/>
          </a:xfrm>
          <a:prstGeom prst="rect">
            <a:avLst/>
          </a:prstGeom>
          <a:solidFill>
            <a:srgbClr val="DCDAD2">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5" name="Nadpis 1">
            <a:extLst>
              <a:ext uri="{FF2B5EF4-FFF2-40B4-BE49-F238E27FC236}">
                <a16:creationId xmlns:a16="http://schemas.microsoft.com/office/drawing/2014/main" id="{4E514366-B88C-E3C5-B6EF-937AAF6AEF40}"/>
              </a:ext>
            </a:extLst>
          </p:cNvPr>
          <p:cNvSpPr txBox="1">
            <a:spLocks/>
          </p:cNvSpPr>
          <p:nvPr/>
        </p:nvSpPr>
        <p:spPr>
          <a:xfrm>
            <a:off x="157316" y="262396"/>
            <a:ext cx="2340078" cy="528179"/>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2500"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Conclusion</a:t>
            </a:r>
            <a:endParaRPr lang="sk-SK" sz="25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Graphic 2" descr="Lightbulb with solid fill">
            <a:extLst>
              <a:ext uri="{FF2B5EF4-FFF2-40B4-BE49-F238E27FC236}">
                <a16:creationId xmlns:a16="http://schemas.microsoft.com/office/drawing/2014/main" id="{987CDAB5-4D9C-D2B1-AC7D-9B19A681EAA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7097" y="5780533"/>
            <a:ext cx="480859" cy="480859"/>
          </a:xfrm>
          <a:prstGeom prst="rect">
            <a:avLst/>
          </a:prstGeom>
        </p:spPr>
      </p:pic>
      <p:sp>
        <p:nvSpPr>
          <p:cNvPr id="8" name="Oval 7">
            <a:extLst>
              <a:ext uri="{FF2B5EF4-FFF2-40B4-BE49-F238E27FC236}">
                <a16:creationId xmlns:a16="http://schemas.microsoft.com/office/drawing/2014/main" id="{370AC800-5640-9AEF-8C03-B87E86F9E5B0}"/>
              </a:ext>
            </a:extLst>
          </p:cNvPr>
          <p:cNvSpPr/>
          <p:nvPr/>
        </p:nvSpPr>
        <p:spPr>
          <a:xfrm>
            <a:off x="4914698" y="1045417"/>
            <a:ext cx="2160000" cy="216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FC2185E3-FD4D-1FF4-BFBE-916582AB22D0}"/>
              </a:ext>
            </a:extLst>
          </p:cNvPr>
          <p:cNvSpPr txBox="1"/>
          <p:nvPr/>
        </p:nvSpPr>
        <p:spPr>
          <a:xfrm>
            <a:off x="4905763" y="1564704"/>
            <a:ext cx="2168935" cy="1200329"/>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Indirect method - large differences between seasons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summer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winter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AD7FED09-5BBE-6A50-7F72-1B89796AD6EB}"/>
              </a:ext>
            </a:extLst>
          </p:cNvPr>
          <p:cNvSpPr/>
          <p:nvPr/>
        </p:nvSpPr>
        <p:spPr>
          <a:xfrm>
            <a:off x="2297713" y="1045417"/>
            <a:ext cx="2160000" cy="216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EAC99BD0-1A7C-3763-C7F6-87E8801C8774}"/>
              </a:ext>
            </a:extLst>
          </p:cNvPr>
          <p:cNvSpPr txBox="1"/>
          <p:nvPr/>
        </p:nvSpPr>
        <p:spPr>
          <a:xfrm>
            <a:off x="2335065" y="1525252"/>
            <a:ext cx="2122648" cy="1200329"/>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Indirect method –</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overpowered</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coefficients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larger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than</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100%)</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BBC61E0F-283F-3BB6-763E-82DB0A025097}"/>
              </a:ext>
            </a:extLst>
          </p:cNvPr>
          <p:cNvSpPr/>
          <p:nvPr/>
        </p:nvSpPr>
        <p:spPr>
          <a:xfrm>
            <a:off x="2297713" y="3514584"/>
            <a:ext cx="2160000" cy="2160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Box 12">
            <a:extLst>
              <a:ext uri="{FF2B5EF4-FFF2-40B4-BE49-F238E27FC236}">
                <a16:creationId xmlns:a16="http://schemas.microsoft.com/office/drawing/2014/main" id="{E746D2A1-813F-D136-8076-B58C167F3FD6}"/>
              </a:ext>
            </a:extLst>
          </p:cNvPr>
          <p:cNvSpPr txBox="1"/>
          <p:nvPr/>
        </p:nvSpPr>
        <p:spPr>
          <a:xfrm>
            <a:off x="2297714" y="4132919"/>
            <a:ext cx="2160000" cy="923330"/>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Direct method - lowest estimate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d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coefficients</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55FD6311-AE92-A265-63FE-4971A9896F52}"/>
              </a:ext>
            </a:extLst>
          </p:cNvPr>
          <p:cNvSpPr/>
          <p:nvPr/>
        </p:nvSpPr>
        <p:spPr>
          <a:xfrm>
            <a:off x="4905763" y="3514584"/>
            <a:ext cx="2160000" cy="2160000"/>
          </a:xfrm>
          <a:prstGeom prst="ellipse">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3599807A-D220-048A-06F5-6D26885E918A}"/>
              </a:ext>
            </a:extLst>
          </p:cNvPr>
          <p:cNvSpPr txBox="1"/>
          <p:nvPr/>
        </p:nvSpPr>
        <p:spPr>
          <a:xfrm>
            <a:off x="4920209" y="4132919"/>
            <a:ext cx="2160000" cy="923330"/>
          </a:xfrm>
          <a:prstGeom prst="rect">
            <a:avLst/>
          </a:prstGeom>
          <a:noFill/>
        </p:spPr>
        <p:txBody>
          <a:bodyPr wrap="square">
            <a:spAutoFit/>
          </a:bodyPr>
          <a:lstStyle/>
          <a:p>
            <a:pPr algn="ct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The question of the type of basin (mountainous, flat...)</a:t>
            </a:r>
          </a:p>
        </p:txBody>
      </p:sp>
      <p:sp>
        <p:nvSpPr>
          <p:cNvPr id="16" name="Oval 15">
            <a:extLst>
              <a:ext uri="{FF2B5EF4-FFF2-40B4-BE49-F238E27FC236}">
                <a16:creationId xmlns:a16="http://schemas.microsoft.com/office/drawing/2014/main" id="{67236B09-4C63-3E4F-C45A-49BF49C84F3C}"/>
              </a:ext>
            </a:extLst>
          </p:cNvPr>
          <p:cNvSpPr/>
          <p:nvPr/>
        </p:nvSpPr>
        <p:spPr>
          <a:xfrm>
            <a:off x="7518617" y="1045417"/>
            <a:ext cx="2160000" cy="2160000"/>
          </a:xfrm>
          <a:prstGeom prst="ellipse">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94050B89-8554-3DCA-4F8D-702FD1623510}"/>
              </a:ext>
            </a:extLst>
          </p:cNvPr>
          <p:cNvSpPr txBox="1"/>
          <p:nvPr/>
        </p:nvSpPr>
        <p:spPr>
          <a:xfrm>
            <a:off x="7513813" y="1564704"/>
            <a:ext cx="2151052" cy="1200329"/>
          </a:xfrm>
          <a:prstGeom prst="rect">
            <a:avLst/>
          </a:prstGeom>
          <a:noFill/>
        </p:spPr>
        <p:txBody>
          <a:bodyPr wrap="square">
            <a:spAutoFit/>
          </a:bodyPr>
          <a:lstStyle/>
          <a:p>
            <a:pPr algn="ct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q</a:t>
            </a:r>
            <a:r>
              <a:rPr lang="en-GB" dirty="0" err="1">
                <a:solidFill>
                  <a:schemeClr val="accent6"/>
                </a:solidFill>
                <a:latin typeface="Calibri" panose="020F0502020204030204" pitchFamily="34" charset="0"/>
                <a:ea typeface="Calibri" panose="020F0502020204030204" pitchFamily="34" charset="0"/>
                <a:cs typeface="Calibri" panose="020F0502020204030204" pitchFamily="34" charset="0"/>
              </a:rPr>
              <a:t>uestion</a:t>
            </a:r>
            <a:r>
              <a:rPr lang="en-GB" dirty="0">
                <a:solidFill>
                  <a:schemeClr val="accent6"/>
                </a:solidFill>
                <a:latin typeface="Calibri" panose="020F0502020204030204" pitchFamily="34" charset="0"/>
                <a:ea typeface="Calibri" panose="020F0502020204030204" pitchFamily="34" charset="0"/>
                <a:cs typeface="Calibri" panose="020F0502020204030204" pitchFamily="34" charset="0"/>
              </a:rPr>
              <a:t> of entering</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Q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summer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winter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whole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year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Oval 17">
            <a:extLst>
              <a:ext uri="{FF2B5EF4-FFF2-40B4-BE49-F238E27FC236}">
                <a16:creationId xmlns:a16="http://schemas.microsoft.com/office/drawing/2014/main" id="{A474F186-CCB7-A240-08B5-82AD7789F5A8}"/>
              </a:ext>
            </a:extLst>
          </p:cNvPr>
          <p:cNvSpPr/>
          <p:nvPr/>
        </p:nvSpPr>
        <p:spPr>
          <a:xfrm>
            <a:off x="7513812" y="3514584"/>
            <a:ext cx="2160000" cy="2160000"/>
          </a:xfrm>
          <a:prstGeom prst="ellipse">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19" name="TextBox 18">
            <a:extLst>
              <a:ext uri="{FF2B5EF4-FFF2-40B4-BE49-F238E27FC236}">
                <a16:creationId xmlns:a16="http://schemas.microsoft.com/office/drawing/2014/main" id="{D9E5080E-4A26-4659-30F4-CC53556E14C8}"/>
              </a:ext>
            </a:extLst>
          </p:cNvPr>
          <p:cNvSpPr txBox="1"/>
          <p:nvPr/>
        </p:nvSpPr>
        <p:spPr>
          <a:xfrm>
            <a:off x="7528258" y="4022624"/>
            <a:ext cx="2160000" cy="1200329"/>
          </a:xfrm>
          <a:prstGeom prst="rect">
            <a:avLst/>
          </a:prstGeom>
          <a:noFill/>
        </p:spPr>
        <p:txBody>
          <a:bodyPr wrap="square">
            <a:spAutoFit/>
          </a:bodyPr>
          <a:lstStyle/>
          <a:p>
            <a:pPr algn="ct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Is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Q</a:t>
            </a:r>
            <a:r>
              <a:rPr lang="sk-SK" baseline="-25000" dirty="0">
                <a:solidFill>
                  <a:schemeClr val="accent6"/>
                </a:solidFill>
                <a:latin typeface="Calibri" panose="020F0502020204030204" pitchFamily="34" charset="0"/>
                <a:ea typeface="Calibri" panose="020F0502020204030204" pitchFamily="34" charset="0"/>
                <a:cs typeface="Calibri" panose="020F0502020204030204" pitchFamily="34" charset="0"/>
              </a:rPr>
              <a:t>100</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really</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caused</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by 100-year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another</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6"/>
                </a:solidFill>
                <a:latin typeface="Calibri" panose="020F0502020204030204" pitchFamily="34" charset="0"/>
                <a:ea typeface="Calibri" panose="020F0502020204030204" pitchFamily="34" charset="0"/>
                <a:cs typeface="Calibri" panose="020F0502020204030204" pitchFamily="34" charset="0"/>
              </a:rPr>
              <a:t>factors</a:t>
            </a:r>
            <a:r>
              <a:rPr lang="sk-SK" dirty="0">
                <a:solidFill>
                  <a:schemeClr val="accent6"/>
                </a:solidFill>
                <a:latin typeface="Calibri" panose="020F0502020204030204" pitchFamily="34" charset="0"/>
                <a:ea typeface="Calibri" panose="020F0502020204030204" pitchFamily="34" charset="0"/>
                <a:cs typeface="Calibri" panose="020F0502020204030204" pitchFamily="34" charset="0"/>
              </a:rPr>
              <a:t>)</a:t>
            </a:r>
            <a:endParaRPr lang="en-GB" dirty="0">
              <a:solidFill>
                <a:schemeClr val="accent6"/>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EE07A252-BA99-391A-0BAB-0D7B25099613}"/>
              </a:ext>
            </a:extLst>
          </p:cNvPr>
          <p:cNvSpPr txBox="1"/>
          <p:nvPr/>
        </p:nvSpPr>
        <p:spPr>
          <a:xfrm>
            <a:off x="9320059" y="6202474"/>
            <a:ext cx="3048000" cy="369332"/>
          </a:xfrm>
          <a:prstGeom prst="rect">
            <a:avLst/>
          </a:prstGeom>
          <a:noFill/>
        </p:spPr>
        <p:txBody>
          <a:bodyPr wrap="square">
            <a:spAutoFit/>
          </a:bodyPr>
          <a:lstStyle/>
          <a:p>
            <a:r>
              <a:rPr lang="sk-SK" dirty="0">
                <a:latin typeface="Calibri" panose="020F0502020204030204" pitchFamily="34" charset="0"/>
                <a:ea typeface="Calibri" panose="020F0502020204030204" pitchFamily="34" charset="0"/>
                <a:cs typeface="Calibri" panose="020F0502020204030204" pitchFamily="34" charset="0"/>
              </a:rPr>
              <a:t>A</a:t>
            </a:r>
            <a:r>
              <a:rPr lang="en-GB" dirty="0" err="1">
                <a:latin typeface="Calibri" panose="020F0502020204030204" pitchFamily="34" charset="0"/>
                <a:ea typeface="Calibri" panose="020F0502020204030204" pitchFamily="34" charset="0"/>
                <a:cs typeface="Calibri" panose="020F0502020204030204" pitchFamily="34" charset="0"/>
              </a:rPr>
              <a:t>nother</a:t>
            </a:r>
            <a:r>
              <a:rPr lang="en-GB" dirty="0">
                <a:latin typeface="Calibri" panose="020F0502020204030204" pitchFamily="34" charset="0"/>
                <a:ea typeface="Calibri" panose="020F0502020204030204" pitchFamily="34" charset="0"/>
                <a:cs typeface="Calibri" panose="020F0502020204030204" pitchFamily="34" charset="0"/>
              </a:rPr>
              <a:t> subject of research</a:t>
            </a:r>
          </a:p>
        </p:txBody>
      </p:sp>
    </p:spTree>
    <p:extLst>
      <p:ext uri="{BB962C8B-B14F-4D97-AF65-F5344CB8AC3E}">
        <p14:creationId xmlns:p14="http://schemas.microsoft.com/office/powerpoint/2010/main" val="14656473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Nadpis 1">
                <a:extLst>
                  <a:ext uri="{FF2B5EF4-FFF2-40B4-BE49-F238E27FC236}">
                    <a16:creationId xmlns:a16="http://schemas.microsoft.com/office/drawing/2014/main" id="{46686B72-7FFE-B0C8-7187-E71E4D1F507D}"/>
                  </a:ext>
                </a:extLst>
              </p:cNvPr>
              <p:cNvSpPr txBox="1">
                <a:spLocks/>
              </p:cNvSpPr>
              <p:nvPr/>
            </p:nvSpPr>
            <p:spPr>
              <a:xfrm>
                <a:off x="843116" y="1371600"/>
                <a:ext cx="2381580" cy="492480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What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runoff</a:t>
                </a:r>
                <a:r>
                  <a:rPr lang="sk-SK" sz="18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coefficient</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endParaRPr lang="sk-SK" sz="17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sk-SK" sz="1700" i="1" smtClean="0">
                            <a:solidFill>
                              <a:schemeClr val="tx1"/>
                            </a:solidFill>
                            <a:latin typeface="Cambria Math" panose="02040503050406030204" pitchFamily="18" charset="0"/>
                            <a:ea typeface="Cambria Math" panose="02040503050406030204" pitchFamily="18" charset="0"/>
                          </a:rPr>
                        </m:ctrlPr>
                      </m:sSubPr>
                      <m:e>
                        <m:r>
                          <m:rPr>
                            <m:nor/>
                          </m:rPr>
                          <a:rPr lang="sk-SK" sz="1700" b="0" smtClean="0">
                            <a:solidFill>
                              <a:schemeClr val="tx1"/>
                            </a:solidFill>
                            <a:latin typeface="Cambria Math" panose="02040503050406030204" pitchFamily="18" charset="0"/>
                            <a:ea typeface="Cambria Math" panose="02040503050406030204" pitchFamily="18" charset="0"/>
                          </a:rPr>
                          <m:t>(</m:t>
                        </m:r>
                        <m:r>
                          <m:rPr>
                            <m:nor/>
                          </m:rPr>
                          <a:rPr lang="el-GR" sz="1700" i="1" dirty="0">
                            <a:solidFill>
                              <a:schemeClr val="tx1"/>
                            </a:solidFill>
                            <a:latin typeface="Calibri" panose="020F0502020204030204" pitchFamily="34" charset="0"/>
                            <a:ea typeface="Calibri" panose="020F0502020204030204" pitchFamily="34" charset="0"/>
                            <a:cs typeface="Calibri" panose="020F0502020204030204" pitchFamily="34" charset="0"/>
                          </a:rPr>
                          <m:t>φ</m:t>
                        </m:r>
                      </m:e>
                      <m:sub>
                        <m:r>
                          <a:rPr lang="sk-SK" sz="1700" b="0" i="1">
                            <a:solidFill>
                              <a:schemeClr val="tx1"/>
                            </a:solidFill>
                            <a:latin typeface="Cambria Math" panose="02040503050406030204" pitchFamily="18" charset="0"/>
                            <a:ea typeface="Cambria Math" panose="02040503050406030204" pitchFamily="18" charset="0"/>
                          </a:rPr>
                          <m:t>𝐷</m:t>
                        </m:r>
                        <m:r>
                          <a:rPr lang="sk-SK" sz="1700" b="0" i="1">
                            <a:solidFill>
                              <a:schemeClr val="tx1"/>
                            </a:solidFill>
                            <a:latin typeface="Cambria Math" panose="02040503050406030204" pitchFamily="18" charset="0"/>
                            <a:ea typeface="Cambria Math" panose="02040503050406030204" pitchFamily="18" charset="0"/>
                          </a:rPr>
                          <m:t>,</m:t>
                        </m:r>
                        <m:r>
                          <a:rPr lang="sk-SK" sz="1700" b="0" i="1">
                            <a:solidFill>
                              <a:schemeClr val="tx1"/>
                            </a:solidFill>
                            <a:latin typeface="Cambria Math" panose="02040503050406030204" pitchFamily="18" charset="0"/>
                            <a:ea typeface="Cambria Math" panose="02040503050406030204" pitchFamily="18" charset="0"/>
                          </a:rPr>
                          <m:t>𝑁</m:t>
                        </m:r>
                      </m:sub>
                    </m:sSub>
                    <m:r>
                      <a:rPr lang="sk-SK" sz="1700" b="0" i="1" smtClean="0">
                        <a:solidFill>
                          <a:schemeClr val="tx1"/>
                        </a:solidFill>
                        <a:latin typeface="Cambria Math" panose="02040503050406030204" pitchFamily="18" charset="0"/>
                        <a:ea typeface="Cambria Math" panose="02040503050406030204" pitchFamily="18" charset="0"/>
                      </a:rPr>
                      <m:t>) </m:t>
                    </m:r>
                  </m:oMath>
                </a14:m>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 parameter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which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tell</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how</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much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turn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into</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in a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catchment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(0 – 100 [%] or 0 – 1 [-]).</a:t>
                </a: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this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used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peak</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with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INDIRECT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and </a:t>
                </a:r>
                <a:r>
                  <a:rPr lang="sk-SK"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DIRECT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endPar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mc:Choice>
        <mc:Fallback xmlns="">
          <p:sp>
            <p:nvSpPr>
              <p:cNvPr id="2" name="Nadpis 1">
                <a:extLst>
                  <a:ext uri="{FF2B5EF4-FFF2-40B4-BE49-F238E27FC236}">
                    <a16:creationId xmlns:a16="http://schemas.microsoft.com/office/drawing/2014/main" id="{46686B72-7FFE-B0C8-7187-E71E4D1F507D}"/>
                  </a:ext>
                </a:extLst>
              </p:cNvPr>
              <p:cNvSpPr txBox="1">
                <a:spLocks noRot="1" noChangeAspect="1" noMove="1" noResize="1" noEditPoints="1" noAdjustHandles="1" noChangeArrowheads="1" noChangeShapeType="1" noTextEdit="1"/>
              </p:cNvSpPr>
              <p:nvPr/>
            </p:nvSpPr>
            <p:spPr>
              <a:xfrm>
                <a:off x="843116" y="1371600"/>
                <a:ext cx="2381580" cy="4924806"/>
              </a:xfrm>
              <a:prstGeom prst="rect">
                <a:avLst/>
              </a:prstGeom>
              <a:blipFill>
                <a:blip r:embed="rId2"/>
                <a:stretch>
                  <a:fillRect l="-2046" t="-1114" r="-767"/>
                </a:stretch>
              </a:blipFill>
            </p:spPr>
            <p:txBody>
              <a:bodyPr/>
              <a:lstStyle/>
              <a:p>
                <a:r>
                  <a:rPr lang="en-GB">
                    <a:noFill/>
                  </a:rPr>
                  <a:t> </a:t>
                </a:r>
              </a:p>
            </p:txBody>
          </p:sp>
        </mc:Fallback>
      </mc:AlternateContent>
      <p:sp>
        <p:nvSpPr>
          <p:cNvPr id="3" name="Nadpis 1">
            <a:extLst>
              <a:ext uri="{FF2B5EF4-FFF2-40B4-BE49-F238E27FC236}">
                <a16:creationId xmlns:a16="http://schemas.microsoft.com/office/drawing/2014/main" id="{0CDBBEB5-A6D2-2B5A-4917-E64B360376CE}"/>
              </a:ext>
            </a:extLst>
          </p:cNvPr>
          <p:cNvSpPr txBox="1">
            <a:spLocks/>
          </p:cNvSpPr>
          <p:nvPr/>
        </p:nvSpPr>
        <p:spPr>
          <a:xfrm>
            <a:off x="3595841" y="1371600"/>
            <a:ext cx="2340078" cy="492480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What</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time</a:t>
            </a:r>
            <a:r>
              <a:rPr lang="sk-SK" sz="1800" b="1" i="1" dirty="0">
                <a:solidFill>
                  <a:schemeClr val="accent1"/>
                </a:solidFill>
                <a:latin typeface="Calibri" panose="020F0502020204030204" pitchFamily="34" charset="0"/>
                <a:ea typeface="Calibri" panose="020F0502020204030204" pitchFamily="34" charset="0"/>
                <a:cs typeface="Calibri" panose="020F0502020204030204" pitchFamily="34" charset="0"/>
              </a:rPr>
              <a:t> of </a:t>
            </a:r>
            <a:r>
              <a:rPr lang="sk-SK" sz="1800" b="1" i="1" dirty="0" err="1">
                <a:solidFill>
                  <a:schemeClr val="accent1"/>
                </a:solidFill>
                <a:latin typeface="Calibri" panose="020F0502020204030204" pitchFamily="34" charset="0"/>
                <a:ea typeface="Calibri" panose="020F0502020204030204" pitchFamily="34" charset="0"/>
                <a:cs typeface="Calibri" panose="020F0502020204030204" pitchFamily="34" charset="0"/>
              </a:rPr>
              <a:t>concentration</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It is the amount of time it takes for water to flow from the most remote point in a catchment to the watershed outlet.</a:t>
            </a: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this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we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used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two</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form</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estimation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i="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tc</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authors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Kirpich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(1940) and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Nash</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(1960).</a:t>
            </a:r>
            <a:endPar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 name="Nadpis 1">
            <a:extLst>
              <a:ext uri="{FF2B5EF4-FFF2-40B4-BE49-F238E27FC236}">
                <a16:creationId xmlns:a16="http://schemas.microsoft.com/office/drawing/2014/main" id="{F33DDBEC-0A0C-5236-4557-61DA8CF95FB1}"/>
              </a:ext>
            </a:extLst>
          </p:cNvPr>
          <p:cNvSpPr txBox="1">
            <a:spLocks/>
          </p:cNvSpPr>
          <p:nvPr/>
        </p:nvSpPr>
        <p:spPr>
          <a:xfrm>
            <a:off x="6348566" y="1371600"/>
            <a:ext cx="2340078" cy="492480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What</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included</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in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presented</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presented</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 has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two</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parts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Both parts deal with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catchment</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 and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estimation</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off</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them</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by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different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methods</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and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input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data</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p>
          <a:p>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he presented study uses </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as </a:t>
            </a:r>
            <a:r>
              <a:rPr lang="sk-SK"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input</a:t>
            </a:r>
            <a:r>
              <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data from Slovak </a:t>
            </a:r>
            <a:r>
              <a:rPr lang="en-GB" sz="17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Hydrometerological</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Institute (SHMI).</a:t>
            </a:r>
          </a:p>
        </p:txBody>
      </p:sp>
      <p:sp>
        <p:nvSpPr>
          <p:cNvPr id="5" name="Nadpis 1">
            <a:extLst>
              <a:ext uri="{FF2B5EF4-FFF2-40B4-BE49-F238E27FC236}">
                <a16:creationId xmlns:a16="http://schemas.microsoft.com/office/drawing/2014/main" id="{CEB6D26F-F619-6EC4-7AAE-F7CC076966FF}"/>
              </a:ext>
            </a:extLst>
          </p:cNvPr>
          <p:cNvSpPr txBox="1">
            <a:spLocks/>
          </p:cNvSpPr>
          <p:nvPr/>
        </p:nvSpPr>
        <p:spPr>
          <a:xfrm>
            <a:off x="9101291" y="1371600"/>
            <a:ext cx="2340078" cy="492480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W</a:t>
            </a:r>
            <a:r>
              <a:rPr lang="en-GB"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hat was the task of the authors</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Some data from SHMI had to be further processed to obtain the key factors in formulas (e.g., selection of maximum flows for summer and winter). The study's result is the estimation of 68 runoff coefficients with the </a:t>
            </a:r>
            <a:r>
              <a:rPr lang="en-GB"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INDIRECT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 (the first part of the study) and 84 with the </a:t>
            </a:r>
            <a:r>
              <a:rPr lang="en-GB"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INDIRECT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en-GB" sz="17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DIRECT </a:t>
            </a:r>
            <a:r>
              <a:rPr lang="en-GB"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method (the second part of the study).</a:t>
            </a:r>
            <a:endParaRPr lang="sk-SK" sz="17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C82D6C04-8F2E-3505-0C26-E83237F48FDE}"/>
              </a:ext>
            </a:extLst>
          </p:cNvPr>
          <p:cNvGrpSpPr/>
          <p:nvPr/>
        </p:nvGrpSpPr>
        <p:grpSpPr>
          <a:xfrm>
            <a:off x="0" y="930076"/>
            <a:ext cx="12192000" cy="290249"/>
            <a:chOff x="0" y="653851"/>
            <a:chExt cx="12192000" cy="290249"/>
          </a:xfrm>
          <a:solidFill>
            <a:schemeClr val="accent5"/>
          </a:solidFill>
        </p:grpSpPr>
        <p:cxnSp>
          <p:nvCxnSpPr>
            <p:cNvPr id="7" name="Straight Connector 6">
              <a:extLst>
                <a:ext uri="{FF2B5EF4-FFF2-40B4-BE49-F238E27FC236}">
                  <a16:creationId xmlns:a16="http://schemas.microsoft.com/office/drawing/2014/main" id="{31420028-EECD-F06F-59EC-BC5C5886610C}"/>
                </a:ext>
              </a:extLst>
            </p:cNvPr>
            <p:cNvCxnSpPr/>
            <p:nvPr/>
          </p:nvCxnSpPr>
          <p:spPr>
            <a:xfrm>
              <a:off x="0" y="800100"/>
              <a:ext cx="12192000" cy="0"/>
            </a:xfrm>
            <a:prstGeom prst="line">
              <a:avLst/>
            </a:prstGeom>
            <a:grpFill/>
            <a:ln>
              <a:solidFill>
                <a:schemeClr val="accent6">
                  <a:lumMod val="75000"/>
                </a:schemeClr>
              </a:solidFill>
              <a:prstDash val="sysDot"/>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C54A6619-9C7C-9307-822B-1DE4D2FD1902}"/>
                </a:ext>
              </a:extLst>
            </p:cNvPr>
            <p:cNvSpPr/>
            <p:nvPr/>
          </p:nvSpPr>
          <p:spPr>
            <a:xfrm>
              <a:off x="1869155" y="653851"/>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C02F79DE-4523-E8F8-A258-5B5B09D093A7}"/>
                </a:ext>
              </a:extLst>
            </p:cNvPr>
            <p:cNvSpPr/>
            <p:nvPr/>
          </p:nvSpPr>
          <p:spPr>
            <a:xfrm>
              <a:off x="4621880" y="653851"/>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2394EBCB-C5A2-8137-8EE5-AEE2ABC445F2}"/>
                </a:ext>
              </a:extLst>
            </p:cNvPr>
            <p:cNvSpPr/>
            <p:nvPr/>
          </p:nvSpPr>
          <p:spPr>
            <a:xfrm>
              <a:off x="7388635" y="656100"/>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C1DF5138-F7D7-50BA-6CC3-7E8A973F356D}"/>
                </a:ext>
              </a:extLst>
            </p:cNvPr>
            <p:cNvSpPr/>
            <p:nvPr/>
          </p:nvSpPr>
          <p:spPr>
            <a:xfrm>
              <a:off x="10141360" y="656100"/>
              <a:ext cx="288000" cy="28800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2774F55F-E1E9-1E8F-0D92-A93A84845BF4}"/>
              </a:ext>
            </a:extLst>
          </p:cNvPr>
          <p:cNvSpPr txBox="1"/>
          <p:nvPr/>
        </p:nvSpPr>
        <p:spPr>
          <a:xfrm>
            <a:off x="697706" y="299316"/>
            <a:ext cx="6100762" cy="461665"/>
          </a:xfrm>
          <a:prstGeom prst="rect">
            <a:avLst/>
          </a:prstGeom>
          <a:noFill/>
        </p:spPr>
        <p:txBody>
          <a:bodyPr wrap="square">
            <a:spAutoFit/>
          </a:bodyPr>
          <a:lstStyle/>
          <a:p>
            <a:r>
              <a:rPr lang="sk-SK"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First</a:t>
            </a:r>
            <a:r>
              <a:rPr lang="sk-SK"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 of </a:t>
            </a:r>
            <a:r>
              <a:rPr lang="sk-SK" sz="2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all</a:t>
            </a:r>
            <a:r>
              <a:rPr lang="sk-SK" sz="2400" b="1" dirty="0">
                <a:solidFill>
                  <a:schemeClr val="accent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71935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map of a land with red lines&#10;&#10;Description automatically generated">
            <a:extLst>
              <a:ext uri="{FF2B5EF4-FFF2-40B4-BE49-F238E27FC236}">
                <a16:creationId xmlns:a16="http://schemas.microsoft.com/office/drawing/2014/main" id="{2534ADA4-DF1C-F9FE-FBBF-F14399D9355F}"/>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831262" y="0"/>
            <a:ext cx="9056365" cy="6404273"/>
          </a:xfrm>
          <a:prstGeom prst="rect">
            <a:avLst/>
          </a:prstGeom>
        </p:spPr>
      </p:pic>
      <p:sp>
        <p:nvSpPr>
          <p:cNvPr id="4" name="Obdĺžnik 283">
            <a:extLst>
              <a:ext uri="{FF2B5EF4-FFF2-40B4-BE49-F238E27FC236}">
                <a16:creationId xmlns:a16="http://schemas.microsoft.com/office/drawing/2014/main" id="{EE44F93F-E8B7-AD61-A97D-8E753C31F113}"/>
              </a:ext>
            </a:extLst>
          </p:cNvPr>
          <p:cNvSpPr/>
          <p:nvPr/>
        </p:nvSpPr>
        <p:spPr>
          <a:xfrm>
            <a:off x="0" y="0"/>
            <a:ext cx="2605548" cy="6858000"/>
          </a:xfrm>
          <a:prstGeom prst="rect">
            <a:avLst/>
          </a:prstGeom>
          <a:solidFill>
            <a:srgbClr val="DCDAD2">
              <a:alpha val="5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5" name="Nadpis 1">
            <a:extLst>
              <a:ext uri="{FF2B5EF4-FFF2-40B4-BE49-F238E27FC236}">
                <a16:creationId xmlns:a16="http://schemas.microsoft.com/office/drawing/2014/main" id="{21FF477F-26F6-F1D3-24FA-BE78DE6D8A92}"/>
              </a:ext>
            </a:extLst>
          </p:cNvPr>
          <p:cNvSpPr txBox="1">
            <a:spLocks/>
          </p:cNvSpPr>
          <p:nvPr/>
        </p:nvSpPr>
        <p:spPr>
          <a:xfrm>
            <a:off x="157316" y="262396"/>
            <a:ext cx="2340078" cy="6405485"/>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k-SK" sz="2500"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Case</a:t>
            </a:r>
            <a:r>
              <a:rPr lang="sk-SK" sz="2500"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study</a:t>
            </a:r>
            <a:endParaRPr lang="sk-SK" sz="25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endPar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For</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part 1 of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p>
          <a:p>
            <a:pPr marL="285750" indent="-285750">
              <a:buFont typeface="Arial" panose="020B0604020202020204" pitchFamily="34" charset="0"/>
              <a:buChar char="•"/>
            </a:pP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34 small catchments from Slovakia (not larger than 50 km</a:t>
            </a:r>
            <a:r>
              <a:rPr lang="en-GB" sz="1800" baseline="30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a:t>
            </a:r>
            <a:r>
              <a:rPr lang="sk-SK"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or 20 mi</a:t>
            </a:r>
            <a:r>
              <a:rPr lang="sk-SK" sz="1800" baseline="300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2</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used for the estimation with the indirect method,</a:t>
            </a:r>
          </a:p>
          <a:p>
            <a:endParaRPr lang="sk-SK"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For</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part 2 of </a:t>
            </a:r>
            <a:r>
              <a:rPr lang="sk-SK" sz="18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18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endPar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two catchments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Horné</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Orešany</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stream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Parná</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and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Liptovský</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Hrádok</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stream </a:t>
            </a:r>
            <a:r>
              <a:rPr lang="en-GB" sz="1800"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Belá</a:t>
            </a:r>
            <a:r>
              <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used for estimation with the indirect and direct method)</a:t>
            </a:r>
            <a:r>
              <a:rPr lang="sk-SK" sz="180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t>
            </a:r>
            <a:endParaRPr lang="en-GB" sz="1800"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endParaRPr>
          </a:p>
          <a:p>
            <a:endParaRPr lang="sk-SK" sz="18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cxnSp>
        <p:nvCxnSpPr>
          <p:cNvPr id="7" name="Straight Arrow Connector 6">
            <a:extLst>
              <a:ext uri="{FF2B5EF4-FFF2-40B4-BE49-F238E27FC236}">
                <a16:creationId xmlns:a16="http://schemas.microsoft.com/office/drawing/2014/main" id="{4CD265FF-A37A-A7F0-F78F-83955E332AAB}"/>
              </a:ext>
            </a:extLst>
          </p:cNvPr>
          <p:cNvCxnSpPr>
            <a:cxnSpLocks/>
          </p:cNvCxnSpPr>
          <p:nvPr/>
        </p:nvCxnSpPr>
        <p:spPr>
          <a:xfrm flipH="1" flipV="1">
            <a:off x="4779034" y="2372264"/>
            <a:ext cx="1199072" cy="1664898"/>
          </a:xfrm>
          <a:prstGeom prst="straightConnector1">
            <a:avLst/>
          </a:prstGeom>
          <a:ln>
            <a:solidFill>
              <a:schemeClr val="bg2">
                <a:lumMod val="9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555FFAF1-68F2-C19B-CA5E-A77B99B441F7}"/>
              </a:ext>
            </a:extLst>
          </p:cNvPr>
          <p:cNvCxnSpPr>
            <a:cxnSpLocks/>
          </p:cNvCxnSpPr>
          <p:nvPr/>
        </p:nvCxnSpPr>
        <p:spPr>
          <a:xfrm flipH="1" flipV="1">
            <a:off x="7713407" y="1420762"/>
            <a:ext cx="1199072" cy="2616400"/>
          </a:xfrm>
          <a:prstGeom prst="straightConnector1">
            <a:avLst/>
          </a:prstGeom>
          <a:ln>
            <a:solidFill>
              <a:schemeClr val="bg2">
                <a:lumMod val="9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0006A9A1-5ADC-83A0-446C-E714DECE0B26}"/>
              </a:ext>
            </a:extLst>
          </p:cNvPr>
          <p:cNvSpPr txBox="1"/>
          <p:nvPr/>
        </p:nvSpPr>
        <p:spPr>
          <a:xfrm>
            <a:off x="2906280" y="6313002"/>
            <a:ext cx="9207061" cy="507831"/>
          </a:xfrm>
          <a:prstGeom prst="rect">
            <a:avLst/>
          </a:prstGeom>
          <a:noFill/>
        </p:spPr>
        <p:txBody>
          <a:bodyPr wrap="square" rtlCol="0">
            <a:spAutoFit/>
          </a:bodyPr>
          <a:lstStyle/>
          <a:p>
            <a:r>
              <a:rPr lang="sk-SK" sz="700" b="1" dirty="0" err="1">
                <a:solidFill>
                  <a:srgbClr val="9CA0A6"/>
                </a:solidFill>
              </a:rPr>
              <a:t>Graphic</a:t>
            </a:r>
            <a:r>
              <a:rPr lang="sk-SK" sz="700" b="1" dirty="0">
                <a:solidFill>
                  <a:srgbClr val="9CA0A6"/>
                </a:solidFill>
              </a:rPr>
              <a:t>:</a:t>
            </a:r>
          </a:p>
          <a:p>
            <a:endParaRPr lang="sk-SK" sz="300" dirty="0">
              <a:solidFill>
                <a:srgbClr val="9CA0A6"/>
              </a:solidFill>
            </a:endParaRPr>
          </a:p>
          <a:p>
            <a:r>
              <a:rPr lang="sk-SK" sz="700" dirty="0">
                <a:solidFill>
                  <a:srgbClr val="9CA0A6"/>
                </a:solidFill>
              </a:rPr>
              <a:t>Lynda Paulíková (Slovak </a:t>
            </a:r>
            <a:r>
              <a:rPr lang="sk-SK" sz="700" dirty="0" err="1">
                <a:solidFill>
                  <a:srgbClr val="9CA0A6"/>
                </a:solidFill>
              </a:rPr>
              <a:t>University</a:t>
            </a:r>
            <a:r>
              <a:rPr lang="sk-SK" sz="700" dirty="0">
                <a:solidFill>
                  <a:srgbClr val="9CA0A6"/>
                </a:solidFill>
              </a:rPr>
              <a:t> of </a:t>
            </a:r>
            <a:r>
              <a:rPr lang="sk-SK" sz="700" dirty="0" err="1">
                <a:solidFill>
                  <a:srgbClr val="9CA0A6"/>
                </a:solidFill>
              </a:rPr>
              <a:t>Technology</a:t>
            </a:r>
            <a:r>
              <a:rPr lang="sk-SK" sz="700" dirty="0">
                <a:solidFill>
                  <a:srgbClr val="9CA0A6"/>
                </a:solidFill>
              </a:rPr>
              <a:t> in Bratislava) • </a:t>
            </a:r>
            <a:r>
              <a:rPr lang="sk-SK" sz="700" dirty="0" err="1">
                <a:solidFill>
                  <a:srgbClr val="9CA0A6"/>
                </a:solidFill>
              </a:rPr>
              <a:t>World</a:t>
            </a:r>
            <a:r>
              <a:rPr lang="sk-SK" sz="700" dirty="0">
                <a:solidFill>
                  <a:srgbClr val="9CA0A6"/>
                </a:solidFill>
              </a:rPr>
              <a:t> </a:t>
            </a:r>
            <a:r>
              <a:rPr lang="sk-SK" sz="700" dirty="0" err="1">
                <a:solidFill>
                  <a:srgbClr val="9CA0A6"/>
                </a:solidFill>
              </a:rPr>
              <a:t>Imagery</a:t>
            </a:r>
            <a:r>
              <a:rPr lang="sk-SK" sz="700" dirty="0">
                <a:solidFill>
                  <a:srgbClr val="9CA0A6"/>
                </a:solidFill>
              </a:rPr>
              <a:t>:  </a:t>
            </a:r>
            <a:r>
              <a:rPr lang="sk-SK" sz="700" dirty="0" err="1">
                <a:solidFill>
                  <a:srgbClr val="9CA0A6"/>
                </a:solidFill>
              </a:rPr>
              <a:t>Esri</a:t>
            </a:r>
            <a:r>
              <a:rPr lang="sk-SK" sz="700" dirty="0">
                <a:solidFill>
                  <a:srgbClr val="9CA0A6"/>
                </a:solidFill>
              </a:rPr>
              <a:t>, </a:t>
            </a:r>
            <a:r>
              <a:rPr lang="sk-SK" sz="700" dirty="0" err="1">
                <a:solidFill>
                  <a:srgbClr val="9CA0A6"/>
                </a:solidFill>
              </a:rPr>
              <a:t>DigitalGlobe</a:t>
            </a:r>
            <a:r>
              <a:rPr lang="sk-SK" sz="700" dirty="0">
                <a:solidFill>
                  <a:srgbClr val="9CA0A6"/>
                </a:solidFill>
              </a:rPr>
              <a:t>, </a:t>
            </a:r>
            <a:r>
              <a:rPr lang="sk-SK" sz="700" dirty="0" err="1">
                <a:solidFill>
                  <a:srgbClr val="9CA0A6"/>
                </a:solidFill>
              </a:rPr>
              <a:t>GeoEye</a:t>
            </a:r>
            <a:r>
              <a:rPr lang="sk-SK" sz="700" dirty="0">
                <a:solidFill>
                  <a:srgbClr val="9CA0A6"/>
                </a:solidFill>
              </a:rPr>
              <a:t>, i-</a:t>
            </a:r>
            <a:r>
              <a:rPr lang="sk-SK" sz="700" dirty="0" err="1">
                <a:solidFill>
                  <a:srgbClr val="9CA0A6"/>
                </a:solidFill>
              </a:rPr>
              <a:t>cubed</a:t>
            </a:r>
            <a:r>
              <a:rPr lang="sk-SK" sz="700" dirty="0">
                <a:solidFill>
                  <a:srgbClr val="9CA0A6"/>
                </a:solidFill>
              </a:rPr>
              <a:t>, USDA FSA, USGS, AEX, </a:t>
            </a:r>
            <a:r>
              <a:rPr lang="sk-SK" sz="700" dirty="0" err="1">
                <a:solidFill>
                  <a:srgbClr val="9CA0A6"/>
                </a:solidFill>
              </a:rPr>
              <a:t>Getmapping</a:t>
            </a:r>
            <a:r>
              <a:rPr lang="sk-SK" sz="700" dirty="0">
                <a:solidFill>
                  <a:srgbClr val="9CA0A6"/>
                </a:solidFill>
              </a:rPr>
              <a:t>, </a:t>
            </a:r>
            <a:r>
              <a:rPr lang="sk-SK" sz="700" dirty="0" err="1">
                <a:solidFill>
                  <a:srgbClr val="9CA0A6"/>
                </a:solidFill>
              </a:rPr>
              <a:t>Aerogrid</a:t>
            </a:r>
            <a:r>
              <a:rPr lang="sk-SK" sz="700" dirty="0">
                <a:solidFill>
                  <a:srgbClr val="9CA0A6"/>
                </a:solidFill>
              </a:rPr>
              <a:t>, IGN, IGP, </a:t>
            </a:r>
            <a:r>
              <a:rPr lang="sk-SK" sz="700" dirty="0" err="1">
                <a:solidFill>
                  <a:srgbClr val="9CA0A6"/>
                </a:solidFill>
              </a:rPr>
              <a:t>swisstopo</a:t>
            </a:r>
            <a:r>
              <a:rPr lang="sk-SK" sz="700" dirty="0">
                <a:solidFill>
                  <a:srgbClr val="9CA0A6"/>
                </a:solidFill>
              </a:rPr>
              <a:t>, and </a:t>
            </a:r>
            <a:r>
              <a:rPr lang="sk-SK" sz="700" dirty="0" err="1">
                <a:solidFill>
                  <a:srgbClr val="9CA0A6"/>
                </a:solidFill>
              </a:rPr>
              <a:t>the</a:t>
            </a:r>
            <a:r>
              <a:rPr lang="sk-SK" sz="700" dirty="0">
                <a:solidFill>
                  <a:srgbClr val="9CA0A6"/>
                </a:solidFill>
              </a:rPr>
              <a:t> GIS User </a:t>
            </a:r>
            <a:r>
              <a:rPr lang="sk-SK" sz="700" dirty="0" err="1">
                <a:solidFill>
                  <a:srgbClr val="9CA0A6"/>
                </a:solidFill>
              </a:rPr>
              <a:t>Community</a:t>
            </a:r>
            <a:r>
              <a:rPr lang="sk-SK" sz="700" dirty="0">
                <a:solidFill>
                  <a:srgbClr val="9CA0A6"/>
                </a:solidFill>
              </a:rPr>
              <a:t> • </a:t>
            </a:r>
            <a:r>
              <a:rPr lang="sk-SK" sz="700" dirty="0" err="1">
                <a:solidFill>
                  <a:srgbClr val="9CA0A6"/>
                </a:solidFill>
              </a:rPr>
              <a:t>Data</a:t>
            </a:r>
            <a:r>
              <a:rPr lang="sk-SK" sz="700" dirty="0">
                <a:solidFill>
                  <a:srgbClr val="9CA0A6"/>
                </a:solidFill>
              </a:rPr>
              <a:t>: SHMI</a:t>
            </a:r>
          </a:p>
          <a:p>
            <a:endParaRPr lang="sk-SK" sz="300" dirty="0">
              <a:solidFill>
                <a:srgbClr val="9CA0A6"/>
              </a:solidFill>
            </a:endParaRPr>
          </a:p>
          <a:p>
            <a:r>
              <a:rPr lang="sk-SK" sz="700" dirty="0">
                <a:solidFill>
                  <a:srgbClr val="9CA0A6"/>
                </a:solidFill>
              </a:rPr>
              <a:t>EGU 2024 • </a:t>
            </a:r>
            <a:r>
              <a:rPr lang="sk-SK" sz="700" dirty="0" err="1">
                <a:solidFill>
                  <a:srgbClr val="9CA0A6"/>
                </a:solidFill>
              </a:rPr>
              <a:t>Biogeosiences</a:t>
            </a:r>
            <a:r>
              <a:rPr lang="sk-SK" sz="700" dirty="0">
                <a:solidFill>
                  <a:srgbClr val="9CA0A6"/>
                </a:solidFill>
              </a:rPr>
              <a:t> BG3.1</a:t>
            </a:r>
            <a:endParaRPr lang="en-GB" sz="700" dirty="0">
              <a:solidFill>
                <a:srgbClr val="9CA0A6"/>
              </a:solidFill>
            </a:endParaRPr>
          </a:p>
        </p:txBody>
      </p:sp>
    </p:spTree>
    <p:extLst>
      <p:ext uri="{BB962C8B-B14F-4D97-AF65-F5344CB8AC3E}">
        <p14:creationId xmlns:p14="http://schemas.microsoft.com/office/powerpoint/2010/main" val="14965601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283">
            <a:extLst>
              <a:ext uri="{FF2B5EF4-FFF2-40B4-BE49-F238E27FC236}">
                <a16:creationId xmlns:a16="http://schemas.microsoft.com/office/drawing/2014/main" id="{A8B8DA61-C924-8A25-DE19-DACF925B39A1}"/>
              </a:ext>
            </a:extLst>
          </p:cNvPr>
          <p:cNvSpPr/>
          <p:nvPr/>
        </p:nvSpPr>
        <p:spPr>
          <a:xfrm>
            <a:off x="6096000" y="-25686"/>
            <a:ext cx="6110041" cy="6858000"/>
          </a:xfrm>
          <a:prstGeom prst="rect">
            <a:avLst/>
          </a:prstGeom>
          <a:solidFill>
            <a:srgbClr val="DCDAD2">
              <a:alpha val="3411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5DF16B2-20E5-BEC1-C640-38897A6305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82" y="25686"/>
            <a:ext cx="12192000" cy="6780000"/>
          </a:xfrm>
          <a:prstGeom prst="rect">
            <a:avLst/>
          </a:prstGeom>
        </p:spPr>
      </p:pic>
    </p:spTree>
    <p:extLst>
      <p:ext uri="{BB962C8B-B14F-4D97-AF65-F5344CB8AC3E}">
        <p14:creationId xmlns:p14="http://schemas.microsoft.com/office/powerpoint/2010/main" val="2317144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79A80-26CA-4457-50F1-295DC695694C}"/>
              </a:ext>
            </a:extLst>
          </p:cNvPr>
          <p:cNvSpPr>
            <a:spLocks noGrp="1"/>
          </p:cNvSpPr>
          <p:nvPr>
            <p:ph type="ctrTitle"/>
          </p:nvPr>
        </p:nvSpPr>
        <p:spPr>
          <a:xfrm>
            <a:off x="3055526" y="577029"/>
            <a:ext cx="8958838" cy="3303631"/>
          </a:xfrm>
        </p:spPr>
        <p:txBody>
          <a:bodyPr>
            <a:normAutofit fontScale="90000"/>
          </a:bodyPr>
          <a:lstStyle/>
          <a:p>
            <a:pPr algn="l"/>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Part 1 of </a:t>
            </a:r>
            <a:r>
              <a:rPr lang="sk-SK" sz="5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Estimation</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of </a:t>
            </a:r>
            <a:r>
              <a:rPr lang="en-GB"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runoff coefficient for the 100-year rainfall event</a:t>
            </a:r>
            <a:b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with</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accent2"/>
                </a:solidFill>
                <a:latin typeface="Calibri" panose="020F0502020204030204" pitchFamily="34" charset="0"/>
                <a:ea typeface="Calibri" panose="020F0502020204030204" pitchFamily="34" charset="0"/>
                <a:cs typeface="Calibri" panose="020F0502020204030204" pitchFamily="34" charset="0"/>
              </a:rPr>
              <a:t>INDIRECT METHOD</a:t>
            </a:r>
            <a:r>
              <a:rPr lang="en-GB" sz="5400" b="1"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endParaRPr lang="sk-SK" sz="5400"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3" name="Podnadpis 2">
            <a:extLst>
              <a:ext uri="{FF2B5EF4-FFF2-40B4-BE49-F238E27FC236}">
                <a16:creationId xmlns:a16="http://schemas.microsoft.com/office/drawing/2014/main" id="{39D10F5E-C202-D541-4C2B-F1EEA43AF04D}"/>
              </a:ext>
            </a:extLst>
          </p:cNvPr>
          <p:cNvSpPr>
            <a:spLocks noGrp="1"/>
          </p:cNvSpPr>
          <p:nvPr>
            <p:ph type="subTitle" idx="1"/>
          </p:nvPr>
        </p:nvSpPr>
        <p:spPr>
          <a:xfrm>
            <a:off x="3073451" y="4363805"/>
            <a:ext cx="8481240" cy="1917166"/>
          </a:xfrm>
        </p:spPr>
        <p:txBody>
          <a:bodyPr>
            <a:normAutofit/>
          </a:bodyPr>
          <a:lstStyle/>
          <a:p>
            <a:pPr algn="l"/>
            <a:r>
              <a:rPr lang="sk-SK"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CASE STUDY:</a:t>
            </a:r>
          </a:p>
          <a:p>
            <a:pPr marL="342900" indent="-342900" algn="l">
              <a:buFont typeface="Arial" panose="020B0604020202020204" pitchFamily="34" charset="0"/>
              <a:buChar char="•"/>
            </a:pP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34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catchments</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not</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larger</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than</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5O km</a:t>
            </a:r>
            <a:r>
              <a:rPr lang="sk-SK" baseline="30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2</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approx</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20 mi</a:t>
            </a:r>
            <a:r>
              <a:rPr lang="sk-SK" baseline="300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2</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a:t>
            </a:r>
          </a:p>
        </p:txBody>
      </p:sp>
      <p:sp>
        <p:nvSpPr>
          <p:cNvPr id="23" name="Obdĺžnik 22">
            <a:extLst>
              <a:ext uri="{FF2B5EF4-FFF2-40B4-BE49-F238E27FC236}">
                <a16:creationId xmlns:a16="http://schemas.microsoft.com/office/drawing/2014/main" id="{7ACC09D6-D727-A2BF-DFE5-247628DD1BAB}"/>
              </a:ext>
            </a:extLst>
          </p:cNvPr>
          <p:cNvSpPr/>
          <p:nvPr/>
        </p:nvSpPr>
        <p:spPr>
          <a:xfrm>
            <a:off x="6747" y="-10888"/>
            <a:ext cx="2393700" cy="6868888"/>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14" name="Skupina 13">
            <a:extLst>
              <a:ext uri="{FF2B5EF4-FFF2-40B4-BE49-F238E27FC236}">
                <a16:creationId xmlns:a16="http://schemas.microsoft.com/office/drawing/2014/main" id="{53A336CC-E547-AAA6-3C9B-2E1AE52DEBAE}"/>
              </a:ext>
            </a:extLst>
          </p:cNvPr>
          <p:cNvGrpSpPr/>
          <p:nvPr/>
        </p:nvGrpSpPr>
        <p:grpSpPr>
          <a:xfrm>
            <a:off x="157517" y="89315"/>
            <a:ext cx="2074141" cy="1703786"/>
            <a:chOff x="157685" y="187896"/>
            <a:chExt cx="2074141" cy="1703786"/>
          </a:xfrm>
        </p:grpSpPr>
        <p:pic>
          <p:nvPicPr>
            <p:cNvPr id="4" name="Obrázok 3">
              <a:extLst>
                <a:ext uri="{FF2B5EF4-FFF2-40B4-BE49-F238E27FC236}">
                  <a16:creationId xmlns:a16="http://schemas.microsoft.com/office/drawing/2014/main" id="{401A1F2E-8DEC-FE88-48DB-279A597954CE}"/>
                </a:ext>
              </a:extLst>
            </p:cNvPr>
            <p:cNvPicPr>
              <a:picLocks noChangeAspect="1"/>
            </p:cNvPicPr>
            <p:nvPr/>
          </p:nvPicPr>
          <p:blipFill rotWithShape="1">
            <a:blip r:embed="rId2">
              <a:extLst>
                <a:ext uri="{28A0092B-C50C-407E-A947-70E740481C1C}">
                  <a14:useLocalDpi xmlns:a14="http://schemas.microsoft.com/office/drawing/2010/main" val="0"/>
                </a:ext>
              </a:extLst>
            </a:blip>
            <a:srcRect t="-1" b="-2256"/>
            <a:stretch/>
          </p:blipFill>
          <p:spPr>
            <a:xfrm>
              <a:off x="157685" y="187896"/>
              <a:ext cx="2074141" cy="1132286"/>
            </a:xfrm>
            <a:prstGeom prst="rect">
              <a:avLst/>
            </a:prstGeom>
          </p:spPr>
        </p:pic>
        <p:pic>
          <p:nvPicPr>
            <p:cNvPr id="28" name="Obrázok 27">
              <a:extLst>
                <a:ext uri="{FF2B5EF4-FFF2-40B4-BE49-F238E27FC236}">
                  <a16:creationId xmlns:a16="http://schemas.microsoft.com/office/drawing/2014/main" id="{89B9B8F1-1B23-DF51-6D36-39B2609F76BD}"/>
                </a:ext>
              </a:extLst>
            </p:cNvPr>
            <p:cNvPicPr>
              <a:picLocks noChangeAspect="1"/>
            </p:cNvPicPr>
            <p:nvPr/>
          </p:nvPicPr>
          <p:blipFill rotWithShape="1">
            <a:blip r:embed="rId3">
              <a:extLst>
                <a:ext uri="{28A0092B-C50C-407E-A947-70E740481C1C}">
                  <a14:useLocalDpi xmlns:a14="http://schemas.microsoft.com/office/drawing/2010/main" val="0"/>
                </a:ext>
              </a:extLst>
            </a:blip>
            <a:srcRect b="-9065"/>
            <a:stretch/>
          </p:blipFill>
          <p:spPr>
            <a:xfrm>
              <a:off x="157685" y="1124472"/>
              <a:ext cx="2074077" cy="767210"/>
            </a:xfrm>
            <a:prstGeom prst="rect">
              <a:avLst/>
            </a:prstGeom>
          </p:spPr>
        </p:pic>
      </p:grpSp>
      <p:sp>
        <p:nvSpPr>
          <p:cNvPr id="5" name="Obdĺžnik 283">
            <a:extLst>
              <a:ext uri="{FF2B5EF4-FFF2-40B4-BE49-F238E27FC236}">
                <a16:creationId xmlns:a16="http://schemas.microsoft.com/office/drawing/2014/main" id="{1F146CAB-D2C2-F49D-4D60-B36CBF65C589}"/>
              </a:ext>
            </a:extLst>
          </p:cNvPr>
          <p:cNvSpPr/>
          <p:nvPr/>
        </p:nvSpPr>
        <p:spPr>
          <a:xfrm>
            <a:off x="2407544" y="-10888"/>
            <a:ext cx="510472" cy="6858000"/>
          </a:xfrm>
          <a:prstGeom prst="rect">
            <a:avLst/>
          </a:prstGeom>
          <a:solidFill>
            <a:srgbClr val="DCDAD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
        <p:nvSpPr>
          <p:cNvPr id="6" name="TextBox 5">
            <a:extLst>
              <a:ext uri="{FF2B5EF4-FFF2-40B4-BE49-F238E27FC236}">
                <a16:creationId xmlns:a16="http://schemas.microsoft.com/office/drawing/2014/main" id="{C0B160D5-B3AF-5D69-E977-0F6442442CA8}"/>
              </a:ext>
            </a:extLst>
          </p:cNvPr>
          <p:cNvSpPr txBox="1"/>
          <p:nvPr/>
        </p:nvSpPr>
        <p:spPr>
          <a:xfrm>
            <a:off x="2918016" y="6200220"/>
            <a:ext cx="9207061" cy="615553"/>
          </a:xfrm>
          <a:prstGeom prst="rect">
            <a:avLst/>
          </a:prstGeom>
          <a:noFill/>
        </p:spPr>
        <p:txBody>
          <a:bodyPr wrap="square" rtlCol="0">
            <a:spAutoFit/>
          </a:bodyPr>
          <a:lstStyle/>
          <a:p>
            <a:r>
              <a:rPr lang="sk-SK" sz="700" b="1" dirty="0" err="1">
                <a:solidFill>
                  <a:srgbClr val="9CA0A6"/>
                </a:solidFill>
              </a:rPr>
              <a:t>The</a:t>
            </a:r>
            <a:r>
              <a:rPr lang="sk-SK" sz="700" b="1" dirty="0">
                <a:solidFill>
                  <a:srgbClr val="9CA0A6"/>
                </a:solidFill>
              </a:rPr>
              <a:t> </a:t>
            </a:r>
            <a:r>
              <a:rPr lang="sk-SK" sz="700" b="1" dirty="0" err="1">
                <a:solidFill>
                  <a:srgbClr val="9CA0A6"/>
                </a:solidFill>
              </a:rPr>
              <a:t>following</a:t>
            </a:r>
            <a:r>
              <a:rPr lang="sk-SK" sz="700" b="1" dirty="0">
                <a:solidFill>
                  <a:srgbClr val="9CA0A6"/>
                </a:solidFill>
              </a:rPr>
              <a:t> </a:t>
            </a:r>
            <a:r>
              <a:rPr lang="sk-SK" sz="700" b="1" dirty="0" err="1">
                <a:solidFill>
                  <a:srgbClr val="9CA0A6"/>
                </a:solidFill>
              </a:rPr>
              <a:t>graphic</a:t>
            </a:r>
            <a:r>
              <a:rPr lang="sk-SK" sz="700" b="1" dirty="0">
                <a:solidFill>
                  <a:srgbClr val="9CA0A6"/>
                </a:solidFill>
              </a:rPr>
              <a:t>:</a:t>
            </a:r>
          </a:p>
          <a:p>
            <a:endParaRPr lang="sk-SK" sz="300" dirty="0">
              <a:solidFill>
                <a:srgbClr val="9CA0A6"/>
              </a:solidFill>
            </a:endParaRPr>
          </a:p>
          <a:p>
            <a:r>
              <a:rPr lang="sk-SK" sz="700" dirty="0">
                <a:solidFill>
                  <a:srgbClr val="9CA0A6"/>
                </a:solidFill>
              </a:rPr>
              <a:t>Lynda Paulíková (Slovak </a:t>
            </a:r>
            <a:r>
              <a:rPr lang="sk-SK" sz="700" dirty="0" err="1">
                <a:solidFill>
                  <a:srgbClr val="9CA0A6"/>
                </a:solidFill>
              </a:rPr>
              <a:t>University</a:t>
            </a:r>
            <a:r>
              <a:rPr lang="sk-SK" sz="700" dirty="0">
                <a:solidFill>
                  <a:srgbClr val="9CA0A6"/>
                </a:solidFill>
              </a:rPr>
              <a:t> of </a:t>
            </a:r>
            <a:r>
              <a:rPr lang="sk-SK" sz="700" dirty="0" err="1">
                <a:solidFill>
                  <a:srgbClr val="9CA0A6"/>
                </a:solidFill>
              </a:rPr>
              <a:t>Technology</a:t>
            </a:r>
            <a:r>
              <a:rPr lang="sk-SK" sz="700" dirty="0">
                <a:solidFill>
                  <a:srgbClr val="9CA0A6"/>
                </a:solidFill>
              </a:rPr>
              <a:t> in Bratislava) • </a:t>
            </a:r>
            <a:r>
              <a:rPr lang="sk-SK" sz="700" dirty="0" err="1">
                <a:solidFill>
                  <a:srgbClr val="9CA0A6"/>
                </a:solidFill>
              </a:rPr>
              <a:t>Maps</a:t>
            </a:r>
            <a:r>
              <a:rPr lang="sk-SK" sz="700" dirty="0">
                <a:solidFill>
                  <a:srgbClr val="9CA0A6"/>
                </a:solidFill>
              </a:rPr>
              <a:t>: </a:t>
            </a:r>
            <a:r>
              <a:rPr lang="sk-SK" sz="700" dirty="0" err="1">
                <a:solidFill>
                  <a:srgbClr val="9CA0A6"/>
                </a:solidFill>
              </a:rPr>
              <a:t>World</a:t>
            </a:r>
            <a:r>
              <a:rPr lang="sk-SK" sz="700" dirty="0">
                <a:solidFill>
                  <a:srgbClr val="9CA0A6"/>
                </a:solidFill>
              </a:rPr>
              <a:t> </a:t>
            </a:r>
            <a:r>
              <a:rPr lang="sk-SK" sz="700" dirty="0" err="1">
                <a:solidFill>
                  <a:srgbClr val="9CA0A6"/>
                </a:solidFill>
              </a:rPr>
              <a:t>Imagery</a:t>
            </a:r>
            <a:r>
              <a:rPr lang="sk-SK" sz="700" dirty="0">
                <a:solidFill>
                  <a:srgbClr val="9CA0A6"/>
                </a:solidFill>
              </a:rPr>
              <a:t>:  </a:t>
            </a:r>
            <a:r>
              <a:rPr lang="sk-SK" sz="700" dirty="0" err="1">
                <a:solidFill>
                  <a:srgbClr val="9CA0A6"/>
                </a:solidFill>
              </a:rPr>
              <a:t>Esri</a:t>
            </a:r>
            <a:r>
              <a:rPr lang="sk-SK" sz="700" dirty="0">
                <a:solidFill>
                  <a:srgbClr val="9CA0A6"/>
                </a:solidFill>
              </a:rPr>
              <a:t>, </a:t>
            </a:r>
            <a:r>
              <a:rPr lang="sk-SK" sz="700" dirty="0" err="1">
                <a:solidFill>
                  <a:srgbClr val="9CA0A6"/>
                </a:solidFill>
              </a:rPr>
              <a:t>DigitalGlobe</a:t>
            </a:r>
            <a:r>
              <a:rPr lang="sk-SK" sz="700" dirty="0">
                <a:solidFill>
                  <a:srgbClr val="9CA0A6"/>
                </a:solidFill>
              </a:rPr>
              <a:t>, </a:t>
            </a:r>
            <a:r>
              <a:rPr lang="sk-SK" sz="700" dirty="0" err="1">
                <a:solidFill>
                  <a:srgbClr val="9CA0A6"/>
                </a:solidFill>
              </a:rPr>
              <a:t>GeoEye</a:t>
            </a:r>
            <a:r>
              <a:rPr lang="sk-SK" sz="700" dirty="0">
                <a:solidFill>
                  <a:srgbClr val="9CA0A6"/>
                </a:solidFill>
              </a:rPr>
              <a:t>, i-</a:t>
            </a:r>
            <a:r>
              <a:rPr lang="sk-SK" sz="700" dirty="0" err="1">
                <a:solidFill>
                  <a:srgbClr val="9CA0A6"/>
                </a:solidFill>
              </a:rPr>
              <a:t>cubed</a:t>
            </a:r>
            <a:r>
              <a:rPr lang="sk-SK" sz="700" dirty="0">
                <a:solidFill>
                  <a:srgbClr val="9CA0A6"/>
                </a:solidFill>
              </a:rPr>
              <a:t>, USDA FSA, USGS, AEX, </a:t>
            </a:r>
            <a:r>
              <a:rPr lang="sk-SK" sz="700" dirty="0" err="1">
                <a:solidFill>
                  <a:srgbClr val="9CA0A6"/>
                </a:solidFill>
              </a:rPr>
              <a:t>Getmapping</a:t>
            </a:r>
            <a:r>
              <a:rPr lang="sk-SK" sz="700" dirty="0">
                <a:solidFill>
                  <a:srgbClr val="9CA0A6"/>
                </a:solidFill>
              </a:rPr>
              <a:t>, </a:t>
            </a:r>
            <a:r>
              <a:rPr lang="sk-SK" sz="700" dirty="0" err="1">
                <a:solidFill>
                  <a:srgbClr val="9CA0A6"/>
                </a:solidFill>
              </a:rPr>
              <a:t>Aerogrid</a:t>
            </a:r>
            <a:r>
              <a:rPr lang="sk-SK" sz="700" dirty="0">
                <a:solidFill>
                  <a:srgbClr val="9CA0A6"/>
                </a:solidFill>
              </a:rPr>
              <a:t>, IGN, IGP, </a:t>
            </a:r>
            <a:r>
              <a:rPr lang="sk-SK" sz="700" dirty="0" err="1">
                <a:solidFill>
                  <a:srgbClr val="9CA0A6"/>
                </a:solidFill>
              </a:rPr>
              <a:t>swisstopo</a:t>
            </a:r>
            <a:r>
              <a:rPr lang="sk-SK" sz="700" dirty="0">
                <a:solidFill>
                  <a:srgbClr val="9CA0A6"/>
                </a:solidFill>
              </a:rPr>
              <a:t>, and </a:t>
            </a:r>
            <a:r>
              <a:rPr lang="sk-SK" sz="700" dirty="0" err="1">
                <a:solidFill>
                  <a:srgbClr val="9CA0A6"/>
                </a:solidFill>
              </a:rPr>
              <a:t>the</a:t>
            </a:r>
            <a:r>
              <a:rPr lang="sk-SK" sz="700" dirty="0">
                <a:solidFill>
                  <a:srgbClr val="9CA0A6"/>
                </a:solidFill>
              </a:rPr>
              <a:t> GIS User </a:t>
            </a:r>
            <a:r>
              <a:rPr lang="sk-SK" sz="700" dirty="0" err="1">
                <a:solidFill>
                  <a:srgbClr val="9CA0A6"/>
                </a:solidFill>
              </a:rPr>
              <a:t>Community</a:t>
            </a:r>
            <a:r>
              <a:rPr lang="sk-SK" sz="700" dirty="0">
                <a:solidFill>
                  <a:srgbClr val="9CA0A6"/>
                </a:solidFill>
              </a:rPr>
              <a:t> • Digitálny model reliéfu DMR3.5 (100m), </a:t>
            </a:r>
            <a:r>
              <a:rPr lang="sk-SK" sz="700" dirty="0" err="1">
                <a:solidFill>
                  <a:srgbClr val="9CA0A6"/>
                </a:solidFill>
              </a:rPr>
              <a:t>Author</a:t>
            </a:r>
            <a:r>
              <a:rPr lang="sk-SK" sz="700" dirty="0">
                <a:solidFill>
                  <a:srgbClr val="9CA0A6"/>
                </a:solidFill>
              </a:rPr>
              <a:t>: GKÚ Bratislava . </a:t>
            </a:r>
            <a:r>
              <a:rPr lang="sk-SK" sz="700" dirty="0" err="1">
                <a:solidFill>
                  <a:srgbClr val="9CA0A6"/>
                </a:solidFill>
              </a:rPr>
              <a:t>Avalaiabe</a:t>
            </a:r>
            <a:r>
              <a:rPr lang="sk-SK" sz="700" dirty="0">
                <a:solidFill>
                  <a:srgbClr val="9CA0A6"/>
                </a:solidFill>
              </a:rPr>
              <a:t>&lt;https://www.geoportal.sk/sk/zbgis/na-stiahnutie/&gt; • </a:t>
            </a:r>
            <a:r>
              <a:rPr lang="sk-SK" sz="700" dirty="0" err="1">
                <a:solidFill>
                  <a:srgbClr val="9CA0A6"/>
                </a:solidFill>
              </a:rPr>
              <a:t>Data</a:t>
            </a:r>
            <a:r>
              <a:rPr lang="sk-SK" sz="700" dirty="0">
                <a:solidFill>
                  <a:srgbClr val="9CA0A6"/>
                </a:solidFill>
              </a:rPr>
              <a:t>: SHMI</a:t>
            </a:r>
          </a:p>
          <a:p>
            <a:endParaRPr lang="sk-SK" sz="300" dirty="0">
              <a:solidFill>
                <a:srgbClr val="9CA0A6"/>
              </a:solidFill>
            </a:endParaRPr>
          </a:p>
          <a:p>
            <a:r>
              <a:rPr lang="sk-SK" sz="700" dirty="0">
                <a:solidFill>
                  <a:srgbClr val="9CA0A6"/>
                </a:solidFill>
              </a:rPr>
              <a:t>EGU 2024 • </a:t>
            </a:r>
            <a:r>
              <a:rPr lang="sk-SK" sz="700" dirty="0" err="1">
                <a:solidFill>
                  <a:srgbClr val="9CA0A6"/>
                </a:solidFill>
              </a:rPr>
              <a:t>Biogeosiences</a:t>
            </a:r>
            <a:r>
              <a:rPr lang="sk-SK" sz="700" dirty="0">
                <a:solidFill>
                  <a:srgbClr val="9CA0A6"/>
                </a:solidFill>
              </a:rPr>
              <a:t> BG3.1</a:t>
            </a:r>
            <a:endParaRPr lang="en-GB" sz="700" dirty="0">
              <a:solidFill>
                <a:srgbClr val="9CA0A6"/>
              </a:solidFill>
            </a:endParaRPr>
          </a:p>
        </p:txBody>
      </p:sp>
    </p:spTree>
    <p:extLst>
      <p:ext uri="{BB962C8B-B14F-4D97-AF65-F5344CB8AC3E}">
        <p14:creationId xmlns:p14="http://schemas.microsoft.com/office/powerpoint/2010/main" val="1015872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91B27E-10AE-047F-7208-98A5AEF807B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102936"/>
            <a:ext cx="7620000" cy="5755064"/>
          </a:xfrm>
          <a:prstGeom prst="rect">
            <a:avLst/>
          </a:prstGeom>
        </p:spPr>
      </p:pic>
      <p:pic>
        <p:nvPicPr>
          <p:cNvPr id="3" name="Picture 2" descr="A map of a mountain&#10;&#10;Description automatically generated">
            <a:extLst>
              <a:ext uri="{FF2B5EF4-FFF2-40B4-BE49-F238E27FC236}">
                <a16:creationId xmlns:a16="http://schemas.microsoft.com/office/drawing/2014/main" id="{A585928D-0BB5-5E04-77CB-63B44AF2F187}"/>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20000" y="2099225"/>
            <a:ext cx="4322428" cy="2079143"/>
          </a:xfrm>
          <a:prstGeom prst="rect">
            <a:avLst/>
          </a:prstGeom>
        </p:spPr>
      </p:pic>
      <p:pic>
        <p:nvPicPr>
          <p:cNvPr id="9" name="Picture 8" descr="A map of a mountain&#10;&#10;Description automatically generated">
            <a:extLst>
              <a:ext uri="{FF2B5EF4-FFF2-40B4-BE49-F238E27FC236}">
                <a16:creationId xmlns:a16="http://schemas.microsoft.com/office/drawing/2014/main" id="{6080E37A-842E-17F7-4A6C-92E08B8D0AB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54818" y="4086437"/>
            <a:ext cx="4287610" cy="2079142"/>
          </a:xfrm>
          <a:prstGeom prst="rect">
            <a:avLst/>
          </a:prstGeom>
        </p:spPr>
      </p:pic>
      <p:pic>
        <p:nvPicPr>
          <p:cNvPr id="11" name="Picture 10">
            <a:extLst>
              <a:ext uri="{FF2B5EF4-FFF2-40B4-BE49-F238E27FC236}">
                <a16:creationId xmlns:a16="http://schemas.microsoft.com/office/drawing/2014/main" id="{053AAD84-0A81-496C-F0AA-2221B8364D5E}"/>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b="-5"/>
          <a:stretch/>
        </p:blipFill>
        <p:spPr>
          <a:xfrm>
            <a:off x="10600945" y="5613427"/>
            <a:ext cx="1014701" cy="676467"/>
          </a:xfrm>
          <a:prstGeom prst="rect">
            <a:avLst/>
          </a:prstGeom>
        </p:spPr>
      </p:pic>
      <p:pic>
        <p:nvPicPr>
          <p:cNvPr id="21" name="Picture 20" descr="A map of a land with numbers and lines&#10;&#10;Description automatically generated">
            <a:extLst>
              <a:ext uri="{FF2B5EF4-FFF2-40B4-BE49-F238E27FC236}">
                <a16:creationId xmlns:a16="http://schemas.microsoft.com/office/drawing/2014/main" id="{74538C8A-68D8-6F52-6375-4E0ACBFE7DEA}"/>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20000" y="108040"/>
            <a:ext cx="4322428" cy="2079143"/>
          </a:xfrm>
          <a:prstGeom prst="rect">
            <a:avLst/>
          </a:prstGeom>
        </p:spPr>
      </p:pic>
      <p:sp>
        <p:nvSpPr>
          <p:cNvPr id="54" name="TextBox 53">
            <a:extLst>
              <a:ext uri="{FF2B5EF4-FFF2-40B4-BE49-F238E27FC236}">
                <a16:creationId xmlns:a16="http://schemas.microsoft.com/office/drawing/2014/main" id="{22D9A1CA-C316-B04A-20DA-C1941B5FFC4C}"/>
              </a:ext>
            </a:extLst>
          </p:cNvPr>
          <p:cNvSpPr txBox="1"/>
          <p:nvPr/>
        </p:nvSpPr>
        <p:spPr>
          <a:xfrm>
            <a:off x="7613843" y="221386"/>
            <a:ext cx="1253765" cy="430887"/>
          </a:xfrm>
          <a:prstGeom prst="rect">
            <a:avLst/>
          </a:prstGeom>
          <a:noFill/>
        </p:spPr>
        <p:txBody>
          <a:bodyPr wrap="square" rtlCol="0">
            <a:spAutoFit/>
          </a:bodyPr>
          <a:lstStyle/>
          <a:p>
            <a:r>
              <a:rPr lang="sk-SK" sz="1100" b="1" i="1" dirty="0" err="1">
                <a:solidFill>
                  <a:schemeClr val="accent6">
                    <a:lumMod val="25000"/>
                  </a:schemeClr>
                </a:solidFill>
              </a:rPr>
              <a:t>Catchments</a:t>
            </a:r>
            <a:r>
              <a:rPr lang="sk-SK" sz="1100" b="1" i="1" dirty="0">
                <a:solidFill>
                  <a:schemeClr val="accent6">
                    <a:lumMod val="25000"/>
                  </a:schemeClr>
                </a:solidFill>
              </a:rPr>
              <a:t> and </a:t>
            </a:r>
            <a:r>
              <a:rPr lang="sk-SK" sz="1100" b="1" i="1" dirty="0" err="1">
                <a:solidFill>
                  <a:schemeClr val="accent6">
                    <a:lumMod val="25000"/>
                  </a:schemeClr>
                </a:solidFill>
              </a:rPr>
              <a:t>their</a:t>
            </a:r>
            <a:r>
              <a:rPr lang="sk-SK" sz="1100" b="1" i="1" dirty="0">
                <a:solidFill>
                  <a:schemeClr val="accent6">
                    <a:lumMod val="25000"/>
                  </a:schemeClr>
                </a:solidFill>
              </a:rPr>
              <a:t> ID</a:t>
            </a:r>
            <a:endParaRPr lang="en-GB" sz="1100" b="1" i="1" dirty="0">
              <a:solidFill>
                <a:schemeClr val="accent6">
                  <a:lumMod val="25000"/>
                </a:schemeClr>
              </a:solidFill>
            </a:endParaRPr>
          </a:p>
        </p:txBody>
      </p:sp>
      <p:sp>
        <p:nvSpPr>
          <p:cNvPr id="55" name="TextBox 54">
            <a:extLst>
              <a:ext uri="{FF2B5EF4-FFF2-40B4-BE49-F238E27FC236}">
                <a16:creationId xmlns:a16="http://schemas.microsoft.com/office/drawing/2014/main" id="{1A3D8876-E927-041D-37D0-4AF617F0B489}"/>
              </a:ext>
            </a:extLst>
          </p:cNvPr>
          <p:cNvSpPr txBox="1"/>
          <p:nvPr/>
        </p:nvSpPr>
        <p:spPr>
          <a:xfrm>
            <a:off x="7613843" y="2295223"/>
            <a:ext cx="1253765" cy="261610"/>
          </a:xfrm>
          <a:prstGeom prst="rect">
            <a:avLst/>
          </a:prstGeom>
          <a:noFill/>
        </p:spPr>
        <p:txBody>
          <a:bodyPr wrap="square" rtlCol="0">
            <a:spAutoFit/>
          </a:bodyPr>
          <a:lstStyle/>
          <a:p>
            <a:r>
              <a:rPr lang="sk-SK" sz="1100" b="1" i="1" dirty="0" err="1">
                <a:solidFill>
                  <a:schemeClr val="accent1"/>
                </a:solidFill>
              </a:rPr>
              <a:t>Kirpich</a:t>
            </a:r>
            <a:r>
              <a:rPr lang="sk-SK" sz="1100" b="1" i="1" dirty="0">
                <a:solidFill>
                  <a:schemeClr val="accent1"/>
                </a:solidFill>
              </a:rPr>
              <a:t> (1940)</a:t>
            </a:r>
            <a:endParaRPr lang="en-GB" sz="1100" b="1" i="1" dirty="0">
              <a:solidFill>
                <a:schemeClr val="accent1"/>
              </a:solidFill>
            </a:endParaRPr>
          </a:p>
        </p:txBody>
      </p:sp>
      <p:sp>
        <p:nvSpPr>
          <p:cNvPr id="56" name="TextBox 55">
            <a:extLst>
              <a:ext uri="{FF2B5EF4-FFF2-40B4-BE49-F238E27FC236}">
                <a16:creationId xmlns:a16="http://schemas.microsoft.com/office/drawing/2014/main" id="{D99C127F-4438-8D39-D7BD-1D848E1ACD93}"/>
              </a:ext>
            </a:extLst>
          </p:cNvPr>
          <p:cNvSpPr txBox="1"/>
          <p:nvPr/>
        </p:nvSpPr>
        <p:spPr>
          <a:xfrm>
            <a:off x="7613843" y="4322294"/>
            <a:ext cx="1253765" cy="261610"/>
          </a:xfrm>
          <a:prstGeom prst="rect">
            <a:avLst/>
          </a:prstGeom>
          <a:noFill/>
        </p:spPr>
        <p:txBody>
          <a:bodyPr wrap="square" rtlCol="0">
            <a:spAutoFit/>
          </a:bodyPr>
          <a:lstStyle/>
          <a:p>
            <a:r>
              <a:rPr lang="sk-SK" sz="1100" b="1" i="1" dirty="0" err="1">
                <a:solidFill>
                  <a:schemeClr val="accent2">
                    <a:lumMod val="60000"/>
                    <a:lumOff val="40000"/>
                  </a:schemeClr>
                </a:solidFill>
              </a:rPr>
              <a:t>Nash</a:t>
            </a:r>
            <a:r>
              <a:rPr lang="sk-SK" sz="1100" b="1" i="1" dirty="0">
                <a:solidFill>
                  <a:schemeClr val="accent2">
                    <a:lumMod val="60000"/>
                    <a:lumOff val="40000"/>
                  </a:schemeClr>
                </a:solidFill>
              </a:rPr>
              <a:t> (1960)</a:t>
            </a:r>
            <a:endParaRPr lang="en-GB" sz="1100" b="1" i="1" dirty="0">
              <a:solidFill>
                <a:schemeClr val="accent2">
                  <a:lumMod val="60000"/>
                  <a:lumOff val="40000"/>
                </a:schemeClr>
              </a:solidFill>
            </a:endParaRPr>
          </a:p>
        </p:txBody>
      </p:sp>
      <p:sp>
        <p:nvSpPr>
          <p:cNvPr id="58" name="TextBox 57">
            <a:extLst>
              <a:ext uri="{FF2B5EF4-FFF2-40B4-BE49-F238E27FC236}">
                <a16:creationId xmlns:a16="http://schemas.microsoft.com/office/drawing/2014/main" id="{EDC08720-89B5-EFA9-823B-ACDBD48605F9}"/>
              </a:ext>
            </a:extLst>
          </p:cNvPr>
          <p:cNvSpPr txBox="1"/>
          <p:nvPr/>
        </p:nvSpPr>
        <p:spPr>
          <a:xfrm>
            <a:off x="114539" y="108040"/>
            <a:ext cx="6498339" cy="923330"/>
          </a:xfrm>
          <a:prstGeom prst="rect">
            <a:avLst/>
          </a:prstGeom>
          <a:noFill/>
        </p:spPr>
        <p:txBody>
          <a:bodyPr wrap="square" rtlCol="0">
            <a:spAutoFit/>
          </a:bodyPr>
          <a:lstStyle/>
          <a:p>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Estimated</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100-year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Urcikán</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Horváth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equation</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(1979)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time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concentration</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Kirpich</a:t>
            </a:r>
            <a:r>
              <a:rPr lang="sk-SK" b="1" dirty="0">
                <a:solidFill>
                  <a:schemeClr val="accent1"/>
                </a:solidFill>
                <a:latin typeface="Calibri" panose="020F0502020204030204" pitchFamily="34" charset="0"/>
                <a:ea typeface="Calibri" panose="020F0502020204030204" pitchFamily="34" charset="0"/>
                <a:cs typeface="Calibri" panose="020F0502020204030204" pitchFamily="34" charset="0"/>
              </a:rPr>
              <a:t> (1940)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b="1" dirty="0" err="1">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Nash</a:t>
            </a:r>
            <a:r>
              <a:rPr lang="sk-SK"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 (1960)</a:t>
            </a:r>
            <a:endParaRPr lang="en-GB" b="1"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Obrázok 5">
            <a:extLst>
              <a:ext uri="{FF2B5EF4-FFF2-40B4-BE49-F238E27FC236}">
                <a16:creationId xmlns:a16="http://schemas.microsoft.com/office/drawing/2014/main" id="{82463DF4-894B-A68B-3A61-17E6C43967B3}"/>
              </a:ext>
            </a:extLst>
          </p:cNvPr>
          <p:cNvPicPr>
            <a:picLocks noChangeAspect="1"/>
          </p:cNvPicPr>
          <p:nvPr/>
        </p:nvPicPr>
        <p:blipFill>
          <a:blip r:embed="rId8"/>
          <a:stretch>
            <a:fillRect/>
          </a:stretch>
        </p:blipFill>
        <p:spPr>
          <a:xfrm>
            <a:off x="7793918" y="6088377"/>
            <a:ext cx="3974592" cy="673608"/>
          </a:xfrm>
          <a:prstGeom prst="rect">
            <a:avLst/>
          </a:prstGeom>
        </p:spPr>
      </p:pic>
    </p:spTree>
    <p:extLst>
      <p:ext uri="{BB962C8B-B14F-4D97-AF65-F5344CB8AC3E}">
        <p14:creationId xmlns:p14="http://schemas.microsoft.com/office/powerpoint/2010/main" val="40340973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8BFAB0-0475-E733-0869-E7ED8A57AB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102936"/>
            <a:ext cx="7620000" cy="5755064"/>
          </a:xfrm>
          <a:prstGeom prst="rect">
            <a:avLst/>
          </a:prstGeom>
        </p:spPr>
      </p:pic>
      <p:pic>
        <p:nvPicPr>
          <p:cNvPr id="13" name="Picture 12" descr="A map of a mountain&#10;&#10;Description automatically generated">
            <a:extLst>
              <a:ext uri="{FF2B5EF4-FFF2-40B4-BE49-F238E27FC236}">
                <a16:creationId xmlns:a16="http://schemas.microsoft.com/office/drawing/2014/main" id="{0AA4F82F-6D0B-AFD0-BE12-D641EDB41A2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54818" y="2097239"/>
            <a:ext cx="4287610" cy="2079142"/>
          </a:xfrm>
          <a:prstGeom prst="rect">
            <a:avLst/>
          </a:prstGeom>
        </p:spPr>
      </p:pic>
      <p:pic>
        <p:nvPicPr>
          <p:cNvPr id="11" name="Picture 10">
            <a:extLst>
              <a:ext uri="{FF2B5EF4-FFF2-40B4-BE49-F238E27FC236}">
                <a16:creationId xmlns:a16="http://schemas.microsoft.com/office/drawing/2014/main" id="{053AAD84-0A81-496C-F0AA-2221B8364D5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5"/>
          <a:stretch/>
        </p:blipFill>
        <p:spPr>
          <a:xfrm>
            <a:off x="10600945" y="5613427"/>
            <a:ext cx="1014701" cy="676467"/>
          </a:xfrm>
          <a:prstGeom prst="rect">
            <a:avLst/>
          </a:prstGeom>
        </p:spPr>
      </p:pic>
      <p:pic>
        <p:nvPicPr>
          <p:cNvPr id="21" name="Picture 20" descr="A map of a land with numbers and lines&#10;&#10;Description automatically generated">
            <a:extLst>
              <a:ext uri="{FF2B5EF4-FFF2-40B4-BE49-F238E27FC236}">
                <a16:creationId xmlns:a16="http://schemas.microsoft.com/office/drawing/2014/main" id="{74538C8A-68D8-6F52-6375-4E0ACBFE7DEA}"/>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20000" y="108040"/>
            <a:ext cx="4322428" cy="2079143"/>
          </a:xfrm>
          <a:prstGeom prst="rect">
            <a:avLst/>
          </a:prstGeom>
        </p:spPr>
      </p:pic>
      <p:sp>
        <p:nvSpPr>
          <p:cNvPr id="54" name="TextBox 53">
            <a:extLst>
              <a:ext uri="{FF2B5EF4-FFF2-40B4-BE49-F238E27FC236}">
                <a16:creationId xmlns:a16="http://schemas.microsoft.com/office/drawing/2014/main" id="{22D9A1CA-C316-B04A-20DA-C1941B5FFC4C}"/>
              </a:ext>
            </a:extLst>
          </p:cNvPr>
          <p:cNvSpPr txBox="1"/>
          <p:nvPr/>
        </p:nvSpPr>
        <p:spPr>
          <a:xfrm>
            <a:off x="7613843" y="221386"/>
            <a:ext cx="1253765" cy="430887"/>
          </a:xfrm>
          <a:prstGeom prst="rect">
            <a:avLst/>
          </a:prstGeom>
          <a:noFill/>
        </p:spPr>
        <p:txBody>
          <a:bodyPr wrap="square" rtlCol="0">
            <a:spAutoFit/>
          </a:bodyPr>
          <a:lstStyle/>
          <a:p>
            <a:r>
              <a:rPr lang="sk-SK" sz="1100" b="1" i="1" dirty="0" err="1">
                <a:solidFill>
                  <a:schemeClr val="accent6">
                    <a:lumMod val="25000"/>
                  </a:schemeClr>
                </a:solidFill>
              </a:rPr>
              <a:t>Catchments</a:t>
            </a:r>
            <a:r>
              <a:rPr lang="sk-SK" sz="1100" b="1" i="1" dirty="0">
                <a:solidFill>
                  <a:schemeClr val="accent6">
                    <a:lumMod val="25000"/>
                  </a:schemeClr>
                </a:solidFill>
              </a:rPr>
              <a:t> and </a:t>
            </a:r>
            <a:r>
              <a:rPr lang="sk-SK" sz="1100" b="1" i="1" dirty="0" err="1">
                <a:solidFill>
                  <a:schemeClr val="accent6">
                    <a:lumMod val="25000"/>
                  </a:schemeClr>
                </a:solidFill>
              </a:rPr>
              <a:t>their</a:t>
            </a:r>
            <a:r>
              <a:rPr lang="sk-SK" sz="1100" b="1" i="1" dirty="0">
                <a:solidFill>
                  <a:schemeClr val="accent6">
                    <a:lumMod val="25000"/>
                  </a:schemeClr>
                </a:solidFill>
              </a:rPr>
              <a:t> ID</a:t>
            </a:r>
            <a:endParaRPr lang="en-GB" sz="1100" b="1" i="1" dirty="0">
              <a:solidFill>
                <a:schemeClr val="accent6">
                  <a:lumMod val="25000"/>
                </a:schemeClr>
              </a:solidFill>
            </a:endParaRPr>
          </a:p>
        </p:txBody>
      </p:sp>
      <p:sp>
        <p:nvSpPr>
          <p:cNvPr id="55" name="TextBox 54">
            <a:extLst>
              <a:ext uri="{FF2B5EF4-FFF2-40B4-BE49-F238E27FC236}">
                <a16:creationId xmlns:a16="http://schemas.microsoft.com/office/drawing/2014/main" id="{1A3D8876-E927-041D-37D0-4AF617F0B489}"/>
              </a:ext>
            </a:extLst>
          </p:cNvPr>
          <p:cNvSpPr txBox="1"/>
          <p:nvPr/>
        </p:nvSpPr>
        <p:spPr>
          <a:xfrm>
            <a:off x="7613843" y="2295223"/>
            <a:ext cx="1253765" cy="261610"/>
          </a:xfrm>
          <a:prstGeom prst="rect">
            <a:avLst/>
          </a:prstGeom>
          <a:noFill/>
        </p:spPr>
        <p:txBody>
          <a:bodyPr wrap="square" rtlCol="0">
            <a:spAutoFit/>
          </a:bodyPr>
          <a:lstStyle/>
          <a:p>
            <a:r>
              <a:rPr lang="sk-SK" sz="1100" b="1" i="1" dirty="0" err="1">
                <a:solidFill>
                  <a:schemeClr val="accent5"/>
                </a:solidFill>
              </a:rPr>
              <a:t>Kirpich</a:t>
            </a:r>
            <a:r>
              <a:rPr lang="sk-SK" sz="1100" b="1" i="1" dirty="0">
                <a:solidFill>
                  <a:schemeClr val="accent5"/>
                </a:solidFill>
              </a:rPr>
              <a:t> (1940)</a:t>
            </a:r>
            <a:endParaRPr lang="en-GB" sz="1100" b="1" i="1" dirty="0">
              <a:solidFill>
                <a:schemeClr val="accent5"/>
              </a:solidFill>
            </a:endParaRPr>
          </a:p>
        </p:txBody>
      </p:sp>
      <p:sp>
        <p:nvSpPr>
          <p:cNvPr id="56" name="TextBox 55">
            <a:extLst>
              <a:ext uri="{FF2B5EF4-FFF2-40B4-BE49-F238E27FC236}">
                <a16:creationId xmlns:a16="http://schemas.microsoft.com/office/drawing/2014/main" id="{D99C127F-4438-8D39-D7BD-1D848E1ACD93}"/>
              </a:ext>
            </a:extLst>
          </p:cNvPr>
          <p:cNvSpPr txBox="1"/>
          <p:nvPr/>
        </p:nvSpPr>
        <p:spPr>
          <a:xfrm>
            <a:off x="7613843" y="4322294"/>
            <a:ext cx="1253765" cy="261610"/>
          </a:xfrm>
          <a:prstGeom prst="rect">
            <a:avLst/>
          </a:prstGeom>
          <a:noFill/>
        </p:spPr>
        <p:txBody>
          <a:bodyPr wrap="square" rtlCol="0">
            <a:spAutoFit/>
          </a:bodyPr>
          <a:lstStyle/>
          <a:p>
            <a:r>
              <a:rPr lang="sk-SK" sz="1100" b="1" i="1" dirty="0" err="1">
                <a:solidFill>
                  <a:schemeClr val="accent4">
                    <a:lumMod val="60000"/>
                    <a:lumOff val="40000"/>
                  </a:schemeClr>
                </a:solidFill>
              </a:rPr>
              <a:t>Nash</a:t>
            </a:r>
            <a:r>
              <a:rPr lang="sk-SK" sz="1100" b="1" i="1" dirty="0">
                <a:solidFill>
                  <a:schemeClr val="accent4">
                    <a:lumMod val="60000"/>
                    <a:lumOff val="40000"/>
                  </a:schemeClr>
                </a:solidFill>
              </a:rPr>
              <a:t> (1960)</a:t>
            </a:r>
            <a:endParaRPr lang="en-GB" sz="1100" b="1" i="1" dirty="0">
              <a:solidFill>
                <a:schemeClr val="accent4">
                  <a:lumMod val="60000"/>
                  <a:lumOff val="40000"/>
                </a:schemeClr>
              </a:solidFill>
            </a:endParaRPr>
          </a:p>
        </p:txBody>
      </p:sp>
      <p:sp>
        <p:nvSpPr>
          <p:cNvPr id="58" name="TextBox 57">
            <a:extLst>
              <a:ext uri="{FF2B5EF4-FFF2-40B4-BE49-F238E27FC236}">
                <a16:creationId xmlns:a16="http://schemas.microsoft.com/office/drawing/2014/main" id="{EDC08720-89B5-EFA9-823B-ACDBD48605F9}"/>
              </a:ext>
            </a:extLst>
          </p:cNvPr>
          <p:cNvSpPr txBox="1"/>
          <p:nvPr/>
        </p:nvSpPr>
        <p:spPr>
          <a:xfrm>
            <a:off x="114539" y="108040"/>
            <a:ext cx="6498339" cy="923330"/>
          </a:xfrm>
          <a:prstGeom prst="rect">
            <a:avLst/>
          </a:prstGeom>
          <a:noFill/>
        </p:spPr>
        <p:txBody>
          <a:bodyPr wrap="square" rtlCol="0">
            <a:spAutoFit/>
          </a:bodyPr>
          <a:lstStyle/>
          <a:p>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Estimated</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100-year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IDF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curves</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time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concentration</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b="1" dirty="0" err="1">
                <a:solidFill>
                  <a:schemeClr val="accent5"/>
                </a:solidFill>
                <a:latin typeface="Calibri" panose="020F0502020204030204" pitchFamily="34" charset="0"/>
                <a:ea typeface="Calibri" panose="020F0502020204030204" pitchFamily="34" charset="0"/>
                <a:cs typeface="Calibri" panose="020F0502020204030204" pitchFamily="34" charset="0"/>
              </a:rPr>
              <a:t>Kirpich</a:t>
            </a:r>
            <a:r>
              <a:rPr lang="sk-SK" b="1" dirty="0">
                <a:solidFill>
                  <a:schemeClr val="accent5"/>
                </a:solidFill>
                <a:latin typeface="Calibri" panose="020F0502020204030204" pitchFamily="34" charset="0"/>
                <a:ea typeface="Calibri" panose="020F0502020204030204" pitchFamily="34" charset="0"/>
                <a:cs typeface="Calibri" panose="020F0502020204030204" pitchFamily="34" charset="0"/>
              </a:rPr>
              <a:t> (1940)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b="1" dirty="0" err="1">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Nash</a:t>
            </a:r>
            <a:r>
              <a:rPr lang="sk-SK"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rPr>
              <a:t> (1960)</a:t>
            </a:r>
            <a:endParaRPr lang="en-GB" b="1" dirty="0">
              <a:solidFill>
                <a:schemeClr val="accent4">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map of a mountain&#10;&#10;Description automatically generated">
            <a:extLst>
              <a:ext uri="{FF2B5EF4-FFF2-40B4-BE49-F238E27FC236}">
                <a16:creationId xmlns:a16="http://schemas.microsoft.com/office/drawing/2014/main" id="{ED9E31DC-4805-DA43-C129-EE2142DD19FF}"/>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37249" y="4099179"/>
            <a:ext cx="4322747" cy="2066400"/>
          </a:xfrm>
          <a:prstGeom prst="rect">
            <a:avLst/>
          </a:prstGeom>
        </p:spPr>
      </p:pic>
      <p:pic>
        <p:nvPicPr>
          <p:cNvPr id="8" name="Obrázok 7">
            <a:extLst>
              <a:ext uri="{FF2B5EF4-FFF2-40B4-BE49-F238E27FC236}">
                <a16:creationId xmlns:a16="http://schemas.microsoft.com/office/drawing/2014/main" id="{B31BD7DE-5DB5-EDE9-8D5C-C0D6D48B8FC0}"/>
              </a:ext>
            </a:extLst>
          </p:cNvPr>
          <p:cNvPicPr>
            <a:picLocks noChangeAspect="1"/>
          </p:cNvPicPr>
          <p:nvPr/>
        </p:nvPicPr>
        <p:blipFill>
          <a:blip r:embed="rId7"/>
          <a:stretch>
            <a:fillRect/>
          </a:stretch>
        </p:blipFill>
        <p:spPr>
          <a:xfrm>
            <a:off x="7793918" y="6088377"/>
            <a:ext cx="3974592" cy="673608"/>
          </a:xfrm>
          <a:prstGeom prst="rect">
            <a:avLst/>
          </a:prstGeom>
        </p:spPr>
      </p:pic>
    </p:spTree>
    <p:extLst>
      <p:ext uri="{BB962C8B-B14F-4D97-AF65-F5344CB8AC3E}">
        <p14:creationId xmlns:p14="http://schemas.microsoft.com/office/powerpoint/2010/main" val="6219157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72ABBE-19F9-C193-8323-275CD0D2350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144716"/>
            <a:ext cx="7620000" cy="5713284"/>
          </a:xfrm>
          <a:prstGeom prst="rect">
            <a:avLst/>
          </a:prstGeom>
        </p:spPr>
      </p:pic>
      <p:pic>
        <p:nvPicPr>
          <p:cNvPr id="17" name="Picture 16" descr="A map of a mountain&#10;&#10;Description automatically generated">
            <a:extLst>
              <a:ext uri="{FF2B5EF4-FFF2-40B4-BE49-F238E27FC236}">
                <a16:creationId xmlns:a16="http://schemas.microsoft.com/office/drawing/2014/main" id="{3A0B2ED8-59AE-495B-A989-D51B8C603B56}"/>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54818" y="2097239"/>
            <a:ext cx="4287610" cy="2079142"/>
          </a:xfrm>
          <a:prstGeom prst="rect">
            <a:avLst/>
          </a:prstGeom>
        </p:spPr>
      </p:pic>
      <p:pic>
        <p:nvPicPr>
          <p:cNvPr id="11" name="Picture 10">
            <a:extLst>
              <a:ext uri="{FF2B5EF4-FFF2-40B4-BE49-F238E27FC236}">
                <a16:creationId xmlns:a16="http://schemas.microsoft.com/office/drawing/2014/main" id="{053AAD84-0A81-496C-F0AA-2221B8364D5E}"/>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b="-5"/>
          <a:stretch/>
        </p:blipFill>
        <p:spPr>
          <a:xfrm>
            <a:off x="10600945" y="5613427"/>
            <a:ext cx="1014701" cy="676467"/>
          </a:xfrm>
          <a:prstGeom prst="rect">
            <a:avLst/>
          </a:prstGeom>
        </p:spPr>
      </p:pic>
      <p:pic>
        <p:nvPicPr>
          <p:cNvPr id="21" name="Picture 20" descr="A map of a land with numbers and lines&#10;&#10;Description automatically generated">
            <a:extLst>
              <a:ext uri="{FF2B5EF4-FFF2-40B4-BE49-F238E27FC236}">
                <a16:creationId xmlns:a16="http://schemas.microsoft.com/office/drawing/2014/main" id="{74538C8A-68D8-6F52-6375-4E0ACBFE7DEA}"/>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20000" y="108040"/>
            <a:ext cx="4322428" cy="2079143"/>
          </a:xfrm>
          <a:prstGeom prst="rect">
            <a:avLst/>
          </a:prstGeom>
        </p:spPr>
      </p:pic>
      <p:sp>
        <p:nvSpPr>
          <p:cNvPr id="54" name="TextBox 53">
            <a:extLst>
              <a:ext uri="{FF2B5EF4-FFF2-40B4-BE49-F238E27FC236}">
                <a16:creationId xmlns:a16="http://schemas.microsoft.com/office/drawing/2014/main" id="{22D9A1CA-C316-B04A-20DA-C1941B5FFC4C}"/>
              </a:ext>
            </a:extLst>
          </p:cNvPr>
          <p:cNvSpPr txBox="1"/>
          <p:nvPr/>
        </p:nvSpPr>
        <p:spPr>
          <a:xfrm>
            <a:off x="7613843" y="221386"/>
            <a:ext cx="1253765" cy="430887"/>
          </a:xfrm>
          <a:prstGeom prst="rect">
            <a:avLst/>
          </a:prstGeom>
          <a:noFill/>
        </p:spPr>
        <p:txBody>
          <a:bodyPr wrap="square" rtlCol="0">
            <a:spAutoFit/>
          </a:bodyPr>
          <a:lstStyle/>
          <a:p>
            <a:r>
              <a:rPr lang="sk-SK" sz="1100" b="1" i="1" dirty="0" err="1">
                <a:solidFill>
                  <a:schemeClr val="accent6">
                    <a:lumMod val="25000"/>
                  </a:schemeClr>
                </a:solidFill>
              </a:rPr>
              <a:t>Catchments</a:t>
            </a:r>
            <a:r>
              <a:rPr lang="sk-SK" sz="1100" b="1" i="1" dirty="0">
                <a:solidFill>
                  <a:schemeClr val="accent6">
                    <a:lumMod val="25000"/>
                  </a:schemeClr>
                </a:solidFill>
              </a:rPr>
              <a:t> and </a:t>
            </a:r>
            <a:r>
              <a:rPr lang="sk-SK" sz="1100" b="1" i="1" dirty="0" err="1">
                <a:solidFill>
                  <a:schemeClr val="accent6">
                    <a:lumMod val="25000"/>
                  </a:schemeClr>
                </a:solidFill>
              </a:rPr>
              <a:t>their</a:t>
            </a:r>
            <a:r>
              <a:rPr lang="sk-SK" sz="1100" b="1" i="1" dirty="0">
                <a:solidFill>
                  <a:schemeClr val="accent6">
                    <a:lumMod val="25000"/>
                  </a:schemeClr>
                </a:solidFill>
              </a:rPr>
              <a:t> ID</a:t>
            </a:r>
            <a:endParaRPr lang="en-GB" sz="1100" b="1" i="1" dirty="0">
              <a:solidFill>
                <a:schemeClr val="accent6">
                  <a:lumMod val="25000"/>
                </a:schemeClr>
              </a:solidFill>
            </a:endParaRPr>
          </a:p>
        </p:txBody>
      </p:sp>
      <p:sp>
        <p:nvSpPr>
          <p:cNvPr id="55" name="TextBox 54">
            <a:extLst>
              <a:ext uri="{FF2B5EF4-FFF2-40B4-BE49-F238E27FC236}">
                <a16:creationId xmlns:a16="http://schemas.microsoft.com/office/drawing/2014/main" id="{1A3D8876-E927-041D-37D0-4AF617F0B489}"/>
              </a:ext>
            </a:extLst>
          </p:cNvPr>
          <p:cNvSpPr txBox="1"/>
          <p:nvPr/>
        </p:nvSpPr>
        <p:spPr>
          <a:xfrm>
            <a:off x="7613843" y="2295223"/>
            <a:ext cx="1253765" cy="261610"/>
          </a:xfrm>
          <a:prstGeom prst="rect">
            <a:avLst/>
          </a:prstGeom>
          <a:noFill/>
        </p:spPr>
        <p:txBody>
          <a:bodyPr wrap="square" rtlCol="0">
            <a:spAutoFit/>
          </a:bodyPr>
          <a:lstStyle/>
          <a:p>
            <a:r>
              <a:rPr lang="sk-SK" sz="1100" b="1" i="1" dirty="0" err="1">
                <a:solidFill>
                  <a:schemeClr val="tx1">
                    <a:lumMod val="85000"/>
                    <a:lumOff val="15000"/>
                  </a:schemeClr>
                </a:solidFill>
              </a:rPr>
              <a:t>Kirpich</a:t>
            </a:r>
            <a:r>
              <a:rPr lang="sk-SK" sz="1100" b="1" i="1" dirty="0">
                <a:solidFill>
                  <a:schemeClr val="tx1">
                    <a:lumMod val="85000"/>
                    <a:lumOff val="15000"/>
                  </a:schemeClr>
                </a:solidFill>
              </a:rPr>
              <a:t> (1940)</a:t>
            </a:r>
            <a:endParaRPr lang="en-GB" sz="1100" b="1" i="1" dirty="0">
              <a:solidFill>
                <a:schemeClr val="tx1">
                  <a:lumMod val="85000"/>
                  <a:lumOff val="15000"/>
                </a:schemeClr>
              </a:solidFill>
            </a:endParaRPr>
          </a:p>
        </p:txBody>
      </p:sp>
      <p:sp>
        <p:nvSpPr>
          <p:cNvPr id="56" name="TextBox 55">
            <a:extLst>
              <a:ext uri="{FF2B5EF4-FFF2-40B4-BE49-F238E27FC236}">
                <a16:creationId xmlns:a16="http://schemas.microsoft.com/office/drawing/2014/main" id="{D99C127F-4438-8D39-D7BD-1D848E1ACD93}"/>
              </a:ext>
            </a:extLst>
          </p:cNvPr>
          <p:cNvSpPr txBox="1"/>
          <p:nvPr/>
        </p:nvSpPr>
        <p:spPr>
          <a:xfrm>
            <a:off x="7613843" y="4322294"/>
            <a:ext cx="1253765" cy="261610"/>
          </a:xfrm>
          <a:prstGeom prst="rect">
            <a:avLst/>
          </a:prstGeom>
          <a:noFill/>
        </p:spPr>
        <p:txBody>
          <a:bodyPr wrap="square" rtlCol="0">
            <a:spAutoFit/>
          </a:bodyPr>
          <a:lstStyle/>
          <a:p>
            <a:r>
              <a:rPr lang="sk-SK" sz="1100" b="1" i="1" dirty="0" err="1">
                <a:solidFill>
                  <a:schemeClr val="tx1">
                    <a:lumMod val="50000"/>
                    <a:lumOff val="50000"/>
                  </a:schemeClr>
                </a:solidFill>
              </a:rPr>
              <a:t>Nash</a:t>
            </a:r>
            <a:r>
              <a:rPr lang="sk-SK" sz="1100" b="1" i="1" dirty="0">
                <a:solidFill>
                  <a:schemeClr val="tx1">
                    <a:lumMod val="50000"/>
                    <a:lumOff val="50000"/>
                  </a:schemeClr>
                </a:solidFill>
              </a:rPr>
              <a:t> (1960)</a:t>
            </a:r>
            <a:endParaRPr lang="en-GB" sz="1100" b="1" i="1" dirty="0">
              <a:solidFill>
                <a:schemeClr val="tx1">
                  <a:lumMod val="50000"/>
                  <a:lumOff val="50000"/>
                </a:schemeClr>
              </a:solidFill>
            </a:endParaRPr>
          </a:p>
        </p:txBody>
      </p:sp>
      <p:sp>
        <p:nvSpPr>
          <p:cNvPr id="58" name="TextBox 57">
            <a:extLst>
              <a:ext uri="{FF2B5EF4-FFF2-40B4-BE49-F238E27FC236}">
                <a16:creationId xmlns:a16="http://schemas.microsoft.com/office/drawing/2014/main" id="{EDC08720-89B5-EFA9-823B-ACDBD48605F9}"/>
              </a:ext>
            </a:extLst>
          </p:cNvPr>
          <p:cNvSpPr txBox="1"/>
          <p:nvPr/>
        </p:nvSpPr>
        <p:spPr>
          <a:xfrm>
            <a:off x="114539" y="108040"/>
            <a:ext cx="6498339" cy="923330"/>
          </a:xfrm>
          <a:prstGeom prst="rect">
            <a:avLst/>
          </a:prstGeom>
          <a:noFill/>
        </p:spPr>
        <p:txBody>
          <a:bodyPr wrap="square" rtlCol="0">
            <a:spAutoFit/>
          </a:bodyPr>
          <a:lstStyle/>
          <a:p>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Estimated</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runoff</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coefficient</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for</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100-year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event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using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Digital</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Atlas of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Rainfall</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b="1"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Intensities</a:t>
            </a:r>
            <a:r>
              <a:rPr lang="sk-SK" b="1"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the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time</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of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concentration</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a:t>
            </a:r>
            <a:r>
              <a:rPr lang="sk-SK" dirty="0" err="1">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according</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 to </a:t>
            </a:r>
            <a:r>
              <a:rPr lang="sk-SK" b="1"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Kirpich</a:t>
            </a:r>
            <a:r>
              <a:rPr lang="sk-SK"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(1940) </a:t>
            </a:r>
            <a:r>
              <a:rPr lang="sk-SK" dirty="0">
                <a:solidFill>
                  <a:schemeClr val="tx1">
                    <a:lumMod val="95000"/>
                    <a:lumOff val="5000"/>
                  </a:schemeClr>
                </a:solidFill>
                <a:latin typeface="Calibri" panose="020F0502020204030204" pitchFamily="34" charset="0"/>
                <a:ea typeface="Calibri" panose="020F0502020204030204" pitchFamily="34" charset="0"/>
                <a:cs typeface="Calibri" panose="020F0502020204030204" pitchFamily="34" charset="0"/>
              </a:rPr>
              <a:t>and </a:t>
            </a:r>
            <a:r>
              <a:rPr lang="sk-SK" b="1" dirty="0" err="1">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Nash</a:t>
            </a:r>
            <a:r>
              <a:rPr lang="sk-SK"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rPr>
              <a:t> (1960)</a:t>
            </a:r>
            <a:endParaRPr lang="en-GB" b="1" dirty="0">
              <a:solidFill>
                <a:schemeClr val="bg1">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19" name="Picture 18" descr="A map of a mountain&#10;&#10;Description automatically generated">
            <a:extLst>
              <a:ext uri="{FF2B5EF4-FFF2-40B4-BE49-F238E27FC236}">
                <a16:creationId xmlns:a16="http://schemas.microsoft.com/office/drawing/2014/main" id="{06AB1229-AD96-CB30-F8C1-42106E421E56}"/>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54818" y="4086437"/>
            <a:ext cx="4287610" cy="2079142"/>
          </a:xfrm>
          <a:prstGeom prst="rect">
            <a:avLst/>
          </a:prstGeom>
        </p:spPr>
      </p:pic>
      <p:pic>
        <p:nvPicPr>
          <p:cNvPr id="4" name="Obrázok 3">
            <a:extLst>
              <a:ext uri="{FF2B5EF4-FFF2-40B4-BE49-F238E27FC236}">
                <a16:creationId xmlns:a16="http://schemas.microsoft.com/office/drawing/2014/main" id="{24967AFC-3E39-2063-4B08-946E41A65AAC}"/>
              </a:ext>
            </a:extLst>
          </p:cNvPr>
          <p:cNvPicPr>
            <a:picLocks noChangeAspect="1"/>
          </p:cNvPicPr>
          <p:nvPr/>
        </p:nvPicPr>
        <p:blipFill>
          <a:blip r:embed="rId7"/>
          <a:stretch>
            <a:fillRect/>
          </a:stretch>
        </p:blipFill>
        <p:spPr>
          <a:xfrm>
            <a:off x="7793918" y="6088377"/>
            <a:ext cx="3974592" cy="673608"/>
          </a:xfrm>
          <a:prstGeom prst="rect">
            <a:avLst/>
          </a:prstGeom>
        </p:spPr>
      </p:pic>
    </p:spTree>
    <p:extLst>
      <p:ext uri="{BB962C8B-B14F-4D97-AF65-F5344CB8AC3E}">
        <p14:creationId xmlns:p14="http://schemas.microsoft.com/office/powerpoint/2010/main" val="2349600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379A80-26CA-4457-50F1-295DC695694C}"/>
              </a:ext>
            </a:extLst>
          </p:cNvPr>
          <p:cNvSpPr>
            <a:spLocks noGrp="1"/>
          </p:cNvSpPr>
          <p:nvPr>
            <p:ph type="ctrTitle"/>
          </p:nvPr>
        </p:nvSpPr>
        <p:spPr>
          <a:xfrm>
            <a:off x="3055526" y="577029"/>
            <a:ext cx="8958838" cy="4641742"/>
          </a:xfrm>
        </p:spPr>
        <p:txBody>
          <a:bodyPr>
            <a:normAutofit fontScale="90000"/>
          </a:bodyPr>
          <a:lstStyle/>
          <a:p>
            <a:pPr algn="l"/>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Part 2 of </a:t>
            </a:r>
            <a:r>
              <a:rPr lang="sk-SK" sz="5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t> study:</a:t>
            </a: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br>
              <a:rPr lang="sk-SK" sz="5400" b="1" dirty="0">
                <a:solidFill>
                  <a:schemeClr val="accent1"/>
                </a:solidFill>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Estimation</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of </a:t>
            </a:r>
            <a:r>
              <a:rPr lang="en-GB"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runoff coefficient for the </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2, 5, 10, 20, 50 and 100 </a:t>
            </a:r>
            <a:r>
              <a:rPr lang="en-GB"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-year rainfall event</a:t>
            </a:r>
            <a:br>
              <a:rPr lang="sk-SK" sz="5400" b="1" dirty="0">
                <a:latin typeface="Calibri" panose="020F0502020204030204" pitchFamily="34" charset="0"/>
                <a:ea typeface="Calibri" panose="020F0502020204030204" pitchFamily="34" charset="0"/>
                <a:cs typeface="Calibri" panose="020F0502020204030204" pitchFamily="34" charset="0"/>
              </a:rPr>
            </a:b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with</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err="1">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the</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accent2"/>
                </a:solidFill>
                <a:latin typeface="Calibri" panose="020F0502020204030204" pitchFamily="34" charset="0"/>
                <a:ea typeface="Calibri" panose="020F0502020204030204" pitchFamily="34" charset="0"/>
                <a:cs typeface="Calibri" panose="020F0502020204030204" pitchFamily="34" charset="0"/>
              </a:rPr>
              <a:t>INDIRECT</a:t>
            </a:r>
            <a:r>
              <a:rPr lang="sk-SK" sz="5400" b="1" dirty="0">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tx1">
                    <a:lumMod val="85000"/>
                    <a:lumOff val="15000"/>
                  </a:schemeClr>
                </a:solidFill>
                <a:latin typeface="Calibri" panose="020F0502020204030204" pitchFamily="34" charset="0"/>
                <a:ea typeface="Calibri" panose="020F0502020204030204" pitchFamily="34" charset="0"/>
                <a:cs typeface="Calibri" panose="020F0502020204030204" pitchFamily="34" charset="0"/>
              </a:rPr>
              <a:t>and</a:t>
            </a:r>
            <a:r>
              <a:rPr lang="sk-SK" sz="5400" b="1" dirty="0">
                <a:latin typeface="Calibri" panose="020F0502020204030204" pitchFamily="34" charset="0"/>
                <a:ea typeface="Calibri" panose="020F0502020204030204" pitchFamily="34" charset="0"/>
                <a:cs typeface="Calibri" panose="020F0502020204030204" pitchFamily="34" charset="0"/>
              </a:rPr>
              <a:t> </a:t>
            </a:r>
            <a:r>
              <a:rPr lang="sk-SK" sz="5400" b="1" dirty="0">
                <a:solidFill>
                  <a:schemeClr val="accent5"/>
                </a:solidFill>
                <a:latin typeface="Calibri" panose="020F0502020204030204" pitchFamily="34" charset="0"/>
                <a:ea typeface="Calibri" panose="020F0502020204030204" pitchFamily="34" charset="0"/>
                <a:cs typeface="Calibri" panose="020F0502020204030204" pitchFamily="34" charset="0"/>
              </a:rPr>
              <a:t>DIRECT METHOD</a:t>
            </a:r>
            <a:r>
              <a:rPr lang="en-GB" sz="5400" b="1" dirty="0">
                <a:solidFill>
                  <a:schemeClr val="accent5"/>
                </a:solidFill>
                <a:latin typeface="Calibri" panose="020F0502020204030204" pitchFamily="34" charset="0"/>
                <a:ea typeface="Calibri" panose="020F0502020204030204" pitchFamily="34" charset="0"/>
                <a:cs typeface="Calibri" panose="020F0502020204030204" pitchFamily="34" charset="0"/>
              </a:rPr>
              <a:t> </a:t>
            </a:r>
            <a:endParaRPr lang="sk-SK" sz="5400" b="1" dirty="0">
              <a:solidFill>
                <a:schemeClr val="accent5"/>
              </a:solidFill>
              <a:latin typeface="Calibri" panose="020F0502020204030204" pitchFamily="34" charset="0"/>
              <a:ea typeface="Calibri" panose="020F0502020204030204" pitchFamily="34" charset="0"/>
              <a:cs typeface="Calibri" panose="020F0502020204030204" pitchFamily="34" charset="0"/>
            </a:endParaRPr>
          </a:p>
        </p:txBody>
      </p:sp>
      <p:sp>
        <p:nvSpPr>
          <p:cNvPr id="3" name="Podnadpis 2">
            <a:extLst>
              <a:ext uri="{FF2B5EF4-FFF2-40B4-BE49-F238E27FC236}">
                <a16:creationId xmlns:a16="http://schemas.microsoft.com/office/drawing/2014/main" id="{39D10F5E-C202-D541-4C2B-F1EEA43AF04D}"/>
              </a:ext>
            </a:extLst>
          </p:cNvPr>
          <p:cNvSpPr>
            <a:spLocks noGrp="1"/>
          </p:cNvSpPr>
          <p:nvPr>
            <p:ph type="subTitle" idx="1"/>
          </p:nvPr>
        </p:nvSpPr>
        <p:spPr>
          <a:xfrm>
            <a:off x="3055526" y="5322388"/>
            <a:ext cx="8481240" cy="1917166"/>
          </a:xfrm>
        </p:spPr>
        <p:txBody>
          <a:bodyPr>
            <a:normAutofit/>
          </a:bodyPr>
          <a:lstStyle/>
          <a:p>
            <a:pPr algn="l"/>
            <a:r>
              <a:rPr lang="sk-SK" b="1"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CASE STUDY:</a:t>
            </a:r>
          </a:p>
          <a:p>
            <a:pPr marL="342900" indent="-342900" algn="l">
              <a:buFont typeface="Arial" panose="020B0604020202020204" pitchFamily="34" charset="0"/>
              <a:buChar char="•"/>
            </a:pP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2 </a:t>
            </a:r>
            <a:r>
              <a:rPr lang="sk-SK" dirty="0" err="1">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catchments</a:t>
            </a:r>
            <a:r>
              <a:rPr lang="sk-SK"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 Horné Orešany – stream Parná, and Liptovský Hrádok – stream Belá</a:t>
            </a:r>
          </a:p>
        </p:txBody>
      </p:sp>
      <p:sp>
        <p:nvSpPr>
          <p:cNvPr id="23" name="Obdĺžnik 22">
            <a:extLst>
              <a:ext uri="{FF2B5EF4-FFF2-40B4-BE49-F238E27FC236}">
                <a16:creationId xmlns:a16="http://schemas.microsoft.com/office/drawing/2014/main" id="{7ACC09D6-D727-A2BF-DFE5-247628DD1BAB}"/>
              </a:ext>
            </a:extLst>
          </p:cNvPr>
          <p:cNvSpPr/>
          <p:nvPr/>
        </p:nvSpPr>
        <p:spPr>
          <a:xfrm>
            <a:off x="6747" y="-10888"/>
            <a:ext cx="2393700" cy="6868888"/>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a:p>
        </p:txBody>
      </p:sp>
      <p:grpSp>
        <p:nvGrpSpPr>
          <p:cNvPr id="14" name="Skupina 13">
            <a:extLst>
              <a:ext uri="{FF2B5EF4-FFF2-40B4-BE49-F238E27FC236}">
                <a16:creationId xmlns:a16="http://schemas.microsoft.com/office/drawing/2014/main" id="{53A336CC-E547-AAA6-3C9B-2E1AE52DEBAE}"/>
              </a:ext>
            </a:extLst>
          </p:cNvPr>
          <p:cNvGrpSpPr/>
          <p:nvPr/>
        </p:nvGrpSpPr>
        <p:grpSpPr>
          <a:xfrm>
            <a:off x="157517" y="89315"/>
            <a:ext cx="2074141" cy="1703786"/>
            <a:chOff x="157685" y="187896"/>
            <a:chExt cx="2074141" cy="1703786"/>
          </a:xfrm>
        </p:grpSpPr>
        <p:pic>
          <p:nvPicPr>
            <p:cNvPr id="4" name="Obrázok 3">
              <a:extLst>
                <a:ext uri="{FF2B5EF4-FFF2-40B4-BE49-F238E27FC236}">
                  <a16:creationId xmlns:a16="http://schemas.microsoft.com/office/drawing/2014/main" id="{401A1F2E-8DEC-FE88-48DB-279A597954CE}"/>
                </a:ext>
              </a:extLst>
            </p:cNvPr>
            <p:cNvPicPr>
              <a:picLocks noChangeAspect="1"/>
            </p:cNvPicPr>
            <p:nvPr/>
          </p:nvPicPr>
          <p:blipFill rotWithShape="1">
            <a:blip r:embed="rId2">
              <a:extLst>
                <a:ext uri="{28A0092B-C50C-407E-A947-70E740481C1C}">
                  <a14:useLocalDpi xmlns:a14="http://schemas.microsoft.com/office/drawing/2010/main" val="0"/>
                </a:ext>
              </a:extLst>
            </a:blip>
            <a:srcRect t="-1" b="-2256"/>
            <a:stretch/>
          </p:blipFill>
          <p:spPr>
            <a:xfrm>
              <a:off x="157685" y="187896"/>
              <a:ext cx="2074141" cy="1132286"/>
            </a:xfrm>
            <a:prstGeom prst="rect">
              <a:avLst/>
            </a:prstGeom>
          </p:spPr>
        </p:pic>
        <p:pic>
          <p:nvPicPr>
            <p:cNvPr id="28" name="Obrázok 27">
              <a:extLst>
                <a:ext uri="{FF2B5EF4-FFF2-40B4-BE49-F238E27FC236}">
                  <a16:creationId xmlns:a16="http://schemas.microsoft.com/office/drawing/2014/main" id="{89B9B8F1-1B23-DF51-6D36-39B2609F76BD}"/>
                </a:ext>
              </a:extLst>
            </p:cNvPr>
            <p:cNvPicPr>
              <a:picLocks noChangeAspect="1"/>
            </p:cNvPicPr>
            <p:nvPr/>
          </p:nvPicPr>
          <p:blipFill rotWithShape="1">
            <a:blip r:embed="rId3">
              <a:extLst>
                <a:ext uri="{28A0092B-C50C-407E-A947-70E740481C1C}">
                  <a14:useLocalDpi xmlns:a14="http://schemas.microsoft.com/office/drawing/2010/main" val="0"/>
                </a:ext>
              </a:extLst>
            </a:blip>
            <a:srcRect b="-9065"/>
            <a:stretch/>
          </p:blipFill>
          <p:spPr>
            <a:xfrm>
              <a:off x="157685" y="1124472"/>
              <a:ext cx="2074077" cy="767210"/>
            </a:xfrm>
            <a:prstGeom prst="rect">
              <a:avLst/>
            </a:prstGeom>
          </p:spPr>
        </p:pic>
      </p:grpSp>
      <p:sp>
        <p:nvSpPr>
          <p:cNvPr id="5" name="Obdĺžnik 283">
            <a:extLst>
              <a:ext uri="{FF2B5EF4-FFF2-40B4-BE49-F238E27FC236}">
                <a16:creationId xmlns:a16="http://schemas.microsoft.com/office/drawing/2014/main" id="{1F146CAB-D2C2-F49D-4D60-B36CBF65C589}"/>
              </a:ext>
            </a:extLst>
          </p:cNvPr>
          <p:cNvSpPr/>
          <p:nvPr/>
        </p:nvSpPr>
        <p:spPr>
          <a:xfrm>
            <a:off x="2407544" y="-10888"/>
            <a:ext cx="510472" cy="6858000"/>
          </a:xfrm>
          <a:prstGeom prst="rect">
            <a:avLst/>
          </a:prstGeom>
          <a:solidFill>
            <a:srgbClr val="DCDAD2">
              <a:alpha val="6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k-SK" dirty="0"/>
          </a:p>
        </p:txBody>
      </p:sp>
    </p:spTree>
    <p:extLst>
      <p:ext uri="{BB962C8B-B14F-4D97-AF65-F5344CB8AC3E}">
        <p14:creationId xmlns:p14="http://schemas.microsoft.com/office/powerpoint/2010/main" val="3009540758"/>
      </p:ext>
    </p:extLst>
  </p:cSld>
  <p:clrMapOvr>
    <a:masterClrMapping/>
  </p:clrMapOvr>
</p:sld>
</file>

<file path=ppt/theme/theme1.xml><?xml version="1.0" encoding="utf-8"?>
<a:theme xmlns:a="http://schemas.openxmlformats.org/drawingml/2006/main" name="Motív Office">
  <a:themeElements>
    <a:clrScheme name="red blue EGU">
      <a:dk1>
        <a:sysClr val="windowText" lastClr="000000"/>
      </a:dk1>
      <a:lt1>
        <a:sysClr val="window" lastClr="FFFFFF"/>
      </a:lt1>
      <a:dk2>
        <a:srgbClr val="1E2258"/>
      </a:dk2>
      <a:lt2>
        <a:srgbClr val="E8E8E8"/>
      </a:lt2>
      <a:accent1>
        <a:srgbClr val="CB1111"/>
      </a:accent1>
      <a:accent2>
        <a:srgbClr val="F32727"/>
      </a:accent2>
      <a:accent3>
        <a:srgbClr val="CAD5ED"/>
      </a:accent3>
      <a:accent4>
        <a:srgbClr val="3B75E9"/>
      </a:accent4>
      <a:accent5>
        <a:srgbClr val="2832C4"/>
      </a:accent5>
      <a:accent6>
        <a:srgbClr val="F1F0ED"/>
      </a:accent6>
      <a:hlink>
        <a:srgbClr val="89ACF1"/>
      </a:hlink>
      <a:folHlink>
        <a:srgbClr val="8D171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TM03457444[[fn=Základ]]</Template>
  <TotalTime>3720</TotalTime>
  <Words>1291</Words>
  <Application>Microsoft Office PowerPoint</Application>
  <PresentationFormat>Širokouhlá</PresentationFormat>
  <Paragraphs>175</Paragraphs>
  <Slides>16</Slides>
  <Notes>5</Notes>
  <HiddenSlides>0</HiddenSlides>
  <MMClips>0</MMClips>
  <ScaleCrop>false</ScaleCrop>
  <HeadingPairs>
    <vt:vector size="6" baseType="variant">
      <vt:variant>
        <vt:lpstr>Použité písma</vt:lpstr>
      </vt:variant>
      <vt:variant>
        <vt:i4>6</vt:i4>
      </vt:variant>
      <vt:variant>
        <vt:lpstr>Motív</vt:lpstr>
      </vt:variant>
      <vt:variant>
        <vt:i4>1</vt:i4>
      </vt:variant>
      <vt:variant>
        <vt:lpstr>Nadpisy snímok</vt:lpstr>
      </vt:variant>
      <vt:variant>
        <vt:i4>16</vt:i4>
      </vt:variant>
    </vt:vector>
  </HeadingPairs>
  <TitlesOfParts>
    <vt:vector size="23" baseType="lpstr">
      <vt:lpstr>Abadi</vt:lpstr>
      <vt:lpstr>Aptos</vt:lpstr>
      <vt:lpstr>Aptos Display</vt:lpstr>
      <vt:lpstr>Arial</vt:lpstr>
      <vt:lpstr>Calibri</vt:lpstr>
      <vt:lpstr>Cambria Math</vt:lpstr>
      <vt:lpstr>Motív Office</vt:lpstr>
      <vt:lpstr>Estimation of the Peak Runoff Coefficient on Small Catchments in Slovakia (EGU24-8187)</vt:lpstr>
      <vt:lpstr>Prezentácia programu PowerPoint</vt:lpstr>
      <vt:lpstr>Prezentácia programu PowerPoint</vt:lpstr>
      <vt:lpstr>Prezentácia programu PowerPoint</vt:lpstr>
      <vt:lpstr>Part 1 of the study:  Estimation of runoff coefficient for the 100-year rainfall event with the INDIRECT METHOD </vt:lpstr>
      <vt:lpstr>Prezentácia programu PowerPoint</vt:lpstr>
      <vt:lpstr>Prezentácia programu PowerPoint</vt:lpstr>
      <vt:lpstr>Prezentácia programu PowerPoint</vt:lpstr>
      <vt:lpstr>Part 2 of the study:  Estimation of runoff coefficient for the 2, 5, 10, 20, 50 and 100 -year rainfall event with the INDIRECT and DIRECT METHOD </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Lynda Paulíková</dc:creator>
  <cp:lastModifiedBy>Lynda Paulíková</cp:lastModifiedBy>
  <cp:revision>310</cp:revision>
  <dcterms:created xsi:type="dcterms:W3CDTF">2024-03-26T21:48:08Z</dcterms:created>
  <dcterms:modified xsi:type="dcterms:W3CDTF">2024-08-22T13:39:59Z</dcterms:modified>
</cp:coreProperties>
</file>