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74" r:id="rId1"/>
    <p:sldMasterId id="2147483784" r:id="rId2"/>
  </p:sldMasterIdLst>
  <p:notesMasterIdLst>
    <p:notesMasterId r:id="rId24"/>
  </p:notesMasterIdLst>
  <p:handoutMasterIdLst>
    <p:handoutMasterId r:id="rId25"/>
  </p:handoutMasterIdLst>
  <p:sldIdLst>
    <p:sldId id="373" r:id="rId3"/>
    <p:sldId id="394" r:id="rId4"/>
    <p:sldId id="395" r:id="rId5"/>
    <p:sldId id="462" r:id="rId6"/>
    <p:sldId id="400" r:id="rId7"/>
    <p:sldId id="396" r:id="rId8"/>
    <p:sldId id="402" r:id="rId9"/>
    <p:sldId id="399" r:id="rId10"/>
    <p:sldId id="463" r:id="rId11"/>
    <p:sldId id="464" r:id="rId12"/>
    <p:sldId id="444" r:id="rId13"/>
    <p:sldId id="465" r:id="rId14"/>
    <p:sldId id="412" r:id="rId15"/>
    <p:sldId id="466" r:id="rId16"/>
    <p:sldId id="467" r:id="rId17"/>
    <p:sldId id="468" r:id="rId18"/>
    <p:sldId id="469" r:id="rId19"/>
    <p:sldId id="470" r:id="rId20"/>
    <p:sldId id="471" r:id="rId21"/>
    <p:sldId id="472" r:id="rId22"/>
    <p:sldId id="473" r:id="rId23"/>
  </p:sldIdLst>
  <p:sldSz cx="9144000" cy="5143500" type="screen16x9"/>
  <p:notesSz cx="7104063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768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33615" indent="-22673" algn="l" rtl="0" eaLnBrk="0" fontAlgn="base" hangingPunct="0">
      <a:spcBef>
        <a:spcPct val="0"/>
      </a:spcBef>
      <a:spcAft>
        <a:spcPct val="0"/>
      </a:spcAft>
      <a:defRPr sz="1768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667229" indent="-45346" algn="l" rtl="0" eaLnBrk="0" fontAlgn="base" hangingPunct="0">
      <a:spcBef>
        <a:spcPct val="0"/>
      </a:spcBef>
      <a:spcAft>
        <a:spcPct val="0"/>
      </a:spcAft>
      <a:defRPr sz="1768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000844" indent="-68019" algn="l" rtl="0" eaLnBrk="0" fontAlgn="base" hangingPunct="0">
      <a:spcBef>
        <a:spcPct val="0"/>
      </a:spcBef>
      <a:spcAft>
        <a:spcPct val="0"/>
      </a:spcAft>
      <a:defRPr sz="1768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334458" indent="-90691" algn="l" rtl="0" eaLnBrk="0" fontAlgn="base" hangingPunct="0">
      <a:spcBef>
        <a:spcPct val="0"/>
      </a:spcBef>
      <a:spcAft>
        <a:spcPct val="0"/>
      </a:spcAft>
      <a:defRPr sz="1768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554709" algn="l" defTabSz="310942" rtl="0" eaLnBrk="1" latinLnBrk="0" hangingPunct="1">
      <a:defRPr sz="1768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1865650" algn="l" defTabSz="310942" rtl="0" eaLnBrk="1" latinLnBrk="0" hangingPunct="1">
      <a:defRPr sz="1768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176592" algn="l" defTabSz="310942" rtl="0" eaLnBrk="1" latinLnBrk="0" hangingPunct="1">
      <a:defRPr sz="1768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2487534" algn="l" defTabSz="310942" rtl="0" eaLnBrk="1" latinLnBrk="0" hangingPunct="1">
      <a:defRPr sz="1768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2 minutes introductory presentation" id="{0FE54F2E-818D-564F-998B-143275DEC32E}">
          <p14:sldIdLst>
            <p14:sldId id="373"/>
            <p14:sldId id="394"/>
            <p14:sldId id="395"/>
            <p14:sldId id="462"/>
          </p14:sldIdLst>
        </p14:section>
        <p14:section name="Home slide" id="{BA186847-86AE-F94F-8F7B-1725AAAA7A0F}">
          <p14:sldIdLst>
            <p14:sldId id="400"/>
          </p14:sldIdLst>
        </p14:section>
        <p14:section name="Methods" id="{973C74A3-769F-3A4B-AEA0-C9F6A160C120}">
          <p14:sldIdLst>
            <p14:sldId id="396"/>
            <p14:sldId id="402"/>
          </p14:sldIdLst>
        </p14:section>
        <p14:section name="Theory" id="{6BF1A1EB-8D6C-134C-A857-9C1D9F0E7D4D}">
          <p14:sldIdLst>
            <p14:sldId id="399"/>
          </p14:sldIdLst>
        </p14:section>
        <p14:section name="Summary &amp; Conclusions" id="{2EACA29E-F643-7A41-8965-BBFB66EEC270}">
          <p14:sldIdLst>
            <p14:sldId id="463"/>
          </p14:sldIdLst>
        </p14:section>
        <p14:section name="N. Europe - GW Increase (Pr Increase)" id="{5A1C4800-8A83-8C40-96EC-AF3916F79FA5}">
          <p14:sldIdLst>
            <p14:sldId id="464"/>
            <p14:sldId id="444"/>
            <p14:sldId id="465"/>
          </p14:sldIdLst>
        </p14:section>
        <p14:section name="W. North America - GW Increase (Pr Increase)" id="{FAFD41F5-6C21-6947-BA37-BB4ED98E21BA}">
          <p14:sldIdLst>
            <p14:sldId id="412"/>
          </p14:sldIdLst>
        </p14:section>
        <p14:section name="N. South America - GW Increase (Pr Decrease)" id="{068C5BC8-036D-F84A-AE84-9DEA594DB326}">
          <p14:sldIdLst>
            <p14:sldId id="466"/>
          </p14:sldIdLst>
        </p14:section>
        <p14:section name="Mediterranean - GW Increase (Pr Decrease)" id="{49F7045A-26B1-5340-9451-26345920184D}">
          <p14:sldIdLst>
            <p14:sldId id="467"/>
            <p14:sldId id="468"/>
            <p14:sldId id="469"/>
          </p14:sldIdLst>
        </p14:section>
        <p14:section name="Central Africa - BW increase" id="{1095BFB5-2527-D548-A8CF-B10362C40C0F}">
          <p14:sldIdLst>
            <p14:sldId id="470"/>
          </p14:sldIdLst>
        </p14:section>
        <p14:section name="E. Asia - BW increase" id="{953C2FD3-78A7-B84D-B657-F57B849DA144}">
          <p14:sldIdLst>
            <p14:sldId id="471"/>
            <p14:sldId id="472"/>
            <p14:sldId id="4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86" userDrawn="1">
          <p15:clr>
            <a:srgbClr val="A4A3A4"/>
          </p15:clr>
        </p15:guide>
        <p15:guide id="2" pos="2699" userDrawn="1">
          <p15:clr>
            <a:srgbClr val="A4A3A4"/>
          </p15:clr>
        </p15:guide>
        <p15:guide id="3" pos="5602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pos="2472" userDrawn="1">
          <p15:clr>
            <a:srgbClr val="A4A3A4"/>
          </p15:clr>
        </p15:guide>
        <p15:guide id="6" orient="horz" pos="201" userDrawn="1">
          <p15:clr>
            <a:srgbClr val="A4A3A4"/>
          </p15:clr>
        </p15:guide>
        <p15:guide id="7" orient="horz" pos="5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C0352C-2BAF-3217-0339-67F95EC7D332}" name="Greve, Peter" initials="PG" userId="S::Peter.Greve@hereon.de::e6720ab6-d758-4453-80c2-4d82ce2d2a35" providerId="AD"/>
  <p188:author id="{92DFAC39-4175-2EC2-D906-852BA12084E8}" name="Simon P. Heselschwerdt" initials="SPH" userId="Simon P. Heselschwerdt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7F69"/>
    <a:srgbClr val="418BC3"/>
    <a:srgbClr val="FCD0A3"/>
    <a:srgbClr val="595959"/>
    <a:srgbClr val="F08100"/>
    <a:srgbClr val="3A7F69"/>
    <a:srgbClr val="408BC3"/>
    <a:srgbClr val="000000"/>
    <a:srgbClr val="387C67"/>
    <a:srgbClr val="3484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C1004B-344F-A04C-A586-CA46B7D8D39E}" v="1" dt="2024-08-23T15:42:13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37" autoAdjust="0"/>
    <p:restoredTop sz="62431" autoAdjust="0"/>
  </p:normalViewPr>
  <p:slideViewPr>
    <p:cSldViewPr showGuides="1">
      <p:cViewPr varScale="1">
        <p:scale>
          <a:sx n="95" d="100"/>
          <a:sy n="95" d="100"/>
        </p:scale>
        <p:origin x="976" y="184"/>
      </p:cViewPr>
      <p:guideLst>
        <p:guide orient="horz" pos="486"/>
        <p:guide pos="2699"/>
        <p:guide pos="5602"/>
        <p:guide pos="340"/>
        <p:guide pos="2472"/>
        <p:guide orient="horz" pos="201"/>
        <p:guide orient="horz" pos="5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84" y="114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selschwerdt, Simon" userId="8023a514-87d5-4774-b19e-7a011ffb6ce6" providerId="ADAL" clId="{C8C1004B-344F-A04C-A586-CA46B7D8D39E}"/>
    <pc:docChg chg="modSld">
      <pc:chgData name="Heselschwerdt, Simon" userId="8023a514-87d5-4774-b19e-7a011ffb6ce6" providerId="ADAL" clId="{C8C1004B-344F-A04C-A586-CA46B7D8D39E}" dt="2024-08-23T15:43:33.327" v="17" actId="20577"/>
      <pc:docMkLst>
        <pc:docMk/>
      </pc:docMkLst>
      <pc:sldChg chg="modNotesTx">
        <pc:chgData name="Heselschwerdt, Simon" userId="8023a514-87d5-4774-b19e-7a011ffb6ce6" providerId="ADAL" clId="{C8C1004B-344F-A04C-A586-CA46B7D8D39E}" dt="2024-08-23T15:41:47.767" v="0" actId="20577"/>
        <pc:sldMkLst>
          <pc:docMk/>
          <pc:sldMk cId="1594878191" sldId="395"/>
        </pc:sldMkLst>
      </pc:sldChg>
      <pc:sldChg chg="modNotesTx">
        <pc:chgData name="Heselschwerdt, Simon" userId="8023a514-87d5-4774-b19e-7a011ffb6ce6" providerId="ADAL" clId="{C8C1004B-344F-A04C-A586-CA46B7D8D39E}" dt="2024-08-23T15:42:07.752" v="3" actId="20577"/>
        <pc:sldMkLst>
          <pc:docMk/>
          <pc:sldMk cId="624705644" sldId="396"/>
        </pc:sldMkLst>
      </pc:sldChg>
      <pc:sldChg chg="modNotesTx">
        <pc:chgData name="Heselschwerdt, Simon" userId="8023a514-87d5-4774-b19e-7a011ffb6ce6" providerId="ADAL" clId="{C8C1004B-344F-A04C-A586-CA46B7D8D39E}" dt="2024-08-23T15:42:01.553" v="2" actId="20577"/>
        <pc:sldMkLst>
          <pc:docMk/>
          <pc:sldMk cId="2926062913" sldId="400"/>
        </pc:sldMkLst>
      </pc:sldChg>
      <pc:sldChg chg="modNotesTx">
        <pc:chgData name="Heselschwerdt, Simon" userId="8023a514-87d5-4774-b19e-7a011ffb6ce6" providerId="ADAL" clId="{C8C1004B-344F-A04C-A586-CA46B7D8D39E}" dt="2024-08-23T15:42:48.025" v="9" actId="20577"/>
        <pc:sldMkLst>
          <pc:docMk/>
          <pc:sldMk cId="3573591818" sldId="412"/>
        </pc:sldMkLst>
      </pc:sldChg>
      <pc:sldChg chg="modNotesTx">
        <pc:chgData name="Heselschwerdt, Simon" userId="8023a514-87d5-4774-b19e-7a011ffb6ce6" providerId="ADAL" clId="{C8C1004B-344F-A04C-A586-CA46B7D8D39E}" dt="2024-08-23T15:42:34.269" v="7" actId="20577"/>
        <pc:sldMkLst>
          <pc:docMk/>
          <pc:sldMk cId="936158840" sldId="444"/>
        </pc:sldMkLst>
      </pc:sldChg>
      <pc:sldChg chg="modNotesTx">
        <pc:chgData name="Heselschwerdt, Simon" userId="8023a514-87d5-4774-b19e-7a011ffb6ce6" providerId="ADAL" clId="{C8C1004B-344F-A04C-A586-CA46B7D8D39E}" dt="2024-08-23T15:41:55.174" v="1" actId="20577"/>
        <pc:sldMkLst>
          <pc:docMk/>
          <pc:sldMk cId="2388169835" sldId="462"/>
        </pc:sldMkLst>
      </pc:sldChg>
      <pc:sldChg chg="modNotesTx">
        <pc:chgData name="Heselschwerdt, Simon" userId="8023a514-87d5-4774-b19e-7a011ffb6ce6" providerId="ADAL" clId="{C8C1004B-344F-A04C-A586-CA46B7D8D39E}" dt="2024-08-23T15:42:21.351" v="4" actId="20577"/>
        <pc:sldMkLst>
          <pc:docMk/>
          <pc:sldMk cId="3376327088" sldId="463"/>
        </pc:sldMkLst>
      </pc:sldChg>
      <pc:sldChg chg="modNotesTx">
        <pc:chgData name="Heselschwerdt, Simon" userId="8023a514-87d5-4774-b19e-7a011ffb6ce6" providerId="ADAL" clId="{C8C1004B-344F-A04C-A586-CA46B7D8D39E}" dt="2024-08-23T15:42:30.208" v="6" actId="20577"/>
        <pc:sldMkLst>
          <pc:docMk/>
          <pc:sldMk cId="549923733" sldId="464"/>
        </pc:sldMkLst>
      </pc:sldChg>
      <pc:sldChg chg="modNotesTx">
        <pc:chgData name="Heselschwerdt, Simon" userId="8023a514-87d5-4774-b19e-7a011ffb6ce6" providerId="ADAL" clId="{C8C1004B-344F-A04C-A586-CA46B7D8D39E}" dt="2024-08-23T15:42:41.121" v="8" actId="20577"/>
        <pc:sldMkLst>
          <pc:docMk/>
          <pc:sldMk cId="902541246" sldId="465"/>
        </pc:sldMkLst>
      </pc:sldChg>
      <pc:sldChg chg="modNotesTx">
        <pc:chgData name="Heselschwerdt, Simon" userId="8023a514-87d5-4774-b19e-7a011ffb6ce6" providerId="ADAL" clId="{C8C1004B-344F-A04C-A586-CA46B7D8D39E}" dt="2024-08-23T15:42:54.072" v="10" actId="20577"/>
        <pc:sldMkLst>
          <pc:docMk/>
          <pc:sldMk cId="1404526260" sldId="466"/>
        </pc:sldMkLst>
      </pc:sldChg>
      <pc:sldChg chg="modNotesTx">
        <pc:chgData name="Heselschwerdt, Simon" userId="8023a514-87d5-4774-b19e-7a011ffb6ce6" providerId="ADAL" clId="{C8C1004B-344F-A04C-A586-CA46B7D8D39E}" dt="2024-08-23T15:42:59.491" v="11" actId="20577"/>
        <pc:sldMkLst>
          <pc:docMk/>
          <pc:sldMk cId="829545729" sldId="467"/>
        </pc:sldMkLst>
      </pc:sldChg>
      <pc:sldChg chg="modNotesTx">
        <pc:chgData name="Heselschwerdt, Simon" userId="8023a514-87d5-4774-b19e-7a011ffb6ce6" providerId="ADAL" clId="{C8C1004B-344F-A04C-A586-CA46B7D8D39E}" dt="2024-08-23T15:43:04.239" v="12" actId="20577"/>
        <pc:sldMkLst>
          <pc:docMk/>
          <pc:sldMk cId="2093956324" sldId="468"/>
        </pc:sldMkLst>
      </pc:sldChg>
      <pc:sldChg chg="modNotesTx">
        <pc:chgData name="Heselschwerdt, Simon" userId="8023a514-87d5-4774-b19e-7a011ffb6ce6" providerId="ADAL" clId="{C8C1004B-344F-A04C-A586-CA46B7D8D39E}" dt="2024-08-23T15:43:08.721" v="13" actId="20577"/>
        <pc:sldMkLst>
          <pc:docMk/>
          <pc:sldMk cId="1312975056" sldId="469"/>
        </pc:sldMkLst>
      </pc:sldChg>
      <pc:sldChg chg="modNotesTx">
        <pc:chgData name="Heselschwerdt, Simon" userId="8023a514-87d5-4774-b19e-7a011ffb6ce6" providerId="ADAL" clId="{C8C1004B-344F-A04C-A586-CA46B7D8D39E}" dt="2024-08-23T15:43:14.197" v="14" actId="20577"/>
        <pc:sldMkLst>
          <pc:docMk/>
          <pc:sldMk cId="3895602007" sldId="470"/>
        </pc:sldMkLst>
      </pc:sldChg>
      <pc:sldChg chg="modNotesTx">
        <pc:chgData name="Heselschwerdt, Simon" userId="8023a514-87d5-4774-b19e-7a011ffb6ce6" providerId="ADAL" clId="{C8C1004B-344F-A04C-A586-CA46B7D8D39E}" dt="2024-08-23T15:43:21.350" v="15" actId="20577"/>
        <pc:sldMkLst>
          <pc:docMk/>
          <pc:sldMk cId="1498204809" sldId="471"/>
        </pc:sldMkLst>
      </pc:sldChg>
      <pc:sldChg chg="modNotesTx">
        <pc:chgData name="Heselschwerdt, Simon" userId="8023a514-87d5-4774-b19e-7a011ffb6ce6" providerId="ADAL" clId="{C8C1004B-344F-A04C-A586-CA46B7D8D39E}" dt="2024-08-23T15:43:28.711" v="16" actId="20577"/>
        <pc:sldMkLst>
          <pc:docMk/>
          <pc:sldMk cId="1714762287" sldId="472"/>
        </pc:sldMkLst>
      </pc:sldChg>
      <pc:sldChg chg="modNotesTx">
        <pc:chgData name="Heselschwerdt, Simon" userId="8023a514-87d5-4774-b19e-7a011ffb6ce6" providerId="ADAL" clId="{C8C1004B-344F-A04C-A586-CA46B7D8D39E}" dt="2024-08-23T15:43:33.327" v="17" actId="20577"/>
        <pc:sldMkLst>
          <pc:docMk/>
          <pc:sldMk cId="2938931627" sldId="473"/>
        </pc:sldMkLst>
      </pc:sldChg>
    </pc:docChg>
  </pc:docChgLst>
  <pc:docChgLst>
    <pc:chgData name="Heselschwerdt, Simon" userId="8023a514-87d5-4774-b19e-7a011ffb6ce6" providerId="ADAL" clId="{C8399091-BEE4-7846-878B-5525F06D442B}"/>
    <pc:docChg chg="addSld delSld modSld modSection">
      <pc:chgData name="Heselschwerdt, Simon" userId="8023a514-87d5-4774-b19e-7a011ffb6ce6" providerId="ADAL" clId="{C8399091-BEE4-7846-878B-5525F06D442B}" dt="2024-05-28T13:27:12.216" v="169" actId="17846"/>
      <pc:docMkLst>
        <pc:docMk/>
      </pc:docMkLst>
      <pc:sldChg chg="modNotesTx">
        <pc:chgData name="Heselschwerdt, Simon" userId="8023a514-87d5-4774-b19e-7a011ffb6ce6" providerId="ADAL" clId="{C8399091-BEE4-7846-878B-5525F06D442B}" dt="2024-04-25T10:25:41.667" v="162" actId="20577"/>
        <pc:sldMkLst>
          <pc:docMk/>
          <pc:sldMk cId="2926062913" sldId="400"/>
        </pc:sldMkLst>
      </pc:sldChg>
      <pc:sldChg chg="modSp add del mod">
        <pc:chgData name="Heselschwerdt, Simon" userId="8023a514-87d5-4774-b19e-7a011ffb6ce6" providerId="ADAL" clId="{C8399091-BEE4-7846-878B-5525F06D442B}" dt="2024-05-06T12:14:40.757" v="166" actId="2696"/>
        <pc:sldMkLst>
          <pc:docMk/>
          <pc:sldMk cId="3028791739" sldId="474"/>
        </pc:sldMkLst>
        <pc:picChg chg="mod">
          <ac:chgData name="Heselschwerdt, Simon" userId="8023a514-87d5-4774-b19e-7a011ffb6ce6" providerId="ADAL" clId="{C8399091-BEE4-7846-878B-5525F06D442B}" dt="2024-05-06T12:13:15.553" v="165" actId="207"/>
          <ac:picMkLst>
            <pc:docMk/>
            <pc:sldMk cId="3028791739" sldId="474"/>
            <ac:picMk id="27" creationId="{0EFE9CB5-0324-FD67-F2F0-3001F8882433}"/>
          </ac:picMkLst>
        </pc:picChg>
        <pc:picChg chg="mod">
          <ac:chgData name="Heselschwerdt, Simon" userId="8023a514-87d5-4774-b19e-7a011ffb6ce6" providerId="ADAL" clId="{C8399091-BEE4-7846-878B-5525F06D442B}" dt="2024-05-06T12:13:07.206" v="164" actId="207"/>
          <ac:picMkLst>
            <pc:docMk/>
            <pc:sldMk cId="3028791739" sldId="474"/>
            <ac:picMk id="35" creationId="{08FB462B-9B49-7FBD-6450-9803D8CFC62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777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5"/>
            <a:ext cx="3078427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60" tIns="47379" rIns="94760" bIns="473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642" y="5"/>
            <a:ext cx="3078427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60" tIns="47379" rIns="94760" bIns="473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6763"/>
            <a:ext cx="6824663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212" y="4861445"/>
            <a:ext cx="5209647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60" tIns="47379" rIns="94760" bIns="473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9722883"/>
            <a:ext cx="3078427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60" tIns="47379" rIns="94760" bIns="473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642" y="9722883"/>
            <a:ext cx="3078427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60" tIns="47379" rIns="94760" bIns="473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769847-8630-6B49-8F25-4F60ADBC80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060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884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333615" algn="l" rtl="0" eaLnBrk="0" fontAlgn="base" hangingPunct="0">
      <a:spcBef>
        <a:spcPct val="30000"/>
      </a:spcBef>
      <a:spcAft>
        <a:spcPct val="0"/>
      </a:spcAft>
      <a:defRPr sz="884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667229" algn="l" rtl="0" eaLnBrk="0" fontAlgn="base" hangingPunct="0">
      <a:spcBef>
        <a:spcPct val="30000"/>
      </a:spcBef>
      <a:spcAft>
        <a:spcPct val="0"/>
      </a:spcAft>
      <a:defRPr sz="884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000844" algn="l" rtl="0" eaLnBrk="0" fontAlgn="base" hangingPunct="0">
      <a:spcBef>
        <a:spcPct val="30000"/>
      </a:spcBef>
      <a:spcAft>
        <a:spcPct val="0"/>
      </a:spcAft>
      <a:defRPr sz="884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334458" algn="l" rtl="0" eaLnBrk="0" fontAlgn="base" hangingPunct="0">
      <a:spcBef>
        <a:spcPct val="30000"/>
      </a:spcBef>
      <a:spcAft>
        <a:spcPct val="0"/>
      </a:spcAft>
      <a:defRPr sz="884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1668513" algn="l" defTabSz="333703" rtl="0" eaLnBrk="1" latinLnBrk="0" hangingPunct="1">
      <a:defRPr sz="884" kern="1200">
        <a:solidFill>
          <a:schemeClr val="tx1"/>
        </a:solidFill>
        <a:latin typeface="+mn-lt"/>
        <a:ea typeface="+mn-ea"/>
        <a:cs typeface="+mn-cs"/>
      </a:defRPr>
    </a:lvl6pPr>
    <a:lvl7pPr marL="2002216" algn="l" defTabSz="333703" rtl="0" eaLnBrk="1" latinLnBrk="0" hangingPunct="1">
      <a:defRPr sz="884" kern="1200">
        <a:solidFill>
          <a:schemeClr val="tx1"/>
        </a:solidFill>
        <a:latin typeface="+mn-lt"/>
        <a:ea typeface="+mn-ea"/>
        <a:cs typeface="+mn-cs"/>
      </a:defRPr>
    </a:lvl7pPr>
    <a:lvl8pPr marL="2335918" algn="l" defTabSz="333703" rtl="0" eaLnBrk="1" latinLnBrk="0" hangingPunct="1">
      <a:defRPr sz="884" kern="1200">
        <a:solidFill>
          <a:schemeClr val="tx1"/>
        </a:solidFill>
        <a:latin typeface="+mn-lt"/>
        <a:ea typeface="+mn-ea"/>
        <a:cs typeface="+mn-cs"/>
      </a:defRPr>
    </a:lvl8pPr>
    <a:lvl9pPr marL="2669621" algn="l" defTabSz="333703" rtl="0" eaLnBrk="1" latinLnBrk="0" hangingPunct="1">
      <a:defRPr sz="8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420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69847-8630-6B49-8F25-4F60ADBC80B1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4398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69847-8630-6B49-8F25-4F60ADBC80B1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250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olidFill>
                <a:srgbClr val="3F3F3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69847-8630-6B49-8F25-4F60ADBC80B1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0041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69847-8630-6B49-8F25-4F60ADBC80B1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275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69847-8630-6B49-8F25-4F60ADBC80B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717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69847-8630-6B49-8F25-4F60ADBC80B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700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69847-8630-6B49-8F25-4F60ADBC80B1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840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69847-8630-6B49-8F25-4F60ADBC80B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805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69847-8630-6B49-8F25-4F60ADBC80B1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584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69847-8630-6B49-8F25-4F60ADBC80B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561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481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solidFill>
                <a:srgbClr val="3F3F3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69847-8630-6B49-8F25-4F60ADBC80B1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583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69847-8630-6B49-8F25-4F60ADBC80B1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1996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612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9892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56336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886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de-DE" sz="900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sz="1400" b="0" i="0">
                    <a:latin typeface="Cambria Math" panose="02040503050406030204" pitchFamily="18" charset="0"/>
                    <a:ea typeface="Calibri" panose="020F0502020204030204" pitchFamily="34" charset="0"/>
                    <a:cs typeface="Poppins" pitchFamily="2" charset="77"/>
                  </a:rPr>
                  <a:t>𝑦_𝑖</a:t>
                </a:r>
                <a:r>
                  <a:rPr lang="en-US" sz="14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​: Observed values </a:t>
                </a:r>
                <a:r>
                  <a:rPr lang="de-DE" sz="1400" b="0" i="0">
                    <a:latin typeface="Cambria Math" panose="02040503050406030204" pitchFamily="18" charset="0"/>
                    <a:cs typeface="Poppins" pitchFamily="2" charset="77"/>
                  </a:rPr>
                  <a:t>(𝑦_𝑖 ) ̂</a:t>
                </a:r>
                <a:r>
                  <a:rPr lang="en-US" sz="14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​: Predicted values</a:t>
                </a:r>
              </a:p>
              <a:p>
                <a:r>
                  <a:rPr lang="de-DE" sz="1400" b="0" i="0">
                    <a:latin typeface="Cambria Math" panose="02040503050406030204" pitchFamily="18" charset="0"/>
                    <a:ea typeface="Calibri" panose="020F0502020204030204" pitchFamily="34" charset="0"/>
                    <a:cs typeface="Poppins" pitchFamily="2" charset="77"/>
                  </a:rPr>
                  <a:t>𝑛</a:t>
                </a:r>
                <a:r>
                  <a:rPr lang="en-US" sz="14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: Number of observations </a:t>
                </a:r>
                <a:r>
                  <a:rPr lang="de-DE" sz="1400" b="0" i="0">
                    <a:latin typeface="Cambria Math" panose="02040503050406030204" pitchFamily="18" charset="0"/>
                    <a:ea typeface="Calibri" panose="020F0502020204030204" pitchFamily="34" charset="0"/>
                    <a:cs typeface="Poppins" pitchFamily="2" charset="77"/>
                  </a:rPr>
                  <a:t>𝛽_𝑗:</a:t>
                </a:r>
                <a:r>
                  <a:rPr lang="en-US" sz="14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 Coefficients for each predictor</a:t>
                </a:r>
              </a:p>
              <a:p>
                <a:r>
                  <a:rPr lang="en-US" sz="14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Objective: find optimal coefficients (</a:t>
                </a:r>
                <a:r>
                  <a:rPr lang="de-DE" sz="1400" b="0" i="0">
                    <a:latin typeface="Cambria Math" panose="02040503050406030204" pitchFamily="18" charset="0"/>
                    <a:ea typeface="Calibri" panose="020F0502020204030204" pitchFamily="34" charset="0"/>
                    <a:cs typeface="Poppins" pitchFamily="2" charset="77"/>
                  </a:rPr>
                  <a:t>𝛽_𝑝</a:t>
                </a:r>
                <a:r>
                  <a:rPr lang="en-US" sz="14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) to minimize loss function (</a:t>
                </a:r>
                <a:r>
                  <a:rPr lang="de-DE" sz="1400" b="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Poppins" pitchFamily="2" charset="77"/>
                  </a:rPr>
                  <a:t>min┬β</a:t>
                </a:r>
                <a:r>
                  <a:rPr lang="en-US" sz="14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)</a:t>
                </a:r>
              </a:p>
              <a:p>
                <a:endParaRPr lang="en-GB" dirty="0"/>
              </a:p>
              <a:p>
                <a:r>
                  <a:rPr lang="en-US" sz="14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Lasso (L1) Penalty:</a:t>
                </a:r>
                <a:r>
                  <a:rPr lang="de-DE" sz="1400" b="0" dirty="0">
                    <a:cs typeface="Poppins" pitchFamily="2" charset="77"/>
                  </a:rPr>
                  <a:t> </a:t>
                </a:r>
                <a:r>
                  <a:rPr lang="de-DE" sz="1400" b="0" i="0">
                    <a:latin typeface="Cambria Math" panose="02040503050406030204" pitchFamily="18" charset="0"/>
                    <a:cs typeface="Poppins" pitchFamily="2" charset="77"/>
                  </a:rPr>
                  <a:t>𝛼𝜌∑_(𝑗=1)^𝑝▒〖 |𝛽_𝑗 | 〗 "</a:t>
                </a:r>
                <a:r>
                  <a:rPr lang="de-DE" sz="1400" i="0">
                    <a:latin typeface="Cambria Math" panose="02040503050406030204" pitchFamily="18" charset="0"/>
                  </a:rPr>
                  <a:t>promotes sparsity in coefficients</a:t>
                </a:r>
                <a:r>
                  <a:rPr lang="de-DE" sz="1400" i="0"/>
                  <a:t>"</a:t>
                </a:r>
                <a:endParaRPr lang="en-US" sz="1400" dirty="0">
                  <a:latin typeface="Poppins" pitchFamily="2" charset="77"/>
                  <a:ea typeface="Calibri" panose="020F0502020204030204" pitchFamily="34" charset="0"/>
                  <a:cs typeface="Poppins" pitchFamily="2" charset="77"/>
                </a:endParaRPr>
              </a:p>
              <a:p>
                <a:r>
                  <a:rPr lang="en-US" sz="14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Ridge (L2) Penalty:</a:t>
                </a:r>
                <a:r>
                  <a:rPr lang="de-DE" sz="1400" b="0" dirty="0">
                    <a:effectLst/>
                    <a:ea typeface="Calibri" panose="020F0502020204030204" pitchFamily="34" charset="0"/>
                    <a:cs typeface="Poppins" pitchFamily="2" charset="77"/>
                  </a:rPr>
                  <a:t> </a:t>
                </a:r>
                <a:r>
                  <a:rPr lang="de-DE" sz="1400" i="0">
                    <a:latin typeface="Cambria Math" panose="02040503050406030204" pitchFamily="18" charset="0"/>
                    <a:cs typeface="Poppins" pitchFamily="2" charset="77"/>
                  </a:rPr>
                  <a:t>(𝛼(1−𝜌))/2  </a:t>
                </a:r>
                <a:r>
                  <a:rPr lang="de-DE" sz="1400" b="0" i="0">
                    <a:effectLst/>
                    <a:latin typeface="Cambria Math" panose="02040503050406030204" pitchFamily="18" charset="0"/>
                    <a:cs typeface="Poppins" pitchFamily="2" charset="77"/>
                  </a:rPr>
                  <a:t>∑_(𝑗=1)^𝑝▒〖 𝛽_𝑗^</a:t>
                </a:r>
                <a:r>
                  <a:rPr lang="de-DE" sz="1400" b="0" i="0">
                    <a:latin typeface="Cambria Math" panose="02040503050406030204" pitchFamily="18" charset="0"/>
                    <a:cs typeface="Poppins" pitchFamily="2" charset="77"/>
                  </a:rPr>
                  <a:t>2 </a:t>
                </a:r>
                <a:r>
                  <a:rPr lang="de-DE" sz="1400" b="0" i="0">
                    <a:effectLst/>
                    <a:latin typeface="Cambria Math" panose="02040503050406030204" pitchFamily="18" charset="0"/>
                    <a:cs typeface="Poppins" pitchFamily="2" charset="77"/>
                  </a:rPr>
                  <a:t>〗 </a:t>
                </a:r>
                <a:r>
                  <a:rPr lang="de-DE" sz="1400" b="0" i="0">
                    <a:latin typeface="Cambria Math" panose="02040503050406030204" pitchFamily="18" charset="0"/>
                    <a:cs typeface="Poppins" pitchFamily="2" charset="77"/>
                  </a:rPr>
                  <a:t> </a:t>
                </a:r>
                <a:r>
                  <a:rPr lang="de-DE" sz="1400" dirty="0" err="1"/>
                  <a:t>manages</a:t>
                </a:r>
                <a:r>
                  <a:rPr lang="de-DE" sz="1400" dirty="0"/>
                  <a:t> </a:t>
                </a:r>
                <a:r>
                  <a:rPr lang="de-DE" sz="1400" dirty="0" err="1"/>
                  <a:t>model</a:t>
                </a:r>
                <a:r>
                  <a:rPr lang="de-DE" sz="1400" dirty="0"/>
                  <a:t> </a:t>
                </a:r>
                <a:r>
                  <a:rPr lang="de-DE" sz="1400" dirty="0" err="1"/>
                  <a:t>complexity</a:t>
                </a:r>
                <a:endParaRPr lang="de-DE" sz="1400" dirty="0"/>
              </a:p>
              <a:p>
                <a:r>
                  <a:rPr lang="de-DE" sz="1400" b="0" i="0">
                    <a:latin typeface="Cambria Math" panose="02040503050406030204" pitchFamily="18" charset="0"/>
                    <a:ea typeface="Calibri" panose="020F0502020204030204" pitchFamily="34" charset="0"/>
                    <a:cs typeface="Poppins" pitchFamily="2" charset="77"/>
                  </a:rPr>
                  <a:t>𝛼</a:t>
                </a:r>
                <a:r>
                  <a:rPr lang="de-DE" sz="1400" dirty="0"/>
                  <a:t> : Controls </a:t>
                </a:r>
                <a:r>
                  <a:rPr lang="de-DE" sz="1400" dirty="0" err="1"/>
                  <a:t>overall</a:t>
                </a:r>
                <a:r>
                  <a:rPr lang="de-DE" sz="1400" dirty="0"/>
                  <a:t> </a:t>
                </a:r>
                <a:r>
                  <a:rPr lang="de-DE" sz="1400" dirty="0" err="1"/>
                  <a:t>regularization</a:t>
                </a:r>
                <a:r>
                  <a:rPr lang="de-DE" sz="1400" dirty="0"/>
                  <a:t> </a:t>
                </a:r>
                <a:r>
                  <a:rPr lang="de-DE" sz="1400" dirty="0" err="1"/>
                  <a:t>strength</a:t>
                </a:r>
                <a:endParaRPr lang="en-US" sz="1400" dirty="0">
                  <a:latin typeface="Poppins" pitchFamily="2" charset="77"/>
                  <a:cs typeface="Poppins" pitchFamily="2" charset="77"/>
                </a:endParaRPr>
              </a:p>
              <a:p>
                <a:r>
                  <a:rPr lang="de-DE" sz="1400" b="0" i="0">
                    <a:latin typeface="Cambria Math" panose="02040503050406030204" pitchFamily="18" charset="0"/>
                  </a:rPr>
                  <a:t>𝜌</a:t>
                </a:r>
                <a:r>
                  <a:rPr lang="de-DE" sz="1400" dirty="0"/>
                  <a:t>: </a:t>
                </a:r>
                <a:r>
                  <a:rPr lang="de-DE" sz="1400" dirty="0" err="1"/>
                  <a:t>Balances</a:t>
                </a:r>
                <a:r>
                  <a:rPr lang="de-DE" sz="1400" dirty="0"/>
                  <a:t> </a:t>
                </a:r>
                <a:r>
                  <a:rPr lang="de-DE" sz="1400" dirty="0" err="1"/>
                  <a:t>between</a:t>
                </a:r>
                <a:r>
                  <a:rPr lang="de-DE" sz="1400" dirty="0"/>
                  <a:t> Lasso (L1) and Ridge (L2) </a:t>
                </a:r>
                <a:r>
                  <a:rPr lang="de-DE" sz="1400" dirty="0" err="1"/>
                  <a:t>penalties</a:t>
                </a:r>
                <a:endParaRPr lang="de-DE" sz="1400" dirty="0"/>
              </a:p>
              <a:p>
                <a:r>
                  <a:rPr lang="de-DE" sz="1400" dirty="0" err="1"/>
                  <a:t>Utilized</a:t>
                </a:r>
                <a:r>
                  <a:rPr lang="de-DE" sz="1400" dirty="0"/>
                  <a:t> </a:t>
                </a:r>
                <a:r>
                  <a:rPr lang="de-DE" sz="1400" dirty="0" err="1"/>
                  <a:t>GridSearchCV</a:t>
                </a:r>
                <a:r>
                  <a:rPr lang="de-DE" sz="1400" dirty="0"/>
                  <a:t> </a:t>
                </a:r>
                <a:r>
                  <a:rPr lang="de-DE" sz="1400" dirty="0" err="1"/>
                  <a:t>to</a:t>
                </a:r>
                <a:r>
                  <a:rPr lang="de-DE" sz="1400" dirty="0"/>
                  <a:t> find </a:t>
                </a:r>
                <a:r>
                  <a:rPr lang="de-DE" sz="1400" dirty="0" err="1"/>
                  <a:t>best</a:t>
                </a:r>
                <a:r>
                  <a:rPr lang="de-DE" sz="1400" dirty="0"/>
                  <a:t> </a:t>
                </a:r>
                <a:r>
                  <a:rPr lang="de-DE" sz="1400" dirty="0" err="1"/>
                  <a:t>set</a:t>
                </a:r>
                <a:r>
                  <a:rPr lang="de-DE" sz="1400" dirty="0"/>
                  <a:t> </a:t>
                </a:r>
                <a:r>
                  <a:rPr lang="de-DE" sz="1400" dirty="0" err="1"/>
                  <a:t>of</a:t>
                </a:r>
                <a:r>
                  <a:rPr lang="de-DE" sz="1400" dirty="0"/>
                  <a:t> </a:t>
                </a:r>
                <a:r>
                  <a:rPr lang="de-DE" sz="1400" dirty="0" err="1"/>
                  <a:t>hyperparameters</a:t>
                </a:r>
                <a:endParaRPr lang="de-DE" sz="1400" dirty="0"/>
              </a:p>
              <a:p>
                <a:endParaRPr lang="de-DE" sz="1400" dirty="0"/>
              </a:p>
              <a:p>
                <a:r>
                  <a:rPr lang="de-DE" sz="1400" dirty="0" err="1"/>
                  <a:t>How</a:t>
                </a:r>
                <a:r>
                  <a:rPr lang="de-DE" sz="1400" dirty="0"/>
                  <a:t> </a:t>
                </a:r>
                <a:r>
                  <a:rPr lang="de-DE" sz="1400" dirty="0" err="1"/>
                  <a:t>does</a:t>
                </a:r>
                <a:r>
                  <a:rPr lang="de-DE" sz="1400" dirty="0"/>
                  <a:t> </a:t>
                </a:r>
                <a:r>
                  <a:rPr lang="de-DE" sz="1400" dirty="0" err="1"/>
                  <a:t>it</a:t>
                </a:r>
                <a:r>
                  <a:rPr lang="de-DE" sz="1400" dirty="0"/>
                  <a:t> </a:t>
                </a:r>
                <a:r>
                  <a:rPr lang="de-DE" sz="1400" dirty="0" err="1"/>
                  <a:t>control</a:t>
                </a:r>
                <a:r>
                  <a:rPr lang="de-DE" sz="1400" dirty="0"/>
                  <a:t> </a:t>
                </a:r>
                <a:r>
                  <a:rPr lang="de-DE" sz="1400" dirty="0" err="1"/>
                  <a:t>multicollinearity</a:t>
                </a:r>
                <a:r>
                  <a:rPr lang="de-DE" sz="1400" dirty="0"/>
                  <a:t>?</a:t>
                </a:r>
              </a:p>
              <a:p>
                <a:endParaRPr lang="en-GB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8830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841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b="1" dirty="0">
              <a:solidFill>
                <a:srgbClr val="3A7F69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657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584" y="214584"/>
            <a:ext cx="8350554" cy="317419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553503" y="2229380"/>
            <a:ext cx="5975583" cy="881003"/>
          </a:xfrm>
          <a:prstGeom prst="rect">
            <a:avLst/>
          </a:prstGeom>
        </p:spPr>
        <p:txBody>
          <a:bodyPr/>
          <a:lstStyle>
            <a:lvl1pPr algn="ctr">
              <a:defRPr sz="2584" b="1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  <a:lvl2pPr marL="333614" indent="0">
              <a:buNone/>
              <a:defRPr sz="2448"/>
            </a:lvl2pPr>
            <a:lvl3pPr marL="695300" indent="0">
              <a:buNone/>
              <a:defRPr sz="2448"/>
            </a:lvl3pPr>
            <a:lvl4pPr>
              <a:defRPr sz="2448"/>
            </a:lvl4pPr>
            <a:lvl5pPr>
              <a:defRPr sz="2448"/>
            </a:lvl5pPr>
          </a:lstStyle>
          <a:p>
            <a:pPr lvl="0"/>
            <a:r>
              <a:rPr lang="de-DE" dirty="0"/>
              <a:t>Titel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600589" y="3355516"/>
            <a:ext cx="3881413" cy="979251"/>
          </a:xfrm>
          <a:prstGeom prst="rect">
            <a:avLst/>
          </a:prstGeom>
        </p:spPr>
        <p:txBody>
          <a:bodyPr/>
          <a:lstStyle>
            <a:lvl1pPr algn="ctr">
              <a:defRPr sz="1496">
                <a:solidFill>
                  <a:srgbClr val="707070"/>
                </a:solidFill>
                <a:latin typeface="Arial Narrow" panose="020B0606020202030204" pitchFamily="34" charset="0"/>
              </a:defRPr>
            </a:lvl1pPr>
            <a:lvl2pPr>
              <a:defRPr sz="1224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de-DE" dirty="0"/>
              <a:t>Untertitel bearbeiten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7990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504" y="3304843"/>
            <a:ext cx="7772332" cy="102135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584" b="1" cap="all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504" y="2179834"/>
            <a:ext cx="7772332" cy="1125006"/>
          </a:xfrm>
        </p:spPr>
        <p:txBody>
          <a:bodyPr anchor="b"/>
          <a:lstStyle>
            <a:lvl1pPr marL="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1pPr>
            <a:lvl2pPr marL="310942" indent="0">
              <a:buNone/>
              <a:defRPr sz="1224">
                <a:solidFill>
                  <a:schemeClr val="tx1">
                    <a:tint val="75000"/>
                  </a:schemeClr>
                </a:solidFill>
              </a:defRPr>
            </a:lvl2pPr>
            <a:lvl3pPr marL="621883" indent="0">
              <a:buNone/>
              <a:defRPr sz="1088">
                <a:solidFill>
                  <a:schemeClr val="tx1">
                    <a:tint val="75000"/>
                  </a:schemeClr>
                </a:solidFill>
              </a:defRPr>
            </a:lvl3pPr>
            <a:lvl4pPr marL="932825" indent="0">
              <a:buNone/>
              <a:defRPr sz="952">
                <a:solidFill>
                  <a:schemeClr val="tx1">
                    <a:tint val="75000"/>
                  </a:schemeClr>
                </a:solidFill>
              </a:defRPr>
            </a:lvl4pPr>
            <a:lvl5pPr marL="1243767" indent="0">
              <a:buNone/>
              <a:defRPr sz="952">
                <a:solidFill>
                  <a:schemeClr val="tx1">
                    <a:tint val="75000"/>
                  </a:schemeClr>
                </a:solidFill>
              </a:defRPr>
            </a:lvl5pPr>
            <a:lvl6pPr marL="1554709" indent="0">
              <a:buNone/>
              <a:defRPr sz="952">
                <a:solidFill>
                  <a:schemeClr val="tx1">
                    <a:tint val="75000"/>
                  </a:schemeClr>
                </a:solidFill>
              </a:defRPr>
            </a:lvl6pPr>
            <a:lvl7pPr marL="1865650" indent="0">
              <a:buNone/>
              <a:defRPr sz="952">
                <a:solidFill>
                  <a:schemeClr val="tx1">
                    <a:tint val="75000"/>
                  </a:schemeClr>
                </a:solidFill>
              </a:defRPr>
            </a:lvl7pPr>
            <a:lvl8pPr marL="2176592" indent="0">
              <a:buNone/>
              <a:defRPr sz="952">
                <a:solidFill>
                  <a:schemeClr val="tx1">
                    <a:tint val="75000"/>
                  </a:schemeClr>
                </a:solidFill>
              </a:defRPr>
            </a:lvl8pPr>
            <a:lvl9pPr marL="2487534" indent="0">
              <a:buNone/>
              <a:defRPr sz="9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0297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584" y="214584"/>
            <a:ext cx="8350554" cy="317419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678" y="710787"/>
            <a:ext cx="4048457" cy="3917816"/>
          </a:xfrm>
        </p:spPr>
        <p:txBody>
          <a:bodyPr>
            <a:normAutofit/>
          </a:bodyPr>
          <a:lstStyle>
            <a:lvl1pPr>
              <a:defRPr sz="1360"/>
            </a:lvl1pPr>
            <a:lvl2pPr>
              <a:defRPr sz="1360"/>
            </a:lvl2pPr>
            <a:lvl3pPr>
              <a:defRPr sz="1360"/>
            </a:lvl3pPr>
            <a:lvl4pPr>
              <a:defRPr sz="1360"/>
            </a:lvl4pPr>
            <a:lvl5pPr>
              <a:defRPr sz="1360"/>
            </a:lvl5pPr>
            <a:lvl6pPr>
              <a:defRPr sz="1224"/>
            </a:lvl6pPr>
            <a:lvl7pPr>
              <a:defRPr sz="1224"/>
            </a:lvl7pPr>
            <a:lvl8pPr>
              <a:defRPr sz="1224"/>
            </a:lvl8pPr>
            <a:lvl9pPr>
              <a:defRPr sz="1224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6509" y="710787"/>
            <a:ext cx="4049815" cy="3917816"/>
          </a:xfrm>
        </p:spPr>
        <p:txBody>
          <a:bodyPr>
            <a:normAutofit/>
          </a:bodyPr>
          <a:lstStyle>
            <a:lvl1pPr>
              <a:defRPr sz="1360"/>
            </a:lvl1pPr>
            <a:lvl2pPr>
              <a:defRPr sz="1360"/>
            </a:lvl2pPr>
            <a:lvl3pPr>
              <a:defRPr sz="1360"/>
            </a:lvl3pPr>
            <a:lvl4pPr>
              <a:defRPr sz="1360"/>
            </a:lvl4pPr>
            <a:lvl5pPr>
              <a:defRPr sz="1360"/>
            </a:lvl5pPr>
            <a:lvl6pPr>
              <a:defRPr sz="1224"/>
            </a:lvl6pPr>
            <a:lvl7pPr>
              <a:defRPr sz="1224"/>
            </a:lvl7pPr>
            <a:lvl8pPr>
              <a:defRPr sz="1224"/>
            </a:lvl8pPr>
            <a:lvl9pPr>
              <a:defRPr sz="1224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75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584" y="214584"/>
            <a:ext cx="8350554" cy="31741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676" y="759760"/>
            <a:ext cx="4040308" cy="480449"/>
          </a:xfrm>
        </p:spPr>
        <p:txBody>
          <a:bodyPr anchor="b"/>
          <a:lstStyle>
            <a:lvl1pPr marL="0" indent="0">
              <a:buNone/>
              <a:defRPr sz="1632" b="1"/>
            </a:lvl1pPr>
            <a:lvl2pPr marL="310942" indent="0">
              <a:buNone/>
              <a:defRPr sz="1360" b="1"/>
            </a:lvl2pPr>
            <a:lvl3pPr marL="621883" indent="0">
              <a:buNone/>
              <a:defRPr sz="1224" b="1"/>
            </a:lvl3pPr>
            <a:lvl4pPr marL="932825" indent="0">
              <a:buNone/>
              <a:defRPr sz="1088" b="1"/>
            </a:lvl4pPr>
            <a:lvl5pPr marL="1243767" indent="0">
              <a:buNone/>
              <a:defRPr sz="1088" b="1"/>
            </a:lvl5pPr>
            <a:lvl6pPr marL="1554709" indent="0">
              <a:buNone/>
              <a:defRPr sz="1088" b="1"/>
            </a:lvl6pPr>
            <a:lvl7pPr marL="1865650" indent="0">
              <a:buNone/>
              <a:defRPr sz="1088" b="1"/>
            </a:lvl7pPr>
            <a:lvl8pPr marL="2176592" indent="0">
              <a:buNone/>
              <a:defRPr sz="1088" b="1"/>
            </a:lvl8pPr>
            <a:lvl9pPr marL="2487534" indent="0">
              <a:buNone/>
              <a:defRPr sz="1088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76" y="1249487"/>
            <a:ext cx="4040308" cy="3330143"/>
          </a:xfrm>
        </p:spPr>
        <p:txBody>
          <a:bodyPr>
            <a:normAutofit/>
          </a:bodyPr>
          <a:lstStyle>
            <a:lvl1pPr>
              <a:defRPr sz="1224"/>
            </a:lvl1pPr>
            <a:lvl2pPr>
              <a:defRPr sz="1224"/>
            </a:lvl2pPr>
            <a:lvl3pPr>
              <a:defRPr sz="1224"/>
            </a:lvl3pPr>
            <a:lvl4pPr>
              <a:defRPr sz="1224"/>
            </a:lvl4pPr>
            <a:lvl5pPr>
              <a:defRPr sz="1224"/>
            </a:lvl5pPr>
            <a:lvl6pPr>
              <a:defRPr sz="1088"/>
            </a:lvl6pPr>
            <a:lvl7pPr>
              <a:defRPr sz="1088"/>
            </a:lvl7pPr>
            <a:lvl8pPr>
              <a:defRPr sz="1088"/>
            </a:lvl8pPr>
            <a:lvl9pPr>
              <a:defRPr sz="1088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657" y="759760"/>
            <a:ext cx="4041667" cy="480449"/>
          </a:xfrm>
        </p:spPr>
        <p:txBody>
          <a:bodyPr anchor="b"/>
          <a:lstStyle>
            <a:lvl1pPr marL="0" indent="0">
              <a:buNone/>
              <a:defRPr sz="1632" b="1"/>
            </a:lvl1pPr>
            <a:lvl2pPr marL="310942" indent="0">
              <a:buNone/>
              <a:defRPr sz="1360" b="1"/>
            </a:lvl2pPr>
            <a:lvl3pPr marL="621883" indent="0">
              <a:buNone/>
              <a:defRPr sz="1224" b="1"/>
            </a:lvl3pPr>
            <a:lvl4pPr marL="932825" indent="0">
              <a:buNone/>
              <a:defRPr sz="1088" b="1"/>
            </a:lvl4pPr>
            <a:lvl5pPr marL="1243767" indent="0">
              <a:buNone/>
              <a:defRPr sz="1088" b="1"/>
            </a:lvl5pPr>
            <a:lvl6pPr marL="1554709" indent="0">
              <a:buNone/>
              <a:defRPr sz="1088" b="1"/>
            </a:lvl6pPr>
            <a:lvl7pPr marL="1865650" indent="0">
              <a:buNone/>
              <a:defRPr sz="1088" b="1"/>
            </a:lvl7pPr>
            <a:lvl8pPr marL="2176592" indent="0">
              <a:buNone/>
              <a:defRPr sz="1088" b="1"/>
            </a:lvl8pPr>
            <a:lvl9pPr marL="2487534" indent="0">
              <a:buNone/>
              <a:defRPr sz="1088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657" y="1249487"/>
            <a:ext cx="4041667" cy="3330143"/>
          </a:xfrm>
        </p:spPr>
        <p:txBody>
          <a:bodyPr>
            <a:normAutofit/>
          </a:bodyPr>
          <a:lstStyle>
            <a:lvl1pPr>
              <a:defRPr sz="1224"/>
            </a:lvl1pPr>
            <a:lvl2pPr>
              <a:defRPr sz="1224"/>
            </a:lvl2pPr>
            <a:lvl3pPr>
              <a:defRPr sz="1224"/>
            </a:lvl3pPr>
            <a:lvl4pPr>
              <a:defRPr sz="1224"/>
            </a:lvl4pPr>
            <a:lvl5pPr>
              <a:defRPr sz="1224"/>
            </a:lvl5pPr>
            <a:lvl6pPr>
              <a:defRPr sz="1088"/>
            </a:lvl6pPr>
            <a:lvl7pPr>
              <a:defRPr sz="1088"/>
            </a:lvl7pPr>
            <a:lvl8pPr>
              <a:defRPr sz="1088"/>
            </a:lvl8pPr>
            <a:lvl9pPr>
              <a:defRPr sz="1088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62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584" y="214584"/>
            <a:ext cx="8350554" cy="317419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33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75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9808" y="172091"/>
            <a:ext cx="2823356" cy="561525"/>
          </a:xfrm>
          <a:prstGeom prst="rect">
            <a:avLst/>
          </a:prstGeom>
        </p:spPr>
        <p:txBody>
          <a:bodyPr anchor="b"/>
          <a:lstStyle>
            <a:lvl1pPr algn="l">
              <a:defRPr sz="136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485" y="205139"/>
            <a:ext cx="5111840" cy="4389897"/>
          </a:xfrm>
        </p:spPr>
        <p:txBody>
          <a:bodyPr>
            <a:normAutofit/>
          </a:bodyPr>
          <a:lstStyle>
            <a:lvl1pPr>
              <a:defRPr sz="1360"/>
            </a:lvl1pPr>
            <a:lvl2pPr>
              <a:defRPr sz="1360"/>
            </a:lvl2pPr>
            <a:lvl3pPr>
              <a:defRPr sz="1360"/>
            </a:lvl3pPr>
            <a:lvl4pPr>
              <a:defRPr sz="1360"/>
            </a:lvl4pPr>
            <a:lvl5pPr>
              <a:defRPr sz="1360"/>
            </a:lvl5pPr>
            <a:lvl6pPr>
              <a:defRPr sz="1360"/>
            </a:lvl6pPr>
            <a:lvl7pPr>
              <a:defRPr sz="1360"/>
            </a:lvl7pPr>
            <a:lvl8pPr>
              <a:defRPr sz="1360"/>
            </a:lvl8pPr>
            <a:lvl9pPr>
              <a:defRPr sz="136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676" y="857709"/>
            <a:ext cx="3008162" cy="3737327"/>
          </a:xfrm>
        </p:spPr>
        <p:txBody>
          <a:bodyPr>
            <a:normAutofit/>
          </a:bodyPr>
          <a:lstStyle>
            <a:lvl1pPr marL="0" indent="0">
              <a:buNone/>
              <a:defRPr sz="1360"/>
            </a:lvl1pPr>
            <a:lvl2pPr marL="310942" indent="0">
              <a:buNone/>
              <a:defRPr sz="816"/>
            </a:lvl2pPr>
            <a:lvl3pPr marL="621883" indent="0">
              <a:buNone/>
              <a:defRPr sz="680"/>
            </a:lvl3pPr>
            <a:lvl4pPr marL="932825" indent="0">
              <a:buNone/>
              <a:defRPr sz="612"/>
            </a:lvl4pPr>
            <a:lvl5pPr marL="1243767" indent="0">
              <a:buNone/>
              <a:defRPr sz="612"/>
            </a:lvl5pPr>
            <a:lvl6pPr marL="1554709" indent="0">
              <a:buNone/>
              <a:defRPr sz="612"/>
            </a:lvl6pPr>
            <a:lvl7pPr marL="1865650" indent="0">
              <a:buNone/>
              <a:defRPr sz="612"/>
            </a:lvl7pPr>
            <a:lvl8pPr marL="2176592" indent="0">
              <a:buNone/>
              <a:defRPr sz="612"/>
            </a:lvl8pPr>
            <a:lvl9pPr marL="2487534" indent="0">
              <a:buNone/>
              <a:defRPr sz="612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371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674" y="3557686"/>
            <a:ext cx="5486672" cy="424306"/>
          </a:xfrm>
          <a:prstGeom prst="rect">
            <a:avLst/>
          </a:prstGeom>
        </p:spPr>
        <p:txBody>
          <a:bodyPr anchor="b"/>
          <a:lstStyle>
            <a:lvl1pPr algn="l">
              <a:defRPr sz="136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674" y="416955"/>
            <a:ext cx="5486672" cy="3085668"/>
          </a:xfrm>
        </p:spPr>
        <p:txBody>
          <a:bodyPr/>
          <a:lstStyle>
            <a:lvl1pPr marL="0" indent="0">
              <a:buNone/>
              <a:defRPr sz="2176"/>
            </a:lvl1pPr>
            <a:lvl2pPr marL="310942" indent="0">
              <a:buNone/>
              <a:defRPr sz="1904"/>
            </a:lvl2pPr>
            <a:lvl3pPr marL="621883" indent="0">
              <a:buNone/>
              <a:defRPr sz="1632"/>
            </a:lvl3pPr>
            <a:lvl4pPr marL="932825" indent="0">
              <a:buNone/>
              <a:defRPr sz="1360"/>
            </a:lvl4pPr>
            <a:lvl5pPr marL="1243767" indent="0">
              <a:buNone/>
              <a:defRPr sz="1360"/>
            </a:lvl5pPr>
            <a:lvl6pPr marL="1554709" indent="0">
              <a:buNone/>
              <a:defRPr sz="1360"/>
            </a:lvl6pPr>
            <a:lvl7pPr marL="1865650" indent="0">
              <a:buNone/>
              <a:defRPr sz="1360"/>
            </a:lvl7pPr>
            <a:lvl8pPr marL="2176592" indent="0">
              <a:buNone/>
              <a:defRPr sz="1360"/>
            </a:lvl8pPr>
            <a:lvl9pPr marL="2487534" indent="0">
              <a:buNone/>
              <a:defRPr sz="136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674" y="3981988"/>
            <a:ext cx="5486672" cy="604610"/>
          </a:xfrm>
        </p:spPr>
        <p:txBody>
          <a:bodyPr>
            <a:normAutofit/>
          </a:bodyPr>
          <a:lstStyle>
            <a:lvl1pPr marL="0" indent="0">
              <a:buNone/>
              <a:defRPr sz="1224"/>
            </a:lvl1pPr>
            <a:lvl2pPr marL="310942" indent="0">
              <a:buNone/>
              <a:defRPr sz="816"/>
            </a:lvl2pPr>
            <a:lvl3pPr marL="621883" indent="0">
              <a:buNone/>
              <a:defRPr sz="680"/>
            </a:lvl3pPr>
            <a:lvl4pPr marL="932825" indent="0">
              <a:buNone/>
              <a:defRPr sz="612"/>
            </a:lvl4pPr>
            <a:lvl5pPr marL="1243767" indent="0">
              <a:buNone/>
              <a:defRPr sz="612"/>
            </a:lvl5pPr>
            <a:lvl6pPr marL="1554709" indent="0">
              <a:buNone/>
              <a:defRPr sz="612"/>
            </a:lvl6pPr>
            <a:lvl7pPr marL="1865650" indent="0">
              <a:buNone/>
              <a:defRPr sz="612"/>
            </a:lvl7pPr>
            <a:lvl8pPr marL="2176592" indent="0">
              <a:buNone/>
              <a:defRPr sz="612"/>
            </a:lvl8pPr>
            <a:lvl9pPr marL="2487534" indent="0">
              <a:buNone/>
              <a:defRPr sz="612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5147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553503" y="2229380"/>
            <a:ext cx="5975583" cy="881003"/>
          </a:xfrm>
          <a:prstGeom prst="rect">
            <a:avLst/>
          </a:prstGeom>
        </p:spPr>
        <p:txBody>
          <a:bodyPr/>
          <a:lstStyle>
            <a:lvl1pPr algn="ctr">
              <a:defRPr sz="2584" b="1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  <a:lvl2pPr marL="333614" indent="0">
              <a:buNone/>
              <a:defRPr sz="2448"/>
            </a:lvl2pPr>
            <a:lvl3pPr marL="695300" indent="0">
              <a:buNone/>
              <a:defRPr sz="2448"/>
            </a:lvl3pPr>
            <a:lvl4pPr>
              <a:defRPr sz="2448"/>
            </a:lvl4pPr>
            <a:lvl5pPr>
              <a:defRPr sz="2448"/>
            </a:lvl5pPr>
          </a:lstStyle>
          <a:p>
            <a:pPr lvl="0"/>
            <a:r>
              <a:rPr lang="de-DE" dirty="0"/>
              <a:t>Titel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600589" y="3355516"/>
            <a:ext cx="3881413" cy="979251"/>
          </a:xfrm>
          <a:prstGeom prst="rect">
            <a:avLst/>
          </a:prstGeom>
        </p:spPr>
        <p:txBody>
          <a:bodyPr/>
          <a:lstStyle>
            <a:lvl1pPr algn="ctr">
              <a:defRPr sz="1496">
                <a:solidFill>
                  <a:srgbClr val="707070"/>
                </a:solidFill>
                <a:latin typeface="Arial Narrow" panose="020B0606020202030204" pitchFamily="34" charset="0"/>
              </a:defRPr>
            </a:lvl1pPr>
            <a:lvl2pPr>
              <a:defRPr sz="1224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de-DE" dirty="0"/>
              <a:t>Untertitel bearbeiten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349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46382" y="734508"/>
            <a:ext cx="8637757" cy="3891864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91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6" r:id="rId9"/>
  </p:sldLayoutIdLst>
  <p:hf hdr="0" dt="0"/>
  <p:txStyles>
    <p:titleStyle>
      <a:lvl1pPr algn="l" defTabSz="621883" rtl="0" eaLnBrk="1" latinLnBrk="0" hangingPunct="1">
        <a:spcBef>
          <a:spcPct val="0"/>
        </a:spcBef>
        <a:buNone/>
        <a:defRPr sz="2584" b="1" kern="1200">
          <a:solidFill>
            <a:srgbClr val="595959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122418" indent="-146902" algn="l" defTabSz="621883" rtl="0" eaLnBrk="1" latinLnBrk="0" hangingPunct="1">
        <a:spcBef>
          <a:spcPct val="20000"/>
        </a:spcBef>
        <a:buClr>
          <a:srgbClr val="428BC4"/>
        </a:buClr>
        <a:buFont typeface="Wingdings" panose="05000000000000000000" pitchFamily="2" charset="2"/>
        <a:buChar char="§"/>
        <a:defRPr sz="1360" kern="1200">
          <a:solidFill>
            <a:srgbClr val="595959"/>
          </a:solidFill>
          <a:latin typeface="Poppins" pitchFamily="2" charset="77"/>
          <a:ea typeface="+mn-ea"/>
          <a:cs typeface="Poppins" pitchFamily="2" charset="77"/>
        </a:defRPr>
      </a:lvl1pPr>
      <a:lvl2pPr marL="367254" indent="-146902" algn="l" defTabSz="621883" rtl="0" eaLnBrk="1" latinLnBrk="0" hangingPunct="1">
        <a:spcBef>
          <a:spcPct val="20000"/>
        </a:spcBef>
        <a:buClr>
          <a:srgbClr val="428BC4"/>
        </a:buClr>
        <a:buFont typeface="Wingdings" panose="05000000000000000000" pitchFamily="2" charset="2"/>
        <a:buChar char="§"/>
        <a:defRPr sz="1360" kern="1200">
          <a:solidFill>
            <a:srgbClr val="595959"/>
          </a:solidFill>
          <a:latin typeface="Poppins" pitchFamily="2" charset="77"/>
          <a:ea typeface="+mn-ea"/>
          <a:cs typeface="Poppins" pitchFamily="2" charset="77"/>
        </a:defRPr>
      </a:lvl2pPr>
      <a:lvl3pPr marL="612090" indent="-146902" algn="l" defTabSz="621883" rtl="0" eaLnBrk="1" latinLnBrk="0" hangingPunct="1">
        <a:spcBef>
          <a:spcPct val="20000"/>
        </a:spcBef>
        <a:buClr>
          <a:srgbClr val="428BC4"/>
        </a:buClr>
        <a:buFont typeface="Wingdings" panose="05000000000000000000" pitchFamily="2" charset="2"/>
        <a:buChar char="§"/>
        <a:defRPr sz="1360" kern="1200">
          <a:solidFill>
            <a:srgbClr val="595959"/>
          </a:solidFill>
          <a:latin typeface="Poppins" pitchFamily="2" charset="77"/>
          <a:ea typeface="+mn-ea"/>
          <a:cs typeface="Poppins" pitchFamily="2" charset="77"/>
        </a:defRPr>
      </a:lvl3pPr>
      <a:lvl4pPr marL="856926" indent="-146902" algn="l" defTabSz="621883" rtl="0" eaLnBrk="1" latinLnBrk="0" hangingPunct="1">
        <a:spcBef>
          <a:spcPct val="20000"/>
        </a:spcBef>
        <a:buClr>
          <a:srgbClr val="428BC4"/>
        </a:buClr>
        <a:buFont typeface="Wingdings" panose="05000000000000000000" pitchFamily="2" charset="2"/>
        <a:buChar char="§"/>
        <a:defRPr sz="1360" kern="1200">
          <a:solidFill>
            <a:srgbClr val="595959"/>
          </a:solidFill>
          <a:latin typeface="Poppins" pitchFamily="2" charset="77"/>
          <a:ea typeface="+mn-ea"/>
          <a:cs typeface="Poppins" pitchFamily="2" charset="77"/>
        </a:defRPr>
      </a:lvl4pPr>
      <a:lvl5pPr marL="1101762" indent="-146902" algn="l" defTabSz="621883" rtl="0" eaLnBrk="1" latinLnBrk="0" hangingPunct="1">
        <a:spcBef>
          <a:spcPct val="20000"/>
        </a:spcBef>
        <a:buClr>
          <a:srgbClr val="428BC4"/>
        </a:buClr>
        <a:buFont typeface="Wingdings" panose="05000000000000000000" pitchFamily="2" charset="2"/>
        <a:buChar char="§"/>
        <a:defRPr sz="1360" kern="1200">
          <a:solidFill>
            <a:srgbClr val="595959"/>
          </a:solidFill>
          <a:latin typeface="Poppins" pitchFamily="2" charset="77"/>
          <a:ea typeface="+mn-ea"/>
          <a:cs typeface="Poppins" pitchFamily="2" charset="77"/>
        </a:defRPr>
      </a:lvl5pPr>
      <a:lvl6pPr marL="1710179" indent="-155471" algn="l" defTabSz="621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6pPr>
      <a:lvl7pPr marL="2021121" indent="-155471" algn="l" defTabSz="621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7pPr>
      <a:lvl8pPr marL="2332063" indent="-155471" algn="l" defTabSz="621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8pPr>
      <a:lvl9pPr marL="2643005" indent="-155471" algn="l" defTabSz="621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21883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1pPr>
      <a:lvl2pPr marL="310942" algn="l" defTabSz="621883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2pPr>
      <a:lvl3pPr marL="621883" algn="l" defTabSz="621883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3pPr>
      <a:lvl4pPr marL="932825" algn="l" defTabSz="621883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4pPr>
      <a:lvl5pPr marL="1243767" algn="l" defTabSz="621883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5pPr>
      <a:lvl6pPr marL="1554709" algn="l" defTabSz="621883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6pPr>
      <a:lvl7pPr marL="1865650" algn="l" defTabSz="621883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7pPr>
      <a:lvl8pPr marL="2176592" algn="l" defTabSz="621883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8pPr>
      <a:lvl9pPr marL="2487534" algn="l" defTabSz="621883" rtl="0" eaLnBrk="1" latinLnBrk="0" hangingPunct="1">
        <a:defRPr sz="12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81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42096" y="129591"/>
            <a:ext cx="1189712" cy="52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51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12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12" b="1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12" b="1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12" b="1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12" b="1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333703" algn="l" rtl="0" fontAlgn="base">
        <a:spcBef>
          <a:spcPct val="0"/>
        </a:spcBef>
        <a:spcAft>
          <a:spcPct val="0"/>
        </a:spcAft>
        <a:defRPr sz="1768" b="1">
          <a:solidFill>
            <a:srgbClr val="FF8000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667405" algn="l" rtl="0" fontAlgn="base">
        <a:spcBef>
          <a:spcPct val="0"/>
        </a:spcBef>
        <a:spcAft>
          <a:spcPct val="0"/>
        </a:spcAft>
        <a:defRPr sz="1768" b="1">
          <a:solidFill>
            <a:srgbClr val="FF8000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001108" algn="l" rtl="0" fontAlgn="base">
        <a:spcBef>
          <a:spcPct val="0"/>
        </a:spcBef>
        <a:spcAft>
          <a:spcPct val="0"/>
        </a:spcAft>
        <a:defRPr sz="1768" b="1">
          <a:solidFill>
            <a:srgbClr val="FF8000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334811" algn="l" rtl="0" fontAlgn="base">
        <a:spcBef>
          <a:spcPct val="0"/>
        </a:spcBef>
        <a:spcAft>
          <a:spcPct val="0"/>
        </a:spcAft>
        <a:defRPr sz="1768" b="1">
          <a:solidFill>
            <a:srgbClr val="FF8000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249402" indent="-249402" algn="l" rtl="0" eaLnBrk="0" fontAlgn="base" hangingPunct="0">
        <a:spcBef>
          <a:spcPct val="20000"/>
        </a:spcBef>
        <a:spcAft>
          <a:spcPct val="0"/>
        </a:spcAft>
        <a:buClr>
          <a:srgbClr val="FF7D24"/>
        </a:buClr>
        <a:defRPr sz="2924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1pPr>
      <a:lvl2pPr marL="541989" indent="-208374" algn="l" rtl="0" eaLnBrk="0" fontAlgn="base" hangingPunct="0">
        <a:spcBef>
          <a:spcPct val="20000"/>
        </a:spcBef>
        <a:spcAft>
          <a:spcPct val="0"/>
        </a:spcAft>
        <a:buClr>
          <a:srgbClr val="FF7D24"/>
        </a:buClr>
        <a:buFont typeface="Wingdings" charset="0"/>
        <a:buChar char="§"/>
        <a:defRPr sz="1156">
          <a:solidFill>
            <a:schemeClr val="tx1"/>
          </a:solidFill>
          <a:latin typeface="Arial" charset="0"/>
          <a:ea typeface="ＭＳ Ｐゴシック" charset="-128"/>
        </a:defRPr>
      </a:lvl2pPr>
      <a:lvl3pPr marL="974932" indent="-279632" algn="l" rtl="0" eaLnBrk="0" fontAlgn="base" hangingPunct="0">
        <a:spcBef>
          <a:spcPct val="20000"/>
        </a:spcBef>
        <a:spcAft>
          <a:spcPct val="0"/>
        </a:spcAft>
        <a:buClr>
          <a:srgbClr val="FF7D24"/>
        </a:buClr>
        <a:buFont typeface="Wingdings" charset="0"/>
        <a:buChar char=""/>
        <a:defRPr sz="1156">
          <a:solidFill>
            <a:schemeClr val="tx1"/>
          </a:solidFill>
          <a:latin typeface="Arial" charset="0"/>
          <a:ea typeface="ＭＳ Ｐゴシック" charset="-128"/>
        </a:defRPr>
      </a:lvl3pPr>
      <a:lvl4pPr marL="1280475" indent="-166267" algn="l" rtl="0" eaLnBrk="0" fontAlgn="base" hangingPunct="0">
        <a:spcBef>
          <a:spcPct val="20000"/>
        </a:spcBef>
        <a:spcAft>
          <a:spcPct val="0"/>
        </a:spcAft>
        <a:buClr>
          <a:srgbClr val="FF7D24"/>
        </a:buClr>
        <a:buChar char="–"/>
        <a:defRPr sz="1156">
          <a:solidFill>
            <a:schemeClr val="tx1"/>
          </a:solidFill>
          <a:latin typeface="Arial" charset="0"/>
          <a:ea typeface="ＭＳ Ｐゴシック" charset="-128"/>
        </a:defRPr>
      </a:lvl4pPr>
      <a:lvl5pPr marL="1587098" indent="-166267" algn="l" rtl="0" eaLnBrk="0" fontAlgn="base" hangingPunct="0">
        <a:spcBef>
          <a:spcPct val="20000"/>
        </a:spcBef>
        <a:spcAft>
          <a:spcPct val="0"/>
        </a:spcAft>
        <a:buClr>
          <a:srgbClr val="FF7D24"/>
        </a:buClr>
        <a:buChar char="»"/>
        <a:defRPr sz="1156">
          <a:solidFill>
            <a:schemeClr val="tx1"/>
          </a:solidFill>
          <a:latin typeface="Arial" charset="0"/>
          <a:ea typeface="ＭＳ Ｐゴシック" charset="-128"/>
        </a:defRPr>
      </a:lvl5pPr>
      <a:lvl6pPr marL="1921108" indent="-166852" algn="l" rtl="0" fontAlgn="base">
        <a:spcBef>
          <a:spcPct val="20000"/>
        </a:spcBef>
        <a:spcAft>
          <a:spcPct val="0"/>
        </a:spcAft>
        <a:buClr>
          <a:srgbClr val="FF8C0B"/>
        </a:buClr>
        <a:buChar char="»"/>
        <a:defRPr sz="1156">
          <a:solidFill>
            <a:schemeClr val="tx1"/>
          </a:solidFill>
          <a:latin typeface="+mn-lt"/>
          <a:ea typeface="+mn-ea"/>
        </a:defRPr>
      </a:lvl6pPr>
      <a:lvl7pPr marL="2254810" indent="-166852" algn="l" rtl="0" fontAlgn="base">
        <a:spcBef>
          <a:spcPct val="20000"/>
        </a:spcBef>
        <a:spcAft>
          <a:spcPct val="0"/>
        </a:spcAft>
        <a:buClr>
          <a:srgbClr val="FF8C0B"/>
        </a:buClr>
        <a:buChar char="»"/>
        <a:defRPr sz="1156">
          <a:solidFill>
            <a:schemeClr val="tx1"/>
          </a:solidFill>
          <a:latin typeface="+mn-lt"/>
          <a:ea typeface="+mn-ea"/>
        </a:defRPr>
      </a:lvl7pPr>
      <a:lvl8pPr marL="2588513" indent="-166852" algn="l" rtl="0" fontAlgn="base">
        <a:spcBef>
          <a:spcPct val="20000"/>
        </a:spcBef>
        <a:spcAft>
          <a:spcPct val="0"/>
        </a:spcAft>
        <a:buClr>
          <a:srgbClr val="FF8C0B"/>
        </a:buClr>
        <a:buChar char="»"/>
        <a:defRPr sz="1156">
          <a:solidFill>
            <a:schemeClr val="tx1"/>
          </a:solidFill>
          <a:latin typeface="+mn-lt"/>
          <a:ea typeface="+mn-ea"/>
        </a:defRPr>
      </a:lvl8pPr>
      <a:lvl9pPr marL="2922216" indent="-166852" algn="l" rtl="0" fontAlgn="base">
        <a:spcBef>
          <a:spcPct val="20000"/>
        </a:spcBef>
        <a:spcAft>
          <a:spcPct val="0"/>
        </a:spcAft>
        <a:buClr>
          <a:srgbClr val="FF8C0B"/>
        </a:buClr>
        <a:buChar char="»"/>
        <a:defRPr sz="115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333703" rtl="0" eaLnBrk="1" latinLnBrk="0" hangingPunct="1">
        <a:defRPr sz="1292" kern="1200">
          <a:solidFill>
            <a:schemeClr val="tx1"/>
          </a:solidFill>
          <a:latin typeface="+mn-lt"/>
          <a:ea typeface="+mn-ea"/>
          <a:cs typeface="+mn-cs"/>
        </a:defRPr>
      </a:lvl1pPr>
      <a:lvl2pPr marL="333703" algn="l" defTabSz="333703" rtl="0" eaLnBrk="1" latinLnBrk="0" hangingPunct="1">
        <a:defRPr sz="1292" kern="1200">
          <a:solidFill>
            <a:schemeClr val="tx1"/>
          </a:solidFill>
          <a:latin typeface="+mn-lt"/>
          <a:ea typeface="+mn-ea"/>
          <a:cs typeface="+mn-cs"/>
        </a:defRPr>
      </a:lvl2pPr>
      <a:lvl3pPr marL="667405" algn="l" defTabSz="333703" rtl="0" eaLnBrk="1" latinLnBrk="0" hangingPunct="1">
        <a:defRPr sz="1292" kern="1200">
          <a:solidFill>
            <a:schemeClr val="tx1"/>
          </a:solidFill>
          <a:latin typeface="+mn-lt"/>
          <a:ea typeface="+mn-ea"/>
          <a:cs typeface="+mn-cs"/>
        </a:defRPr>
      </a:lvl3pPr>
      <a:lvl4pPr marL="1001108" algn="l" defTabSz="333703" rtl="0" eaLnBrk="1" latinLnBrk="0" hangingPunct="1">
        <a:defRPr sz="1292" kern="1200">
          <a:solidFill>
            <a:schemeClr val="tx1"/>
          </a:solidFill>
          <a:latin typeface="+mn-lt"/>
          <a:ea typeface="+mn-ea"/>
          <a:cs typeface="+mn-cs"/>
        </a:defRPr>
      </a:lvl4pPr>
      <a:lvl5pPr marL="1334811" algn="l" defTabSz="333703" rtl="0" eaLnBrk="1" latinLnBrk="0" hangingPunct="1">
        <a:defRPr sz="1292" kern="1200">
          <a:solidFill>
            <a:schemeClr val="tx1"/>
          </a:solidFill>
          <a:latin typeface="+mn-lt"/>
          <a:ea typeface="+mn-ea"/>
          <a:cs typeface="+mn-cs"/>
        </a:defRPr>
      </a:lvl5pPr>
      <a:lvl6pPr marL="1668513" algn="l" defTabSz="333703" rtl="0" eaLnBrk="1" latinLnBrk="0" hangingPunct="1">
        <a:defRPr sz="1292" kern="1200">
          <a:solidFill>
            <a:schemeClr val="tx1"/>
          </a:solidFill>
          <a:latin typeface="+mn-lt"/>
          <a:ea typeface="+mn-ea"/>
          <a:cs typeface="+mn-cs"/>
        </a:defRPr>
      </a:lvl6pPr>
      <a:lvl7pPr marL="2002216" algn="l" defTabSz="333703" rtl="0" eaLnBrk="1" latinLnBrk="0" hangingPunct="1">
        <a:defRPr sz="1292" kern="1200">
          <a:solidFill>
            <a:schemeClr val="tx1"/>
          </a:solidFill>
          <a:latin typeface="+mn-lt"/>
          <a:ea typeface="+mn-ea"/>
          <a:cs typeface="+mn-cs"/>
        </a:defRPr>
      </a:lvl7pPr>
      <a:lvl8pPr marL="2335918" algn="l" defTabSz="333703" rtl="0" eaLnBrk="1" latinLnBrk="0" hangingPunct="1">
        <a:defRPr sz="1292" kern="1200">
          <a:solidFill>
            <a:schemeClr val="tx1"/>
          </a:solidFill>
          <a:latin typeface="+mn-lt"/>
          <a:ea typeface="+mn-ea"/>
          <a:cs typeface="+mn-cs"/>
        </a:defRPr>
      </a:lvl8pPr>
      <a:lvl9pPr marL="2669621" algn="l" defTabSz="333703" rtl="0" eaLnBrk="1" latinLnBrk="0" hangingPunct="1">
        <a:defRPr sz="12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slide" Target="slide5.xml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hyperlink" Target="https://meetingorganizer.copernicus.org/EGU24/EGU24-9302.html" TargetMode="External"/><Relationship Id="rId9" Type="http://schemas.openxmlformats.org/officeDocument/2006/relationships/hyperlink" Target="https://ms.hereon.de/uwares/index.php.en" TargetMode="External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emf"/><Relationship Id="rId3" Type="http://schemas.openxmlformats.org/officeDocument/2006/relationships/image" Target="../media/image30.emf"/><Relationship Id="rId7" Type="http://schemas.openxmlformats.org/officeDocument/2006/relationships/image" Target="../media/image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32.emf"/><Relationship Id="rId5" Type="http://schemas.openxmlformats.org/officeDocument/2006/relationships/image" Target="../media/image31.emf"/><Relationship Id="rId15" Type="http://schemas.openxmlformats.org/officeDocument/2006/relationships/slide" Target="slide11.xml"/><Relationship Id="rId10" Type="http://schemas.openxmlformats.org/officeDocument/2006/relationships/image" Target="../media/image18.png"/><Relationship Id="rId4" Type="http://schemas.openxmlformats.org/officeDocument/2006/relationships/slide" Target="slide6.xml"/><Relationship Id="rId9" Type="http://schemas.openxmlformats.org/officeDocument/2006/relationships/image" Target="../media/image10.png"/><Relationship Id="rId1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10.png"/><Relationship Id="rId3" Type="http://schemas.openxmlformats.org/officeDocument/2006/relationships/image" Target="../media/image36.emf"/><Relationship Id="rId7" Type="http://schemas.openxmlformats.org/officeDocument/2006/relationships/image" Target="../media/image37.emf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8.png"/><Relationship Id="rId10" Type="http://schemas.openxmlformats.org/officeDocument/2006/relationships/slide" Target="slide5.xml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10.png"/><Relationship Id="rId3" Type="http://schemas.openxmlformats.org/officeDocument/2006/relationships/image" Target="../media/image40.emf"/><Relationship Id="rId7" Type="http://schemas.openxmlformats.org/officeDocument/2006/relationships/image" Target="../media/image41.emf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8.png"/><Relationship Id="rId10" Type="http://schemas.openxmlformats.org/officeDocument/2006/relationships/slide" Target="slide5.xml"/><Relationship Id="rId4" Type="http://schemas.openxmlformats.org/officeDocument/2006/relationships/image" Target="../media/image34.emf"/><Relationship Id="rId9" Type="http://schemas.openxmlformats.org/officeDocument/2006/relationships/image" Target="../media/image43.emf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4.emf"/><Relationship Id="rId7" Type="http://schemas.openxmlformats.org/officeDocument/2006/relationships/image" Target="../media/image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3.emf"/><Relationship Id="rId5" Type="http://schemas.openxmlformats.org/officeDocument/2006/relationships/slide" Target="slide5.xml"/><Relationship Id="rId15" Type="http://schemas.openxmlformats.org/officeDocument/2006/relationships/image" Target="../media/image47.emf"/><Relationship Id="rId10" Type="http://schemas.openxmlformats.org/officeDocument/2006/relationships/image" Target="../media/image46.emf"/><Relationship Id="rId4" Type="http://schemas.openxmlformats.org/officeDocument/2006/relationships/image" Target="../media/image45.emf"/><Relationship Id="rId9" Type="http://schemas.openxmlformats.org/officeDocument/2006/relationships/image" Target="../media/image18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emf"/><Relationship Id="rId3" Type="http://schemas.openxmlformats.org/officeDocument/2006/relationships/image" Target="../media/image48.emf"/><Relationship Id="rId7" Type="http://schemas.openxmlformats.org/officeDocument/2006/relationships/image" Target="../media/image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3.emf"/><Relationship Id="rId5" Type="http://schemas.openxmlformats.org/officeDocument/2006/relationships/slide" Target="slide5.xml"/><Relationship Id="rId10" Type="http://schemas.openxmlformats.org/officeDocument/2006/relationships/image" Target="../media/image50.emf"/><Relationship Id="rId4" Type="http://schemas.openxmlformats.org/officeDocument/2006/relationships/image" Target="../media/image49.emf"/><Relationship Id="rId9" Type="http://schemas.openxmlformats.org/officeDocument/2006/relationships/image" Target="../media/image18.png"/><Relationship Id="rId1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emf"/><Relationship Id="rId3" Type="http://schemas.openxmlformats.org/officeDocument/2006/relationships/image" Target="../media/image52.emf"/><Relationship Id="rId7" Type="http://schemas.openxmlformats.org/officeDocument/2006/relationships/image" Target="../media/image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15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55.emf"/><Relationship Id="rId5" Type="http://schemas.openxmlformats.org/officeDocument/2006/relationships/image" Target="../media/image54.emf"/><Relationship Id="rId15" Type="http://schemas.openxmlformats.org/officeDocument/2006/relationships/slide" Target="slide17.xml"/><Relationship Id="rId10" Type="http://schemas.openxmlformats.org/officeDocument/2006/relationships/image" Target="../media/image18.png"/><Relationship Id="rId4" Type="http://schemas.openxmlformats.org/officeDocument/2006/relationships/image" Target="../media/image53.emf"/><Relationship Id="rId9" Type="http://schemas.openxmlformats.org/officeDocument/2006/relationships/image" Target="../media/image10.png"/><Relationship Id="rId1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6.emf"/><Relationship Id="rId7" Type="http://schemas.openxmlformats.org/officeDocument/2006/relationships/image" Target="../media/image8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59.emf"/><Relationship Id="rId5" Type="http://schemas.openxmlformats.org/officeDocument/2006/relationships/image" Target="../media/image58.emf"/><Relationship Id="rId10" Type="http://schemas.openxmlformats.org/officeDocument/2006/relationships/image" Target="../media/image18.png"/><Relationship Id="rId4" Type="http://schemas.openxmlformats.org/officeDocument/2006/relationships/image" Target="../media/image57.emf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0.emf"/><Relationship Id="rId7" Type="http://schemas.openxmlformats.org/officeDocument/2006/relationships/image" Target="../media/image8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63.emf"/><Relationship Id="rId5" Type="http://schemas.openxmlformats.org/officeDocument/2006/relationships/image" Target="../media/image62.emf"/><Relationship Id="rId10" Type="http://schemas.openxmlformats.org/officeDocument/2006/relationships/image" Target="../media/image18.png"/><Relationship Id="rId4" Type="http://schemas.openxmlformats.org/officeDocument/2006/relationships/image" Target="../media/image61.emf"/><Relationship Id="rId9" Type="http://schemas.openxmlformats.org/officeDocument/2006/relationships/image" Target="../media/image10.png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emf"/><Relationship Id="rId3" Type="http://schemas.openxmlformats.org/officeDocument/2006/relationships/image" Target="../media/image64.emf"/><Relationship Id="rId7" Type="http://schemas.openxmlformats.org/officeDocument/2006/relationships/image" Target="../media/image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67.emf"/><Relationship Id="rId5" Type="http://schemas.openxmlformats.org/officeDocument/2006/relationships/image" Target="../media/image66.emf"/><Relationship Id="rId10" Type="http://schemas.openxmlformats.org/officeDocument/2006/relationships/image" Target="../media/image18.png"/><Relationship Id="rId4" Type="http://schemas.openxmlformats.org/officeDocument/2006/relationships/image" Target="../media/image65.emf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emf"/><Relationship Id="rId3" Type="http://schemas.openxmlformats.org/officeDocument/2006/relationships/image" Target="../media/image68.emf"/><Relationship Id="rId7" Type="http://schemas.openxmlformats.org/officeDocument/2006/relationships/image" Target="../media/image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71.emf"/><Relationship Id="rId5" Type="http://schemas.openxmlformats.org/officeDocument/2006/relationships/image" Target="../media/image70.emf"/><Relationship Id="rId15" Type="http://schemas.openxmlformats.org/officeDocument/2006/relationships/slide" Target="slide21.xml"/><Relationship Id="rId10" Type="http://schemas.openxmlformats.org/officeDocument/2006/relationships/image" Target="../media/image18.png"/><Relationship Id="rId4" Type="http://schemas.openxmlformats.org/officeDocument/2006/relationships/image" Target="../media/image69.emf"/><Relationship Id="rId9" Type="http://schemas.openxmlformats.org/officeDocument/2006/relationships/image" Target="../media/image10.pn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5.xml"/><Relationship Id="rId5" Type="http://schemas.openxmlformats.org/officeDocument/2006/relationships/image" Target="../media/image13.svg"/><Relationship Id="rId15" Type="http://schemas.openxmlformats.org/officeDocument/2006/relationships/image" Target="../media/image10.png"/><Relationship Id="rId10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2.emf"/><Relationship Id="rId7" Type="http://schemas.openxmlformats.org/officeDocument/2006/relationships/image" Target="../media/image8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75.emf"/><Relationship Id="rId5" Type="http://schemas.openxmlformats.org/officeDocument/2006/relationships/image" Target="../media/image74.emf"/><Relationship Id="rId10" Type="http://schemas.openxmlformats.org/officeDocument/2006/relationships/image" Target="../media/image18.png"/><Relationship Id="rId4" Type="http://schemas.openxmlformats.org/officeDocument/2006/relationships/image" Target="../media/image73.emf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6.emf"/><Relationship Id="rId7" Type="http://schemas.openxmlformats.org/officeDocument/2006/relationships/image" Target="../media/image8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79.emf"/><Relationship Id="rId5" Type="http://schemas.openxmlformats.org/officeDocument/2006/relationships/image" Target="../media/image78.emf"/><Relationship Id="rId10" Type="http://schemas.openxmlformats.org/officeDocument/2006/relationships/image" Target="../media/image18.png"/><Relationship Id="rId4" Type="http://schemas.openxmlformats.org/officeDocument/2006/relationships/image" Target="../media/image77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image" Target="../media/image20.emf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png"/><Relationship Id="rId18" Type="http://schemas.openxmlformats.org/officeDocument/2006/relationships/slide" Target="slide15.xml"/><Relationship Id="rId26" Type="http://schemas.openxmlformats.org/officeDocument/2006/relationships/slide" Target="slide8.xml"/><Relationship Id="rId3" Type="http://schemas.openxmlformats.org/officeDocument/2006/relationships/image" Target="../media/image21.emf"/><Relationship Id="rId21" Type="http://schemas.openxmlformats.org/officeDocument/2006/relationships/image" Target="../media/image24.png"/><Relationship Id="rId7" Type="http://schemas.openxmlformats.org/officeDocument/2006/relationships/hyperlink" Target="https://meetingorganizer.copernicus.org/EGU24/EGU24-9302.html" TargetMode="External"/><Relationship Id="rId12" Type="http://schemas.openxmlformats.org/officeDocument/2006/relationships/image" Target="../media/image10.png"/><Relationship Id="rId17" Type="http://schemas.openxmlformats.org/officeDocument/2006/relationships/slide" Target="slide14.xml"/><Relationship Id="rId25" Type="http://schemas.openxmlformats.org/officeDocument/2006/relationships/slide" Target="slide4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24" Type="http://schemas.openxmlformats.org/officeDocument/2006/relationships/slide" Target="slide3.xml"/><Relationship Id="rId5" Type="http://schemas.openxmlformats.org/officeDocument/2006/relationships/slide" Target="slide13.xml"/><Relationship Id="rId15" Type="http://schemas.openxmlformats.org/officeDocument/2006/relationships/slide" Target="slide10.xml"/><Relationship Id="rId23" Type="http://schemas.openxmlformats.org/officeDocument/2006/relationships/slide" Target="slide2.xml"/><Relationship Id="rId10" Type="http://schemas.openxmlformats.org/officeDocument/2006/relationships/image" Target="../media/image8.png"/><Relationship Id="rId19" Type="http://schemas.openxmlformats.org/officeDocument/2006/relationships/slide" Target="slide18.xml"/><Relationship Id="rId4" Type="http://schemas.openxmlformats.org/officeDocument/2006/relationships/image" Target="../media/image22.png"/><Relationship Id="rId9" Type="http://schemas.openxmlformats.org/officeDocument/2006/relationships/slide" Target="slide5.xml"/><Relationship Id="rId14" Type="http://schemas.openxmlformats.org/officeDocument/2006/relationships/image" Target="../media/image23.png"/><Relationship Id="rId22" Type="http://schemas.openxmlformats.org/officeDocument/2006/relationships/slide" Target="slide1.xml"/><Relationship Id="rId27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9.svg"/><Relationship Id="rId5" Type="http://schemas.openxmlformats.org/officeDocument/2006/relationships/slide" Target="slide5.xml"/><Relationship Id="rId10" Type="http://schemas.openxmlformats.org/officeDocument/2006/relationships/image" Target="../media/image28.png"/><Relationship Id="rId4" Type="http://schemas.openxmlformats.org/officeDocument/2006/relationships/image" Target="../media/image26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5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9843" y="3502231"/>
            <a:ext cx="7772027" cy="673706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Poppins" pitchFamily="2" charset="77"/>
                <a:cs typeface="Poppins" pitchFamily="2" charset="77"/>
              </a:rPr>
              <a:t>Projected shifts and dynamics in blue and green water resources availability</a:t>
            </a:r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68816" y="4236822"/>
            <a:ext cx="7772027" cy="489318"/>
          </a:xfrm>
        </p:spPr>
        <p:txBody>
          <a:bodyPr>
            <a:normAutofit/>
          </a:bodyPr>
          <a:lstStyle/>
          <a:p>
            <a:r>
              <a:rPr lang="en-US" b="1" dirty="0">
                <a:latin typeface="Poppins" pitchFamily="2" charset="77"/>
                <a:cs typeface="Poppins" pitchFamily="2" charset="77"/>
              </a:rPr>
              <a:t>Simon P. Heselschwerdt</a:t>
            </a:r>
            <a:r>
              <a:rPr lang="en-US" baseline="30000" dirty="0">
                <a:latin typeface="Poppins" pitchFamily="2" charset="77"/>
                <a:cs typeface="Poppins" pitchFamily="2" charset="77"/>
              </a:rPr>
              <a:t>1,2</a:t>
            </a:r>
            <a:r>
              <a:rPr lang="en-US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dirty="0">
                <a:latin typeface="Poppins" pitchFamily="2" charset="77"/>
                <a:cs typeface="Poppins" pitchFamily="2" charset="77"/>
              </a:rPr>
              <a:t>and Peter Greve</a:t>
            </a:r>
            <a:r>
              <a:rPr lang="en-US" baseline="30000" dirty="0">
                <a:latin typeface="Poppins" pitchFamily="2" charset="77"/>
                <a:cs typeface="Poppins" pitchFamily="2" charset="77"/>
              </a:rPr>
              <a:t>1,2</a:t>
            </a:r>
          </a:p>
          <a:p>
            <a:r>
              <a:rPr lang="en-US" sz="748" dirty="0"/>
              <a:t> 1. </a:t>
            </a:r>
            <a:r>
              <a:rPr lang="de-DE" sz="748" dirty="0">
                <a:highlight>
                  <a:srgbClr val="FFFFFF"/>
                </a:highlight>
              </a:rPr>
              <a:t>Climate Service Center Germany (GERICS), Helmholtz-Zentrum </a:t>
            </a:r>
            <a:r>
              <a:rPr lang="de-DE" sz="748" dirty="0" err="1">
                <a:highlight>
                  <a:srgbClr val="FFFFFF"/>
                </a:highlight>
              </a:rPr>
              <a:t>Hereon</a:t>
            </a:r>
            <a:r>
              <a:rPr lang="de-DE" sz="748" dirty="0">
                <a:highlight>
                  <a:srgbClr val="FFFFFF"/>
                </a:highlight>
              </a:rPr>
              <a:t>, Hamburg, Germany</a:t>
            </a:r>
          </a:p>
          <a:p>
            <a:r>
              <a:rPr lang="en-US" sz="748" dirty="0"/>
              <a:t>2. Institute of Environmental Science and Geography, University of Potsdam, Potsdam, Germany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117105-47D4-434E-48D7-8B6D87A540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6731" y="163817"/>
            <a:ext cx="1067197" cy="607708"/>
          </a:xfrm>
          <a:prstGeom prst="rect">
            <a:avLst/>
          </a:prstGeom>
        </p:spPr>
      </p:pic>
      <p:pic>
        <p:nvPicPr>
          <p:cNvPr id="12" name="Grafik 11" descr="Ein Bild, das Muster, Pixel, Kreuzworträtsel enthält.&#10;&#10;Automatisch generierte Beschreibung">
            <a:hlinkClick r:id="rId4"/>
            <a:extLst>
              <a:ext uri="{FF2B5EF4-FFF2-40B4-BE49-F238E27FC236}">
                <a16:creationId xmlns:a16="http://schemas.microsoft.com/office/drawing/2014/main" id="{F4F7B42F-6EA1-4049-F859-200F42A6E7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356" y="171666"/>
            <a:ext cx="673706" cy="673706"/>
          </a:xfrm>
          <a:prstGeom prst="rect">
            <a:avLst/>
          </a:prstGeom>
        </p:spPr>
      </p:pic>
      <p:pic>
        <p:nvPicPr>
          <p:cNvPr id="14" name="Grafik 13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187D2DD1-C317-A71B-9AC8-689E2CFF50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034" y="172524"/>
            <a:ext cx="783563" cy="1043139"/>
          </a:xfrm>
          <a:prstGeom prst="rect">
            <a:avLst/>
          </a:prstGeom>
        </p:spPr>
      </p:pic>
      <p:pic>
        <p:nvPicPr>
          <p:cNvPr id="17" name="Grafik 16" descr="Ein Bild, das Text, Schrift, Logo, Kreis enthält.&#10;&#10;Automatisch generierte Beschreibung">
            <a:extLst>
              <a:ext uri="{FF2B5EF4-FFF2-40B4-BE49-F238E27FC236}">
                <a16:creationId xmlns:a16="http://schemas.microsoft.com/office/drawing/2014/main" id="{72FF75C9-E364-A666-599A-8DC0332455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925" y="3894013"/>
            <a:ext cx="587672" cy="82274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44D5B5F-804F-BC8E-8C6C-DF85EF5CB0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21" t="3141" r="2835" b="18254"/>
          <a:stretch/>
        </p:blipFill>
        <p:spPr>
          <a:xfrm>
            <a:off x="1373928" y="1042665"/>
            <a:ext cx="6019635" cy="2455406"/>
          </a:xfrm>
          <a:prstGeom prst="rect">
            <a:avLst/>
          </a:prstGeom>
        </p:spPr>
      </p:pic>
      <p:sp>
        <p:nvSpPr>
          <p:cNvPr id="25" name="Ovale Legende 24">
            <a:extLst>
              <a:ext uri="{FF2B5EF4-FFF2-40B4-BE49-F238E27FC236}">
                <a16:creationId xmlns:a16="http://schemas.microsoft.com/office/drawing/2014/main" id="{B3CB1E9A-AA17-19F8-0471-E42FD1A80B99}"/>
              </a:ext>
            </a:extLst>
          </p:cNvPr>
          <p:cNvSpPr/>
          <p:nvPr/>
        </p:nvSpPr>
        <p:spPr>
          <a:xfrm rot="16200000" flipH="1">
            <a:off x="6545974" y="193164"/>
            <a:ext cx="662239" cy="783562"/>
          </a:xfrm>
          <a:prstGeom prst="wedgeEllipseCallou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2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294B5ED-284B-C40B-2D56-6747A0A4396F}"/>
              </a:ext>
            </a:extLst>
          </p:cNvPr>
          <p:cNvSpPr txBox="1"/>
          <p:nvPr/>
        </p:nvSpPr>
        <p:spPr>
          <a:xfrm>
            <a:off x="6516216" y="392506"/>
            <a:ext cx="783563" cy="42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88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See my abstract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7931BFC-E18C-FD4F-A480-A67162F998EC}"/>
              </a:ext>
            </a:extLst>
          </p:cNvPr>
          <p:cNvGrpSpPr/>
          <p:nvPr/>
        </p:nvGrpSpPr>
        <p:grpSpPr>
          <a:xfrm>
            <a:off x="1907704" y="176964"/>
            <a:ext cx="1099793" cy="603464"/>
            <a:chOff x="2640357" y="301821"/>
            <a:chExt cx="1617102" cy="887316"/>
          </a:xfrm>
        </p:grpSpPr>
        <p:sp>
          <p:nvSpPr>
            <p:cNvPr id="28" name="Ovale Legende 27">
              <a:extLst>
                <a:ext uri="{FF2B5EF4-FFF2-40B4-BE49-F238E27FC236}">
                  <a16:creationId xmlns:a16="http://schemas.microsoft.com/office/drawing/2014/main" id="{45EAF149-CC61-9DBD-E28C-6C81663A163F}"/>
                </a:ext>
              </a:extLst>
            </p:cNvPr>
            <p:cNvSpPr/>
            <p:nvPr/>
          </p:nvSpPr>
          <p:spPr>
            <a:xfrm rot="16200000" flipH="1" flipV="1">
              <a:off x="2907966" y="52939"/>
              <a:ext cx="868589" cy="1403807"/>
            </a:xfrm>
            <a:prstGeom prst="wedgeEllipseCallou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2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EE8C89F6-FA77-420E-7AED-B6589F7462E3}"/>
                </a:ext>
              </a:extLst>
            </p:cNvPr>
            <p:cNvSpPr txBox="1"/>
            <p:nvPr/>
          </p:nvSpPr>
          <p:spPr>
            <a:xfrm>
              <a:off x="2853653" y="301821"/>
              <a:ext cx="1403806" cy="874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88" dirty="0">
                  <a:solidFill>
                    <a:schemeClr val="bg2"/>
                  </a:solidFill>
                  <a:latin typeface="Poppins" pitchFamily="2" charset="77"/>
                  <a:cs typeface="Poppins" pitchFamily="2" charset="77"/>
                </a:rPr>
                <a:t>Our  project website</a:t>
              </a:r>
            </a:p>
          </p:txBody>
        </p:sp>
      </p:grpSp>
      <p:cxnSp>
        <p:nvCxnSpPr>
          <p:cNvPr id="30" name="Gerade Verbindung 5">
            <a:extLst>
              <a:ext uri="{FF2B5EF4-FFF2-40B4-BE49-F238E27FC236}">
                <a16:creationId xmlns:a16="http://schemas.microsoft.com/office/drawing/2014/main" id="{52E1D4BB-3C5B-F4AE-6D86-57E545579E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9" name="Grafik 8">
            <a:hlinkClick r:id="rId9"/>
            <a:extLst>
              <a:ext uri="{FF2B5EF4-FFF2-40B4-BE49-F238E27FC236}">
                <a16:creationId xmlns:a16="http://schemas.microsoft.com/office/drawing/2014/main" id="{AA1870D3-2A61-F356-EFCE-4E0BC9584BA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77107"/>
            <a:ext cx="601671" cy="601671"/>
          </a:xfrm>
          <a:prstGeom prst="rect">
            <a:avLst/>
          </a:prstGeom>
        </p:spPr>
      </p:pic>
      <p:sp>
        <p:nvSpPr>
          <p:cNvPr id="21" name="Interaktive Schaltfläche: Erste Folie 20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E1D62ABF-FB0B-9CF3-21F1-79AAEFF7271D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Interaktive Schaltfläche: Nächste(r) oder Weiter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B3815AA-861D-21E5-AA4C-F6C8EA7271F2}"/>
              </a:ext>
            </a:extLst>
          </p:cNvPr>
          <p:cNvSpPr/>
          <p:nvPr/>
        </p:nvSpPr>
        <p:spPr>
          <a:xfrm>
            <a:off x="4824000" y="4752000"/>
            <a:ext cx="360040" cy="36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9BAF1767-9703-AEBF-9E6D-7DF9EB9813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7251" y="4770568"/>
            <a:ext cx="325229" cy="35114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49EBD9AD-ACF1-77D5-F115-56F05C1411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3B8413E-8914-697E-61C7-C10279D341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763" y="838722"/>
            <a:ext cx="901894" cy="4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17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693E784-A662-1DE7-6844-DBD3261C4EC2}"/>
              </a:ext>
            </a:extLst>
          </p:cNvPr>
          <p:cNvSpPr/>
          <p:nvPr/>
        </p:nvSpPr>
        <p:spPr>
          <a:xfrm>
            <a:off x="3598474" y="771540"/>
            <a:ext cx="5285493" cy="39023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A9B3DAD-D2B6-DED0-2B1E-1212EF0622E4}"/>
              </a:ext>
            </a:extLst>
          </p:cNvPr>
          <p:cNvSpPr/>
          <p:nvPr/>
        </p:nvSpPr>
        <p:spPr>
          <a:xfrm>
            <a:off x="540609" y="771540"/>
            <a:ext cx="2811090" cy="39023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42950" y="336143"/>
            <a:ext cx="8350225" cy="3174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7070"/>
                </a:solidFill>
                <a:latin typeface="Poppins" pitchFamily="2" charset="77"/>
                <a:cs typeface="Poppins" pitchFamily="2" charset="77"/>
              </a:rPr>
              <a:t>Northern Europe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6E217-DCDB-E312-75E1-104905A57D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5625" y="2924774"/>
            <a:ext cx="2765915" cy="1663200"/>
          </a:xfrm>
          <a:prstGeom prst="rect">
            <a:avLst/>
          </a:prstGeom>
        </p:spPr>
      </p:pic>
      <p:sp>
        <p:nvSpPr>
          <p:cNvPr id="5" name="Textfeld 4">
            <a:hlinkClick r:id="rId4" action="ppaction://hlinksldjump"/>
            <a:extLst>
              <a:ext uri="{FF2B5EF4-FFF2-40B4-BE49-F238E27FC236}">
                <a16:creationId xmlns:a16="http://schemas.microsoft.com/office/drawing/2014/main" id="{2891CB8C-B961-474C-EAB0-9408C8AB0C66}"/>
              </a:ext>
            </a:extLst>
          </p:cNvPr>
          <p:cNvSpPr txBox="1"/>
          <p:nvPr/>
        </p:nvSpPr>
        <p:spPr>
          <a:xfrm>
            <a:off x="4572000" y="323419"/>
            <a:ext cx="4321175" cy="323935"/>
          </a:xfrm>
          <a:prstGeom prst="rect">
            <a:avLst/>
          </a:prstGeom>
          <a:solidFill>
            <a:srgbClr val="FCD0A3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1400" dirty="0">
                <a:latin typeface="Poppins" pitchFamily="2" charset="77"/>
                <a:cs typeface="Poppins" pitchFamily="2" charset="77"/>
              </a:rPr>
              <a:t>How do we compute the variable importance?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FF56B8-4029-FB2F-F5A0-DE148E20C4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5625" y="980558"/>
            <a:ext cx="2765915" cy="16632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13812C-95A9-9B53-5F19-A7BB0EE8784B}"/>
              </a:ext>
            </a:extLst>
          </p:cNvPr>
          <p:cNvSpPr txBox="1"/>
          <p:nvPr/>
        </p:nvSpPr>
        <p:spPr>
          <a:xfrm>
            <a:off x="701568" y="807574"/>
            <a:ext cx="68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Historical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Interaktive Schaltfläche: Erste Folie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26FF57C-C439-98EF-B1B0-1A48822C2642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nteraktive Schaltfläche: Nächste(r) oder Weiter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5D8E9D9-9110-817E-7314-C903D46B048D}"/>
              </a:ext>
            </a:extLst>
          </p:cNvPr>
          <p:cNvSpPr/>
          <p:nvPr/>
        </p:nvSpPr>
        <p:spPr>
          <a:xfrm>
            <a:off x="4824000" y="4752000"/>
            <a:ext cx="360040" cy="36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DCC7F8-CC72-52EB-04DD-FAD3A3CEC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C266CC-8BC1-1149-891A-EB14C8F84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16D995-54F6-540B-2CA7-116A80AC6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3098FE-B022-BE9E-C3EF-059DFFE77B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cxnSp>
        <p:nvCxnSpPr>
          <p:cNvPr id="16" name="Gerade Verbindung 5">
            <a:extLst>
              <a:ext uri="{FF2B5EF4-FFF2-40B4-BE49-F238E27FC236}">
                <a16:creationId xmlns:a16="http://schemas.microsoft.com/office/drawing/2014/main" id="{1DF7A379-5259-B2A0-1972-37627FF88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2E7D771-C91C-56E8-43B6-C4DDC9BAA1B5}"/>
              </a:ext>
            </a:extLst>
          </p:cNvPr>
          <p:cNvGrpSpPr>
            <a:grpSpLocks noChangeAspect="1"/>
          </p:cNvGrpSpPr>
          <p:nvPr/>
        </p:nvGrpSpPr>
        <p:grpSpPr>
          <a:xfrm>
            <a:off x="3635897" y="954186"/>
            <a:ext cx="5159130" cy="2414145"/>
            <a:chOff x="5093288" y="869582"/>
            <a:chExt cx="5136268" cy="2403448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57B9BF2-88A8-AFA4-5A4D-80B9B6B90EC6}"/>
                </a:ext>
              </a:extLst>
            </p:cNvPr>
            <p:cNvGrpSpPr/>
            <p:nvPr/>
          </p:nvGrpSpPr>
          <p:grpSpPr>
            <a:xfrm>
              <a:off x="5093288" y="869582"/>
              <a:ext cx="3783875" cy="2403448"/>
              <a:chOff x="3203849" y="869582"/>
              <a:chExt cx="3783875" cy="2403448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2B144634-A675-7544-C6B6-A675846B4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3203849" y="869582"/>
                <a:ext cx="3713861" cy="2403448"/>
              </a:xfrm>
              <a:prstGeom prst="rect">
                <a:avLst/>
              </a:prstGeom>
            </p:spPr>
          </p:pic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8080D4C5-3268-584C-4D9E-3B25ED5D1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9837" t="90454" r="-149" b="4820"/>
              <a:stretch/>
            </p:blipFill>
            <p:spPr>
              <a:xfrm>
                <a:off x="6644915" y="3065312"/>
                <a:ext cx="342809" cy="100285"/>
              </a:xfrm>
              <a:prstGeom prst="rect">
                <a:avLst/>
              </a:prstGeom>
            </p:spPr>
          </p:pic>
        </p:grp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862885D8-EAC1-DDDF-8ACF-C9B5E9A01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34" t="23765" r="-384" b="27540"/>
            <a:stretch/>
          </p:blipFill>
          <p:spPr>
            <a:xfrm>
              <a:off x="8883054" y="1238668"/>
              <a:ext cx="1346502" cy="1483441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1EDB7946-BEFF-00CF-B4B9-F53C452652D4}"/>
              </a:ext>
            </a:extLst>
          </p:cNvPr>
          <p:cNvSpPr txBox="1"/>
          <p:nvPr/>
        </p:nvSpPr>
        <p:spPr>
          <a:xfrm>
            <a:off x="3682800" y="3387598"/>
            <a:ext cx="3265544" cy="122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Poppins" pitchFamily="2" charset="77"/>
                <a:cs typeface="Poppins" pitchFamily="2" charset="77"/>
              </a:rPr>
              <a:t>Increasing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Green Water 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share due to growing vegetation.</a:t>
            </a:r>
          </a:p>
          <a:p>
            <a:endParaRPr lang="en-GB" sz="1400" dirty="0">
              <a:latin typeface="Poppins" pitchFamily="2" charset="77"/>
              <a:cs typeface="Poppins" pitchFamily="2" charset="77"/>
            </a:endParaRPr>
          </a:p>
          <a:p>
            <a:r>
              <a:rPr lang="en-GB" sz="1400" b="1" dirty="0">
                <a:latin typeface="Poppins" pitchFamily="2" charset="77"/>
                <a:cs typeface="Poppins" pitchFamily="2" charset="77"/>
              </a:rPr>
              <a:t>Strong seasonality.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Click on season: 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6325B0B-9A1C-1004-15DC-FB1DB32D386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6949423" y="3368332"/>
            <a:ext cx="1911117" cy="124779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FA07C50E-0904-B912-4DCB-BF295F15DCB5}"/>
              </a:ext>
            </a:extLst>
          </p:cNvPr>
          <p:cNvSpPr txBox="1"/>
          <p:nvPr/>
        </p:nvSpPr>
        <p:spPr>
          <a:xfrm>
            <a:off x="7416456" y="3204000"/>
            <a:ext cx="12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Variable Importance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9E2A563-194C-8D5D-B920-D50FCB9844D9}"/>
              </a:ext>
            </a:extLst>
          </p:cNvPr>
          <p:cNvSpPr txBox="1"/>
          <p:nvPr/>
        </p:nvSpPr>
        <p:spPr>
          <a:xfrm>
            <a:off x="683568" y="2751790"/>
            <a:ext cx="140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Change under SSP3-7.0</a:t>
            </a:r>
          </a:p>
          <a:p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B15BC9D-607D-7DEA-600B-71394049CE72}"/>
              </a:ext>
            </a:extLst>
          </p:cNvPr>
          <p:cNvSpPr txBox="1"/>
          <p:nvPr/>
        </p:nvSpPr>
        <p:spPr>
          <a:xfrm>
            <a:off x="3779912" y="792000"/>
            <a:ext cx="2303884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Regional Variable Change under SSP3-7.0</a:t>
            </a:r>
          </a:p>
        </p:txBody>
      </p:sp>
      <p:sp>
        <p:nvSpPr>
          <p:cNvPr id="3" name="Abgerundetes Rechteck 2">
            <a:hlinkClick r:id="rId15" action="ppaction://hlinksldjump"/>
            <a:extLst>
              <a:ext uri="{FF2B5EF4-FFF2-40B4-BE49-F238E27FC236}">
                <a16:creationId xmlns:a16="http://schemas.microsoft.com/office/drawing/2014/main" id="{23BAF147-F4C4-CE7A-FFBB-284EB8D18206}"/>
              </a:ext>
            </a:extLst>
          </p:cNvPr>
          <p:cNvSpPr/>
          <p:nvPr/>
        </p:nvSpPr>
        <p:spPr>
          <a:xfrm>
            <a:off x="4572000" y="4299942"/>
            <a:ext cx="498205" cy="2422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Poppins" pitchFamily="2" charset="77"/>
                <a:cs typeface="Poppins" pitchFamily="2" charset="77"/>
              </a:rPr>
              <a:t>JJA</a:t>
            </a:r>
          </a:p>
        </p:txBody>
      </p:sp>
      <p:sp>
        <p:nvSpPr>
          <p:cNvPr id="19" name="Abgerundetes Rechteck 18">
            <a:hlinkClick r:id="rId16" action="ppaction://hlinksldjump"/>
            <a:extLst>
              <a:ext uri="{FF2B5EF4-FFF2-40B4-BE49-F238E27FC236}">
                <a16:creationId xmlns:a16="http://schemas.microsoft.com/office/drawing/2014/main" id="{0C6E2A3C-9B13-2CD9-ABE1-3B89D697CD50}"/>
              </a:ext>
            </a:extLst>
          </p:cNvPr>
          <p:cNvSpPr/>
          <p:nvPr/>
        </p:nvSpPr>
        <p:spPr>
          <a:xfrm>
            <a:off x="5154531" y="4299942"/>
            <a:ext cx="492410" cy="2422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Poppins" pitchFamily="2" charset="77"/>
                <a:cs typeface="Poppins" pitchFamily="2" charset="77"/>
              </a:rPr>
              <a:t>DJF</a:t>
            </a:r>
          </a:p>
        </p:txBody>
      </p:sp>
      <p:sp>
        <p:nvSpPr>
          <p:cNvPr id="21" name="Interaktive Schaltfläche: Vorherige(r) oder Zurück 20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670FBFF1-AB2E-121A-414F-DA4370AAEB68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23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eck 37">
            <a:extLst>
              <a:ext uri="{FF2B5EF4-FFF2-40B4-BE49-F238E27FC236}">
                <a16:creationId xmlns:a16="http://schemas.microsoft.com/office/drawing/2014/main" id="{221DF262-D04E-FB7C-970B-F8689894459A}"/>
              </a:ext>
            </a:extLst>
          </p:cNvPr>
          <p:cNvSpPr/>
          <p:nvPr/>
        </p:nvSpPr>
        <p:spPr>
          <a:xfrm>
            <a:off x="2538065" y="4747171"/>
            <a:ext cx="1817911" cy="39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>
                <a:latin typeface="Poppins" pitchFamily="2" charset="77"/>
                <a:cs typeface="Poppins" pitchFamily="2" charset="77"/>
              </a:rPr>
              <a:t>Back to region slide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6887081-B028-8BF2-776D-60C4FC2A6CD2}"/>
              </a:ext>
            </a:extLst>
          </p:cNvPr>
          <p:cNvSpPr/>
          <p:nvPr/>
        </p:nvSpPr>
        <p:spPr>
          <a:xfrm>
            <a:off x="3598474" y="771540"/>
            <a:ext cx="5285493" cy="39023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6" name="Gerade Verbindung 5">
            <a:extLst>
              <a:ext uri="{FF2B5EF4-FFF2-40B4-BE49-F238E27FC236}">
                <a16:creationId xmlns:a16="http://schemas.microsoft.com/office/drawing/2014/main" id="{53C1DAF8-BE30-612C-FB8B-91B7588BBE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46ED0C1-3C96-0CE2-752E-31599104A956}"/>
              </a:ext>
            </a:extLst>
          </p:cNvPr>
          <p:cNvGrpSpPr>
            <a:grpSpLocks noChangeAspect="1"/>
          </p:cNvGrpSpPr>
          <p:nvPr/>
        </p:nvGrpSpPr>
        <p:grpSpPr>
          <a:xfrm>
            <a:off x="3635897" y="970869"/>
            <a:ext cx="5159130" cy="2380778"/>
            <a:chOff x="5093288" y="886191"/>
            <a:chExt cx="5136268" cy="237022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34FBE8F8-EF79-F7E3-3591-7942D45FC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093288" y="886191"/>
              <a:ext cx="3713861" cy="2370229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EBDFE49C-08E1-8DF3-6221-4DD1D7531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34" t="23765" r="-384" b="27540"/>
            <a:stretch/>
          </p:blipFill>
          <p:spPr>
            <a:xfrm>
              <a:off x="8883054" y="1238668"/>
              <a:ext cx="1346502" cy="148344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E32A65EF-8D39-AF5F-6284-E2E93CF4CEDF}"/>
                  </a:ext>
                </a:extLst>
              </p:cNvPr>
              <p:cNvSpPr txBox="1"/>
              <p:nvPr/>
            </p:nvSpPr>
            <p:spPr>
              <a:xfrm>
                <a:off x="3682800" y="3387600"/>
                <a:ext cx="3265544" cy="116955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prstClr val="ltGray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Strong increasing </a:t>
                </a:r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Green Water 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share due to growing vegetation.</a:t>
                </a:r>
              </a:p>
              <a:p>
                <a:endParaRPr lang="en-GB" sz="1400" dirty="0">
                  <a:latin typeface="Poppins" pitchFamily="2" charset="77"/>
                  <a:cs typeface="Poppins" pitchFamily="2" charset="77"/>
                </a:endParaRPr>
              </a:p>
              <a:p>
                <a14:m>
                  <m:oMath xmlns:m="http://schemas.openxmlformats.org/officeDocument/2006/math">
                    <m:r>
                      <a:rPr lang="de-DE" sz="1400" b="1" i="0" smtClean="0">
                        <a:latin typeface="Cambria Math" panose="02040503050406030204" pitchFamily="18" charset="0"/>
                        <a:cs typeface="Poppins" pitchFamily="2" charset="77"/>
                      </a:rPr>
                      <m:t>𝚫</m:t>
                    </m:r>
                  </m:oMath>
                </a14:m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Precipitation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 is most important variable for predicting </a:t>
                </a:r>
                <a14:m>
                  <m:oMath xmlns:m="http://schemas.openxmlformats.org/officeDocument/2006/math">
                    <m:r>
                      <a:rPr lang="de-DE" sz="1400" b="1">
                        <a:latin typeface="Cambria Math" panose="02040503050406030204" pitchFamily="18" charset="0"/>
                        <a:cs typeface="Poppins" pitchFamily="2" charset="77"/>
                      </a:rPr>
                      <m:t>𝚫</m:t>
                    </m:r>
                  </m:oMath>
                </a14:m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BGWS. </a:t>
                </a:r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E32A65EF-8D39-AF5F-6284-E2E93CF4C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800" y="3387600"/>
                <a:ext cx="3265544" cy="1169551"/>
              </a:xfrm>
              <a:prstGeom prst="rect">
                <a:avLst/>
              </a:prstGeom>
              <a:blipFill>
                <a:blip r:embed="rId6"/>
                <a:stretch>
                  <a:fillRect l="-386" t="-1064" b="-3191"/>
                </a:stretch>
              </a:blipFill>
              <a:ln>
                <a:solidFill>
                  <a:prstClr val="ltGray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Grafik 34">
            <a:extLst>
              <a:ext uri="{FF2B5EF4-FFF2-40B4-BE49-F238E27FC236}">
                <a16:creationId xmlns:a16="http://schemas.microsoft.com/office/drawing/2014/main" id="{36F3D102-2635-0715-1A37-5D5681C955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49423" y="3369089"/>
            <a:ext cx="1911117" cy="1246279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3743" y="319006"/>
            <a:ext cx="8350225" cy="3174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7070"/>
                </a:solidFill>
                <a:latin typeface="Poppins" pitchFamily="2" charset="77"/>
                <a:cs typeface="Poppins" pitchFamily="2" charset="77"/>
              </a:rPr>
              <a:t>Northern Europe - </a:t>
            </a:r>
            <a:r>
              <a:rPr lang="en-US" dirty="0">
                <a:solidFill>
                  <a:srgbClr val="707070"/>
                </a:solidFill>
              </a:rPr>
              <a:t>JJA</a:t>
            </a:r>
            <a:endParaRPr lang="en-US" dirty="0">
              <a:solidFill>
                <a:srgbClr val="70707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58B4FD0-0605-D18E-23A7-9CBEF99C3175}"/>
              </a:ext>
            </a:extLst>
          </p:cNvPr>
          <p:cNvSpPr txBox="1"/>
          <p:nvPr/>
        </p:nvSpPr>
        <p:spPr>
          <a:xfrm>
            <a:off x="923501" y="900359"/>
            <a:ext cx="857055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24" dirty="0">
                <a:latin typeface="Poppins" pitchFamily="2" charset="77"/>
                <a:cs typeface="Poppins" pitchFamily="2" charset="77"/>
              </a:rPr>
              <a:t>Historical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DA10C5A-4884-E984-511A-9BA22D8274C7}"/>
              </a:ext>
            </a:extLst>
          </p:cNvPr>
          <p:cNvSpPr txBox="1"/>
          <p:nvPr/>
        </p:nvSpPr>
        <p:spPr>
          <a:xfrm>
            <a:off x="850075" y="2908239"/>
            <a:ext cx="16754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24" dirty="0">
                <a:latin typeface="Poppins" pitchFamily="2" charset="77"/>
                <a:cs typeface="Poppins" pitchFamily="2" charset="77"/>
              </a:rPr>
              <a:t>Historical - SSP3-7.0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28D74D1-871F-A2BB-8B38-0D235CA35074}"/>
              </a:ext>
            </a:extLst>
          </p:cNvPr>
          <p:cNvSpPr/>
          <p:nvPr/>
        </p:nvSpPr>
        <p:spPr>
          <a:xfrm>
            <a:off x="540609" y="771540"/>
            <a:ext cx="2811090" cy="39023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B504271-5890-863E-5CC9-8976811A48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55625" y="2924774"/>
            <a:ext cx="2765914" cy="16632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913E2F1-9A21-75E2-75C2-EC12D20FD26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5625" y="980558"/>
            <a:ext cx="2765914" cy="16632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D918026-C2BE-BB16-238C-DB04F31E39AD}"/>
              </a:ext>
            </a:extLst>
          </p:cNvPr>
          <p:cNvSpPr txBox="1"/>
          <p:nvPr/>
        </p:nvSpPr>
        <p:spPr>
          <a:xfrm>
            <a:off x="701568" y="807574"/>
            <a:ext cx="68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Historical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7D7838A-CF79-C284-D425-5EAC4E5A53B5}"/>
              </a:ext>
            </a:extLst>
          </p:cNvPr>
          <p:cNvSpPr txBox="1"/>
          <p:nvPr/>
        </p:nvSpPr>
        <p:spPr>
          <a:xfrm>
            <a:off x="683568" y="2751790"/>
            <a:ext cx="140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Change under SSP3-7.0</a:t>
            </a:r>
          </a:p>
          <a:p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Interaktive Schaltfläche: Erste Folie 1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C81212DC-1A80-6C69-580E-5D410D744658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A085CC6-A9AB-90BD-67B8-D535052FD1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324C8DC-8473-B900-AF24-7BE83E243D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4F1ED4A-C09E-208C-1561-16530DAD1E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4CCBD3D-AA42-AC1B-A066-BD5348AF654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sp>
        <p:nvSpPr>
          <p:cNvPr id="24" name="Interaktive Schaltfläche: Vorherige(r) oder Zurück 2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534A7F7B-D527-B582-71AC-3E6D2D89E13E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1BA71F7-6C42-756F-F5D0-5427542F8ADF}"/>
              </a:ext>
            </a:extLst>
          </p:cNvPr>
          <p:cNvSpPr txBox="1"/>
          <p:nvPr/>
        </p:nvSpPr>
        <p:spPr>
          <a:xfrm>
            <a:off x="3779912" y="792000"/>
            <a:ext cx="2303884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Regional Variable Change under SSP3-7.0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F3F2A3E-D17E-57EA-939B-F14A424C0119}"/>
              </a:ext>
            </a:extLst>
          </p:cNvPr>
          <p:cNvSpPr txBox="1"/>
          <p:nvPr/>
        </p:nvSpPr>
        <p:spPr>
          <a:xfrm>
            <a:off x="7416456" y="3204000"/>
            <a:ext cx="12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Variable Importance</a:t>
            </a:r>
          </a:p>
        </p:txBody>
      </p:sp>
    </p:spTree>
    <p:extLst>
      <p:ext uri="{BB962C8B-B14F-4D97-AF65-F5344CB8AC3E}">
        <p14:creationId xmlns:p14="http://schemas.microsoft.com/office/powerpoint/2010/main" val="936158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F52CC2F-76B4-407F-6E8F-0BB393D1B217}"/>
              </a:ext>
            </a:extLst>
          </p:cNvPr>
          <p:cNvSpPr/>
          <p:nvPr/>
        </p:nvSpPr>
        <p:spPr>
          <a:xfrm>
            <a:off x="2538065" y="4747171"/>
            <a:ext cx="1817911" cy="39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>
                <a:latin typeface="Poppins" pitchFamily="2" charset="77"/>
                <a:cs typeface="Poppins" pitchFamily="2" charset="77"/>
              </a:rPr>
              <a:t>Back to region slide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6887081-B028-8BF2-776D-60C4FC2A6CD2}"/>
              </a:ext>
            </a:extLst>
          </p:cNvPr>
          <p:cNvSpPr/>
          <p:nvPr/>
        </p:nvSpPr>
        <p:spPr>
          <a:xfrm>
            <a:off x="3598474" y="771540"/>
            <a:ext cx="5285493" cy="39023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6" name="Gerade Verbindung 5">
            <a:extLst>
              <a:ext uri="{FF2B5EF4-FFF2-40B4-BE49-F238E27FC236}">
                <a16:creationId xmlns:a16="http://schemas.microsoft.com/office/drawing/2014/main" id="{53C1DAF8-BE30-612C-FB8B-91B7588BBE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46ED0C1-3C96-0CE2-752E-31599104A956}"/>
              </a:ext>
            </a:extLst>
          </p:cNvPr>
          <p:cNvGrpSpPr>
            <a:grpSpLocks noChangeAspect="1"/>
          </p:cNvGrpSpPr>
          <p:nvPr/>
        </p:nvGrpSpPr>
        <p:grpSpPr>
          <a:xfrm>
            <a:off x="3635897" y="970869"/>
            <a:ext cx="5159130" cy="2380778"/>
            <a:chOff x="5093288" y="886191"/>
            <a:chExt cx="5136268" cy="237022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34FBE8F8-EF79-F7E3-3591-7942D45FC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093288" y="886191"/>
              <a:ext cx="3713860" cy="2370229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EBDFE49C-08E1-8DF3-6221-4DD1D7531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34" t="23765" r="-384" b="27540"/>
            <a:stretch/>
          </p:blipFill>
          <p:spPr>
            <a:xfrm>
              <a:off x="8883054" y="1238668"/>
              <a:ext cx="1346502" cy="148344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E32A65EF-8D39-AF5F-6284-E2E93CF4CEDF}"/>
                  </a:ext>
                </a:extLst>
              </p:cNvPr>
              <p:cNvSpPr txBox="1"/>
              <p:nvPr/>
            </p:nvSpPr>
            <p:spPr>
              <a:xfrm>
                <a:off x="3682800" y="3387600"/>
                <a:ext cx="3265544" cy="116955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prstClr val="ltGray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Further rising </a:t>
                </a:r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Blue Water 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share due to precipitation increase.</a:t>
                </a:r>
              </a:p>
              <a:p>
                <a:endParaRPr lang="en-GB" sz="1400" dirty="0">
                  <a:latin typeface="Poppins" pitchFamily="2" charset="77"/>
                  <a:cs typeface="Poppins" pitchFamily="2" charset="77"/>
                </a:endParaRPr>
              </a:p>
              <a:p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High explained variance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 b="0" i="0" smtClean="0">
                        <a:latin typeface="Cambria Math" panose="02040503050406030204" pitchFamily="18" charset="0"/>
                        <a:cs typeface="Poppins" pitchFamily="2" charset="77"/>
                      </a:rPr>
                      <m:t>Δ</m:t>
                    </m:r>
                  </m:oMath>
                </a14:m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WUE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>
                        <a:latin typeface="Cambria Math" panose="02040503050406030204" pitchFamily="18" charset="0"/>
                        <a:cs typeface="Poppins" pitchFamily="2" charset="77"/>
                      </a:rPr>
                      <m:t>Δ</m:t>
                    </m:r>
                  </m:oMath>
                </a14:m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VPD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 as main driver.</a:t>
                </a:r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E32A65EF-8D39-AF5F-6284-E2E93CF4C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800" y="3387600"/>
                <a:ext cx="3265544" cy="1169551"/>
              </a:xfrm>
              <a:prstGeom prst="rect">
                <a:avLst/>
              </a:prstGeom>
              <a:blipFill>
                <a:blip r:embed="rId6"/>
                <a:stretch>
                  <a:fillRect l="-372" t="-515" b="-3608"/>
                </a:stretch>
              </a:blipFill>
              <a:ln>
                <a:solidFill>
                  <a:prstClr val="ltGray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Grafik 34">
            <a:extLst>
              <a:ext uri="{FF2B5EF4-FFF2-40B4-BE49-F238E27FC236}">
                <a16:creationId xmlns:a16="http://schemas.microsoft.com/office/drawing/2014/main" id="{36F3D102-2635-0715-1A37-5D5681C955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49424" y="3369089"/>
            <a:ext cx="1911115" cy="1246279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3743" y="319006"/>
            <a:ext cx="8350225" cy="3174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7070"/>
                </a:solidFill>
                <a:latin typeface="Poppins" pitchFamily="2" charset="77"/>
                <a:cs typeface="Poppins" pitchFamily="2" charset="77"/>
              </a:rPr>
              <a:t>Northern Europe - </a:t>
            </a:r>
            <a:r>
              <a:rPr lang="en-US" dirty="0">
                <a:solidFill>
                  <a:srgbClr val="707070"/>
                </a:solidFill>
              </a:rPr>
              <a:t>DJF</a:t>
            </a:r>
            <a:endParaRPr lang="en-US" dirty="0">
              <a:solidFill>
                <a:srgbClr val="70707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58B4FD0-0605-D18E-23A7-9CBEF99C3175}"/>
              </a:ext>
            </a:extLst>
          </p:cNvPr>
          <p:cNvSpPr txBox="1"/>
          <p:nvPr/>
        </p:nvSpPr>
        <p:spPr>
          <a:xfrm>
            <a:off x="923501" y="900359"/>
            <a:ext cx="857055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24" dirty="0">
                <a:latin typeface="Poppins" pitchFamily="2" charset="77"/>
                <a:cs typeface="Poppins" pitchFamily="2" charset="77"/>
              </a:rPr>
              <a:t>Historical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DA10C5A-4884-E984-511A-9BA22D8274C7}"/>
              </a:ext>
            </a:extLst>
          </p:cNvPr>
          <p:cNvSpPr txBox="1"/>
          <p:nvPr/>
        </p:nvSpPr>
        <p:spPr>
          <a:xfrm>
            <a:off x="850075" y="2908239"/>
            <a:ext cx="16754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24" dirty="0">
                <a:latin typeface="Poppins" pitchFamily="2" charset="77"/>
                <a:cs typeface="Poppins" pitchFamily="2" charset="77"/>
              </a:rPr>
              <a:t>Historical - SSP3-7.0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28D74D1-871F-A2BB-8B38-0D235CA35074}"/>
              </a:ext>
            </a:extLst>
          </p:cNvPr>
          <p:cNvSpPr/>
          <p:nvPr/>
        </p:nvSpPr>
        <p:spPr>
          <a:xfrm>
            <a:off x="540609" y="771540"/>
            <a:ext cx="2811090" cy="39023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B504271-5890-863E-5CC9-8976811A48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55625" y="2924774"/>
            <a:ext cx="2765914" cy="166319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913E2F1-9A21-75E2-75C2-EC12D20FD26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5625" y="980558"/>
            <a:ext cx="2765914" cy="166319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D918026-C2BE-BB16-238C-DB04F31E39AD}"/>
              </a:ext>
            </a:extLst>
          </p:cNvPr>
          <p:cNvSpPr txBox="1"/>
          <p:nvPr/>
        </p:nvSpPr>
        <p:spPr>
          <a:xfrm>
            <a:off x="701568" y="807574"/>
            <a:ext cx="68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Historical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7D7838A-CF79-C284-D425-5EAC4E5A53B5}"/>
              </a:ext>
            </a:extLst>
          </p:cNvPr>
          <p:cNvSpPr txBox="1"/>
          <p:nvPr/>
        </p:nvSpPr>
        <p:spPr>
          <a:xfrm>
            <a:off x="683568" y="2751790"/>
            <a:ext cx="140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Change under SSP3-7.0</a:t>
            </a:r>
          </a:p>
          <a:p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Interaktive Schaltfläche: Erste Folie 1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C81212DC-1A80-6C69-580E-5D410D744658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A085CC6-A9AB-90BD-67B8-D535052FD1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324C8DC-8473-B900-AF24-7BE83E243D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4F1ED4A-C09E-208C-1561-16530DAD1E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4CCBD3D-AA42-AC1B-A066-BD5348AF654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sp>
        <p:nvSpPr>
          <p:cNvPr id="24" name="Interaktive Schaltfläche: Vorherige(r) oder Zurück 2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534A7F7B-D527-B582-71AC-3E6D2D89E13E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1BA71F7-6C42-756F-F5D0-5427542F8ADF}"/>
              </a:ext>
            </a:extLst>
          </p:cNvPr>
          <p:cNvSpPr txBox="1"/>
          <p:nvPr/>
        </p:nvSpPr>
        <p:spPr>
          <a:xfrm>
            <a:off x="3779912" y="792000"/>
            <a:ext cx="2303884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Regional Variable Change under SSP3-7.0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F3F2A3E-D17E-57EA-939B-F14A424C0119}"/>
              </a:ext>
            </a:extLst>
          </p:cNvPr>
          <p:cNvSpPr txBox="1"/>
          <p:nvPr/>
        </p:nvSpPr>
        <p:spPr>
          <a:xfrm>
            <a:off x="7416456" y="3204000"/>
            <a:ext cx="12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Variable Importance</a:t>
            </a:r>
          </a:p>
        </p:txBody>
      </p:sp>
    </p:spTree>
    <p:extLst>
      <p:ext uri="{BB962C8B-B14F-4D97-AF65-F5344CB8AC3E}">
        <p14:creationId xmlns:p14="http://schemas.microsoft.com/office/powerpoint/2010/main" val="902541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693E784-A662-1DE7-6844-DBD3261C4EC2}"/>
              </a:ext>
            </a:extLst>
          </p:cNvPr>
          <p:cNvSpPr/>
          <p:nvPr/>
        </p:nvSpPr>
        <p:spPr>
          <a:xfrm>
            <a:off x="3598474" y="771540"/>
            <a:ext cx="5285493" cy="39023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A9B3DAD-D2B6-DED0-2B1E-1212EF0622E4}"/>
              </a:ext>
            </a:extLst>
          </p:cNvPr>
          <p:cNvSpPr/>
          <p:nvPr/>
        </p:nvSpPr>
        <p:spPr>
          <a:xfrm>
            <a:off x="540609" y="771540"/>
            <a:ext cx="2811090" cy="39023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3743" y="319006"/>
            <a:ext cx="8350225" cy="3174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7070"/>
                </a:solidFill>
                <a:latin typeface="Poppins" pitchFamily="2" charset="77"/>
                <a:cs typeface="Poppins" pitchFamily="2" charset="77"/>
              </a:rPr>
              <a:t>W. North America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6E217-DCDB-E312-75E1-104905A57D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280" y="2758020"/>
            <a:ext cx="2396559" cy="1864446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6AE0437-4141-441D-439A-A2576533D33E}"/>
              </a:ext>
            </a:extLst>
          </p:cNvPr>
          <p:cNvGrpSpPr>
            <a:grpSpLocks noChangeAspect="1"/>
          </p:cNvGrpSpPr>
          <p:nvPr/>
        </p:nvGrpSpPr>
        <p:grpSpPr>
          <a:xfrm>
            <a:off x="735281" y="848098"/>
            <a:ext cx="2396559" cy="1864446"/>
            <a:chOff x="539552" y="820162"/>
            <a:chExt cx="2493261" cy="1939677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1FF56B8-4029-FB2F-F5A0-DE148E20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552" y="820162"/>
              <a:ext cx="2493261" cy="1939677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613812C-95A9-9B53-5F19-A7BB0EE8784B}"/>
                </a:ext>
              </a:extLst>
            </p:cNvPr>
            <p:cNvSpPr txBox="1"/>
            <p:nvPr/>
          </p:nvSpPr>
          <p:spPr>
            <a:xfrm>
              <a:off x="710917" y="836706"/>
              <a:ext cx="711600" cy="1872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latin typeface="Poppins" pitchFamily="2" charset="77"/>
                  <a:cs typeface="Poppins" pitchFamily="2" charset="77"/>
                </a:rPr>
                <a:t>Historical</a:t>
              </a:r>
              <a:endParaRPr lang="en-GB" sz="900" dirty="0"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8" name="Interaktive Schaltfläche: Vorherige(r) oder Zurück 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B809E5E-3AC8-370E-8953-CCA82835CB78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nteraktive Schaltfläche: Erste Foli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26FF57C-C439-98EF-B1B0-1A48822C2642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nteraktive Schaltfläche: Nächste(r) oder Weiter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5D8E9D9-9110-817E-7314-C903D46B048D}"/>
              </a:ext>
            </a:extLst>
          </p:cNvPr>
          <p:cNvSpPr/>
          <p:nvPr/>
        </p:nvSpPr>
        <p:spPr>
          <a:xfrm>
            <a:off x="4824000" y="4752000"/>
            <a:ext cx="360040" cy="36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DCC7F8-CC72-52EB-04DD-FAD3A3CEC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C266CC-8BC1-1149-891A-EB14C8F84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16D995-54F6-540B-2CA7-116A80AC61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3098FE-B022-BE9E-C3EF-059DFFE77BE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cxnSp>
        <p:nvCxnSpPr>
          <p:cNvPr id="16" name="Gerade Verbindung 5">
            <a:extLst>
              <a:ext uri="{FF2B5EF4-FFF2-40B4-BE49-F238E27FC236}">
                <a16:creationId xmlns:a16="http://schemas.microsoft.com/office/drawing/2014/main" id="{1DF7A379-5259-B2A0-1972-37627FF88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2E7D771-C91C-56E8-43B6-C4DDC9BAA1B5}"/>
              </a:ext>
            </a:extLst>
          </p:cNvPr>
          <p:cNvGrpSpPr>
            <a:grpSpLocks noChangeAspect="1"/>
          </p:cNvGrpSpPr>
          <p:nvPr/>
        </p:nvGrpSpPr>
        <p:grpSpPr>
          <a:xfrm>
            <a:off x="3635896" y="954186"/>
            <a:ext cx="5159131" cy="2414145"/>
            <a:chOff x="5093287" y="869582"/>
            <a:chExt cx="5136269" cy="2403448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57B9BF2-88A8-AFA4-5A4D-80B9B6B90EC6}"/>
                </a:ext>
              </a:extLst>
            </p:cNvPr>
            <p:cNvGrpSpPr/>
            <p:nvPr/>
          </p:nvGrpSpPr>
          <p:grpSpPr>
            <a:xfrm>
              <a:off x="5093287" y="869582"/>
              <a:ext cx="3783876" cy="2403448"/>
              <a:chOff x="3203848" y="869582"/>
              <a:chExt cx="3783876" cy="2403448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2B144634-A675-7544-C6B6-A675846B4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3848" y="869582"/>
                <a:ext cx="3713863" cy="2403448"/>
              </a:xfrm>
              <a:prstGeom prst="rect">
                <a:avLst/>
              </a:prstGeom>
            </p:spPr>
          </p:pic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8080D4C5-3268-584C-4D9E-3B25ED5D1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9837" t="90454" r="-149" b="4820"/>
              <a:stretch/>
            </p:blipFill>
            <p:spPr>
              <a:xfrm>
                <a:off x="6644915" y="3065312"/>
                <a:ext cx="342809" cy="100285"/>
              </a:xfrm>
              <a:prstGeom prst="rect">
                <a:avLst/>
              </a:prstGeom>
            </p:spPr>
          </p:pic>
        </p:grp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862885D8-EAC1-DDDF-8ACF-C9B5E9A01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34" t="23765" r="-384" b="27540"/>
            <a:stretch/>
          </p:blipFill>
          <p:spPr>
            <a:xfrm>
              <a:off x="8883054" y="1238668"/>
              <a:ext cx="1346502" cy="148344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1EDB7946-BEFF-00CF-B4B9-F53C452652D4}"/>
                  </a:ext>
                </a:extLst>
              </p:cNvPr>
              <p:cNvSpPr txBox="1"/>
              <p:nvPr/>
            </p:nvSpPr>
            <p:spPr>
              <a:xfrm>
                <a:off x="3682800" y="3387600"/>
                <a:ext cx="3265544" cy="116955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prstClr val="ltGray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Increasing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 </a:t>
                </a:r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Green Water 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share due to growing vegetation.</a:t>
                </a:r>
              </a:p>
              <a:p>
                <a:endParaRPr lang="en-GB" sz="1400" dirty="0">
                  <a:latin typeface="Poppins" pitchFamily="2" charset="77"/>
                  <a:cs typeface="Poppins" pitchFamily="2" charset="77"/>
                </a:endParaRPr>
              </a:p>
              <a:p>
                <a14:m>
                  <m:oMath xmlns:m="http://schemas.openxmlformats.org/officeDocument/2006/math">
                    <m:r>
                      <a:rPr lang="de-DE" sz="1400" b="1" i="0" smtClean="0">
                        <a:latin typeface="Cambria Math" panose="02040503050406030204" pitchFamily="18" charset="0"/>
                        <a:cs typeface="Poppins" pitchFamily="2" charset="77"/>
                      </a:rPr>
                      <m:t>𝚫</m:t>
                    </m:r>
                  </m:oMath>
                </a14:m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WUE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 most important variable as it substantially limits transpiration.</a:t>
                </a: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1EDB7946-BEFF-00CF-B4B9-F53C45265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800" y="3387600"/>
                <a:ext cx="3265544" cy="1169551"/>
              </a:xfrm>
              <a:prstGeom prst="rect">
                <a:avLst/>
              </a:prstGeom>
              <a:blipFill>
                <a:blip r:embed="rId14"/>
                <a:stretch>
                  <a:fillRect l="-372" t="-515" b="-3608"/>
                </a:stretch>
              </a:blipFill>
              <a:ln>
                <a:solidFill>
                  <a:prstClr val="ltGray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Grafik 28">
            <a:extLst>
              <a:ext uri="{FF2B5EF4-FFF2-40B4-BE49-F238E27FC236}">
                <a16:creationId xmlns:a16="http://schemas.microsoft.com/office/drawing/2014/main" id="{D6325B0B-9A1C-1004-15DC-FB1DB32D386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8264" y="3368332"/>
            <a:ext cx="1913436" cy="124779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FA07C50E-0904-B912-4DCB-BF295F15DCB5}"/>
              </a:ext>
            </a:extLst>
          </p:cNvPr>
          <p:cNvSpPr txBox="1"/>
          <p:nvPr/>
        </p:nvSpPr>
        <p:spPr>
          <a:xfrm>
            <a:off x="7416456" y="3204000"/>
            <a:ext cx="12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Variable Importance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9E2A563-194C-8D5D-B920-D50FCB9844D9}"/>
              </a:ext>
            </a:extLst>
          </p:cNvPr>
          <p:cNvSpPr txBox="1"/>
          <p:nvPr/>
        </p:nvSpPr>
        <p:spPr>
          <a:xfrm>
            <a:off x="900000" y="2779200"/>
            <a:ext cx="140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Change under SSP3-7.0</a:t>
            </a:r>
          </a:p>
          <a:p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B15BC9D-607D-7DEA-600B-71394049CE72}"/>
              </a:ext>
            </a:extLst>
          </p:cNvPr>
          <p:cNvSpPr txBox="1"/>
          <p:nvPr/>
        </p:nvSpPr>
        <p:spPr>
          <a:xfrm>
            <a:off x="3779912" y="792000"/>
            <a:ext cx="2303884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Regional Variable Change under SSP3-7.0</a:t>
            </a:r>
          </a:p>
        </p:txBody>
      </p:sp>
      <p:sp>
        <p:nvSpPr>
          <p:cNvPr id="3" name="Textfeld 2">
            <a:hlinkClick r:id="rId16" action="ppaction://hlinksldjump"/>
            <a:extLst>
              <a:ext uri="{FF2B5EF4-FFF2-40B4-BE49-F238E27FC236}">
                <a16:creationId xmlns:a16="http://schemas.microsoft.com/office/drawing/2014/main" id="{897FDDB9-8ACF-F843-8D06-93575A39CC13}"/>
              </a:ext>
            </a:extLst>
          </p:cNvPr>
          <p:cNvSpPr txBox="1"/>
          <p:nvPr/>
        </p:nvSpPr>
        <p:spPr>
          <a:xfrm>
            <a:off x="4572000" y="323419"/>
            <a:ext cx="4321175" cy="323935"/>
          </a:xfrm>
          <a:prstGeom prst="rect">
            <a:avLst/>
          </a:prstGeom>
          <a:solidFill>
            <a:srgbClr val="FCD0A3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1400" dirty="0">
                <a:latin typeface="Poppins" pitchFamily="2" charset="77"/>
                <a:cs typeface="Poppins" pitchFamily="2" charset="77"/>
              </a:rPr>
              <a:t>How do we compute the variable importance?</a:t>
            </a:r>
          </a:p>
        </p:txBody>
      </p:sp>
    </p:spTree>
    <p:extLst>
      <p:ext uri="{BB962C8B-B14F-4D97-AF65-F5344CB8AC3E}">
        <p14:creationId xmlns:p14="http://schemas.microsoft.com/office/powerpoint/2010/main" val="3573591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BA76E217-DCDB-E312-75E1-104905A57D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8513" y="2700000"/>
            <a:ext cx="1962612" cy="19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1FF56B8-4029-FB2F-F5A0-DE148E20C4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9998" y="737601"/>
            <a:ext cx="1962612" cy="198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13812C-95A9-9B53-5F19-A7BB0EE8784B}"/>
              </a:ext>
            </a:extLst>
          </p:cNvPr>
          <p:cNvSpPr txBox="1"/>
          <p:nvPr/>
        </p:nvSpPr>
        <p:spPr>
          <a:xfrm>
            <a:off x="1079688" y="807574"/>
            <a:ext cx="68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Historical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693E784-A662-1DE7-6844-DBD3261C4EC2}"/>
              </a:ext>
            </a:extLst>
          </p:cNvPr>
          <p:cNvSpPr/>
          <p:nvPr/>
        </p:nvSpPr>
        <p:spPr>
          <a:xfrm>
            <a:off x="3598474" y="771540"/>
            <a:ext cx="5285493" cy="39023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A9B3DAD-D2B6-DED0-2B1E-1212EF0622E4}"/>
              </a:ext>
            </a:extLst>
          </p:cNvPr>
          <p:cNvSpPr/>
          <p:nvPr/>
        </p:nvSpPr>
        <p:spPr>
          <a:xfrm>
            <a:off x="540609" y="771540"/>
            <a:ext cx="2811090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3743" y="319006"/>
            <a:ext cx="8350225" cy="3174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7070"/>
                </a:solidFill>
                <a:latin typeface="Poppins" pitchFamily="2" charset="77"/>
                <a:cs typeface="Poppins" pitchFamily="2" charset="77"/>
              </a:rPr>
              <a:t>N. South America</a:t>
            </a:r>
          </a:p>
        </p:txBody>
      </p:sp>
      <p:sp>
        <p:nvSpPr>
          <p:cNvPr id="8" name="Interaktive Schaltfläche: Vorherige(r) oder Zurück 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B809E5E-3AC8-370E-8953-CCA82835CB78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nteraktive Schaltfläche: Erste Foli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26FF57C-C439-98EF-B1B0-1A48822C2642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nteraktive Schaltfläche: Nächste(r) oder Weiter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5D8E9D9-9110-817E-7314-C903D46B048D}"/>
              </a:ext>
            </a:extLst>
          </p:cNvPr>
          <p:cNvSpPr/>
          <p:nvPr/>
        </p:nvSpPr>
        <p:spPr>
          <a:xfrm>
            <a:off x="4824000" y="4752000"/>
            <a:ext cx="360040" cy="36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DCC7F8-CC72-52EB-04DD-FAD3A3CEC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C266CC-8BC1-1149-891A-EB14C8F84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16D995-54F6-540B-2CA7-116A80AC61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3098FE-B022-BE9E-C3EF-059DFFE77BE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cxnSp>
        <p:nvCxnSpPr>
          <p:cNvPr id="16" name="Gerade Verbindung 5">
            <a:extLst>
              <a:ext uri="{FF2B5EF4-FFF2-40B4-BE49-F238E27FC236}">
                <a16:creationId xmlns:a16="http://schemas.microsoft.com/office/drawing/2014/main" id="{1DF7A379-5259-B2A0-1972-37627FF88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2E7D771-C91C-56E8-43B6-C4DDC9BAA1B5}"/>
              </a:ext>
            </a:extLst>
          </p:cNvPr>
          <p:cNvGrpSpPr>
            <a:grpSpLocks noChangeAspect="1"/>
          </p:cNvGrpSpPr>
          <p:nvPr/>
        </p:nvGrpSpPr>
        <p:grpSpPr>
          <a:xfrm>
            <a:off x="3635897" y="954186"/>
            <a:ext cx="5159130" cy="2414145"/>
            <a:chOff x="5093288" y="869582"/>
            <a:chExt cx="5136268" cy="2403448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57B9BF2-88A8-AFA4-5A4D-80B9B6B90EC6}"/>
                </a:ext>
              </a:extLst>
            </p:cNvPr>
            <p:cNvGrpSpPr/>
            <p:nvPr/>
          </p:nvGrpSpPr>
          <p:grpSpPr>
            <a:xfrm>
              <a:off x="5093288" y="869582"/>
              <a:ext cx="3799511" cy="2403448"/>
              <a:chOff x="3203849" y="869582"/>
              <a:chExt cx="3799511" cy="2403448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2B144634-A675-7544-C6B6-A675846B4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3203849" y="869582"/>
                <a:ext cx="3713861" cy="2403448"/>
              </a:xfrm>
              <a:prstGeom prst="rect">
                <a:avLst/>
              </a:prstGeom>
            </p:spPr>
          </p:pic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8080D4C5-3268-584C-4D9E-3B25ED5D1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9837" t="90454" r="-149" b="4820"/>
              <a:stretch/>
            </p:blipFill>
            <p:spPr>
              <a:xfrm>
                <a:off x="6660551" y="3065312"/>
                <a:ext cx="342809" cy="100285"/>
              </a:xfrm>
              <a:prstGeom prst="rect">
                <a:avLst/>
              </a:prstGeom>
            </p:spPr>
          </p:pic>
        </p:grp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862885D8-EAC1-DDDF-8ACF-C9B5E9A01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34" t="23765" r="-384" b="27540"/>
            <a:stretch/>
          </p:blipFill>
          <p:spPr>
            <a:xfrm>
              <a:off x="8883054" y="1238668"/>
              <a:ext cx="1346502" cy="1483441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1EDB7946-BEFF-00CF-B4B9-F53C452652D4}"/>
              </a:ext>
            </a:extLst>
          </p:cNvPr>
          <p:cNvSpPr txBox="1"/>
          <p:nvPr/>
        </p:nvSpPr>
        <p:spPr>
          <a:xfrm>
            <a:off x="3682800" y="3387600"/>
            <a:ext cx="3265544" cy="1169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Poppins" pitchFamily="2" charset="77"/>
                <a:cs typeface="Poppins" pitchFamily="2" charset="77"/>
              </a:rPr>
              <a:t>Rising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Green Water 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share due to strong precipitation decline.</a:t>
            </a:r>
          </a:p>
          <a:p>
            <a:endParaRPr lang="en-GB" sz="1400" dirty="0">
              <a:latin typeface="Poppins" pitchFamily="2" charset="77"/>
              <a:cs typeface="Poppins" pitchFamily="2" charset="77"/>
            </a:endParaRPr>
          </a:p>
          <a:p>
            <a:r>
              <a:rPr lang="en-GB" sz="1400" dirty="0">
                <a:latin typeface="Poppins" pitchFamily="2" charset="77"/>
                <a:cs typeface="Poppins" pitchFamily="2" charset="77"/>
              </a:rPr>
              <a:t>Vegetation growth further amplifies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Blue Water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loss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.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6325B0B-9A1C-1004-15DC-FB1DB32D386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948264" y="3368332"/>
            <a:ext cx="1913436" cy="1247792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FA07C50E-0904-B912-4DCB-BF295F15DCB5}"/>
              </a:ext>
            </a:extLst>
          </p:cNvPr>
          <p:cNvSpPr txBox="1"/>
          <p:nvPr/>
        </p:nvSpPr>
        <p:spPr>
          <a:xfrm>
            <a:off x="7416456" y="3204000"/>
            <a:ext cx="12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Variable Importance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9E2A563-194C-8D5D-B920-D50FCB9844D9}"/>
              </a:ext>
            </a:extLst>
          </p:cNvPr>
          <p:cNvSpPr txBox="1"/>
          <p:nvPr/>
        </p:nvSpPr>
        <p:spPr>
          <a:xfrm>
            <a:off x="1079688" y="2751790"/>
            <a:ext cx="140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Change under SSP3-7.0</a:t>
            </a:r>
          </a:p>
          <a:p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B15BC9D-607D-7DEA-600B-71394049CE72}"/>
              </a:ext>
            </a:extLst>
          </p:cNvPr>
          <p:cNvSpPr txBox="1"/>
          <p:nvPr/>
        </p:nvSpPr>
        <p:spPr>
          <a:xfrm>
            <a:off x="3779912" y="792000"/>
            <a:ext cx="2303884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Regional Variable Change under SSP3-7.0</a:t>
            </a:r>
          </a:p>
        </p:txBody>
      </p:sp>
      <p:sp>
        <p:nvSpPr>
          <p:cNvPr id="3" name="Textfeld 2">
            <a:hlinkClick r:id="rId14" action="ppaction://hlinksldjump"/>
            <a:extLst>
              <a:ext uri="{FF2B5EF4-FFF2-40B4-BE49-F238E27FC236}">
                <a16:creationId xmlns:a16="http://schemas.microsoft.com/office/drawing/2014/main" id="{DE57514A-C57B-3FA1-40C8-3BD5191E1C0B}"/>
              </a:ext>
            </a:extLst>
          </p:cNvPr>
          <p:cNvSpPr txBox="1"/>
          <p:nvPr/>
        </p:nvSpPr>
        <p:spPr>
          <a:xfrm>
            <a:off x="4572000" y="323419"/>
            <a:ext cx="4321175" cy="323935"/>
          </a:xfrm>
          <a:prstGeom prst="rect">
            <a:avLst/>
          </a:prstGeom>
          <a:solidFill>
            <a:srgbClr val="FCD0A3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1400" dirty="0">
                <a:latin typeface="Poppins" pitchFamily="2" charset="77"/>
                <a:cs typeface="Poppins" pitchFamily="2" charset="77"/>
              </a:rPr>
              <a:t>How do we compute the variable importance?</a:t>
            </a:r>
          </a:p>
        </p:txBody>
      </p:sp>
    </p:spTree>
    <p:extLst>
      <p:ext uri="{BB962C8B-B14F-4D97-AF65-F5344CB8AC3E}">
        <p14:creationId xmlns:p14="http://schemas.microsoft.com/office/powerpoint/2010/main" val="1404526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D6325B0B-9A1C-1004-15DC-FB1DB32D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53459" y="3440330"/>
            <a:ext cx="1539020" cy="100362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A76E217-DCDB-E312-75E1-104905A57D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610" y="3107324"/>
            <a:ext cx="3284456" cy="136775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1FF56B8-4029-FB2F-F5A0-DE148E20C4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2030" y="1178213"/>
            <a:ext cx="3241691" cy="134994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13812C-95A9-9B53-5F19-A7BB0EE8784B}"/>
              </a:ext>
            </a:extLst>
          </p:cNvPr>
          <p:cNvSpPr txBox="1"/>
          <p:nvPr/>
        </p:nvSpPr>
        <p:spPr>
          <a:xfrm>
            <a:off x="616513" y="1035593"/>
            <a:ext cx="68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Historical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693E784-A662-1DE7-6844-DBD3261C4EC2}"/>
              </a:ext>
            </a:extLst>
          </p:cNvPr>
          <p:cNvSpPr/>
          <p:nvPr/>
        </p:nvSpPr>
        <p:spPr>
          <a:xfrm>
            <a:off x="3960000" y="771540"/>
            <a:ext cx="4923967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A9B3DAD-D2B6-DED0-2B1E-1212EF0622E4}"/>
              </a:ext>
            </a:extLst>
          </p:cNvPr>
          <p:cNvSpPr/>
          <p:nvPr/>
        </p:nvSpPr>
        <p:spPr>
          <a:xfrm>
            <a:off x="540608" y="771540"/>
            <a:ext cx="3264487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3743" y="319006"/>
            <a:ext cx="8350225" cy="3174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7070"/>
                </a:solidFill>
                <a:latin typeface="Poppins" pitchFamily="2" charset="77"/>
                <a:cs typeface="Poppins" pitchFamily="2" charset="77"/>
              </a:rPr>
              <a:t>Mediterranean</a:t>
            </a:r>
          </a:p>
        </p:txBody>
      </p:sp>
      <p:sp>
        <p:nvSpPr>
          <p:cNvPr id="8" name="Interaktive Schaltfläche: Vorherige(r) oder Zurück 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B809E5E-3AC8-370E-8953-CCA82835CB78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nteraktive Schaltfläche: Erste Folie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26FF57C-C439-98EF-B1B0-1A48822C2642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nteraktive Schaltfläche: Nächste(r) oder Weiter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5D8E9D9-9110-817E-7314-C903D46B048D}"/>
              </a:ext>
            </a:extLst>
          </p:cNvPr>
          <p:cNvSpPr/>
          <p:nvPr/>
        </p:nvSpPr>
        <p:spPr>
          <a:xfrm>
            <a:off x="4824000" y="4752000"/>
            <a:ext cx="360040" cy="36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DCC7F8-CC72-52EB-04DD-FAD3A3CEC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C266CC-8BC1-1149-891A-EB14C8F84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16D995-54F6-540B-2CA7-116A80AC6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3098FE-B022-BE9E-C3EF-059DFFE77B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cxnSp>
        <p:nvCxnSpPr>
          <p:cNvPr id="16" name="Gerade Verbindung 5">
            <a:extLst>
              <a:ext uri="{FF2B5EF4-FFF2-40B4-BE49-F238E27FC236}">
                <a16:creationId xmlns:a16="http://schemas.microsoft.com/office/drawing/2014/main" id="{1DF7A379-5259-B2A0-1972-37627FF88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2E7D771-C91C-56E8-43B6-C4DDC9BAA1B5}"/>
              </a:ext>
            </a:extLst>
          </p:cNvPr>
          <p:cNvGrpSpPr>
            <a:grpSpLocks noChangeAspect="1"/>
          </p:cNvGrpSpPr>
          <p:nvPr/>
        </p:nvGrpSpPr>
        <p:grpSpPr>
          <a:xfrm>
            <a:off x="4081968" y="954186"/>
            <a:ext cx="4713059" cy="2414144"/>
            <a:chOff x="5537383" y="869582"/>
            <a:chExt cx="4692173" cy="2403447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57B9BF2-88A8-AFA4-5A4D-80B9B6B90EC6}"/>
                </a:ext>
              </a:extLst>
            </p:cNvPr>
            <p:cNvGrpSpPr/>
            <p:nvPr/>
          </p:nvGrpSpPr>
          <p:grpSpPr>
            <a:xfrm>
              <a:off x="5537383" y="869582"/>
              <a:ext cx="3769914" cy="2403447"/>
              <a:chOff x="3647944" y="869582"/>
              <a:chExt cx="3769914" cy="2403447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2B144634-A675-7544-C6B6-A675846B4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3647944" y="869582"/>
                <a:ext cx="3713861" cy="2403447"/>
              </a:xfrm>
              <a:prstGeom prst="rect">
                <a:avLst/>
              </a:prstGeom>
            </p:spPr>
          </p:pic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8080D4C5-3268-584C-4D9E-3B25ED5D1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9837" t="90454" r="-149" b="4820"/>
              <a:stretch/>
            </p:blipFill>
            <p:spPr>
              <a:xfrm>
                <a:off x="7075049" y="3065312"/>
                <a:ext cx="342809" cy="100285"/>
              </a:xfrm>
              <a:prstGeom prst="rect">
                <a:avLst/>
              </a:prstGeom>
            </p:spPr>
          </p:pic>
        </p:grp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862885D8-EAC1-DDDF-8ACF-C9B5E9A01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34" t="23765" r="-384" b="27540"/>
            <a:stretch/>
          </p:blipFill>
          <p:spPr>
            <a:xfrm>
              <a:off x="9232976" y="1238668"/>
              <a:ext cx="996580" cy="1097932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1EDB7946-BEFF-00CF-B4B9-F53C452652D4}"/>
              </a:ext>
            </a:extLst>
          </p:cNvPr>
          <p:cNvSpPr txBox="1"/>
          <p:nvPr/>
        </p:nvSpPr>
        <p:spPr>
          <a:xfrm>
            <a:off x="4047972" y="3387599"/>
            <a:ext cx="3285516" cy="122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Poppins" pitchFamily="2" charset="77"/>
                <a:cs typeface="Poppins" pitchFamily="2" charset="77"/>
              </a:rPr>
              <a:t>Rising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Green Water 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share with strong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P 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decline and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Veg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growth.</a:t>
            </a:r>
          </a:p>
          <a:p>
            <a:endParaRPr lang="en-GB" sz="1400" b="1" dirty="0">
              <a:latin typeface="Poppins" pitchFamily="2" charset="77"/>
              <a:cs typeface="Poppins" pitchFamily="2" charset="77"/>
            </a:endParaRPr>
          </a:p>
          <a:p>
            <a:r>
              <a:rPr lang="en-GB" sz="1400" b="1" dirty="0">
                <a:latin typeface="Poppins" pitchFamily="2" charset="77"/>
                <a:cs typeface="Poppins" pitchFamily="2" charset="77"/>
              </a:rPr>
              <a:t>Strong seasonality.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Click on season: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A07C50E-0904-B912-4DCB-BF295F15DCB5}"/>
              </a:ext>
            </a:extLst>
          </p:cNvPr>
          <p:cNvSpPr txBox="1"/>
          <p:nvPr/>
        </p:nvSpPr>
        <p:spPr>
          <a:xfrm>
            <a:off x="7596336" y="3292410"/>
            <a:ext cx="12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Variable Importance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9E2A563-194C-8D5D-B920-D50FCB9844D9}"/>
              </a:ext>
            </a:extLst>
          </p:cNvPr>
          <p:cNvSpPr txBox="1"/>
          <p:nvPr/>
        </p:nvSpPr>
        <p:spPr>
          <a:xfrm>
            <a:off x="616513" y="2927324"/>
            <a:ext cx="140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Change under SSP3-7.0</a:t>
            </a:r>
          </a:p>
          <a:p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B15BC9D-607D-7DEA-600B-71394049CE72}"/>
              </a:ext>
            </a:extLst>
          </p:cNvPr>
          <p:cNvSpPr txBox="1"/>
          <p:nvPr/>
        </p:nvSpPr>
        <p:spPr>
          <a:xfrm>
            <a:off x="4211960" y="792000"/>
            <a:ext cx="2303884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Regional Variable Change under SSP3-7.0</a:t>
            </a:r>
          </a:p>
        </p:txBody>
      </p:sp>
      <p:sp>
        <p:nvSpPr>
          <p:cNvPr id="2" name="Abgerundetes Rechteck 1">
            <a:hlinkClick r:id="rId14" action="ppaction://hlinksldjump"/>
            <a:extLst>
              <a:ext uri="{FF2B5EF4-FFF2-40B4-BE49-F238E27FC236}">
                <a16:creationId xmlns:a16="http://schemas.microsoft.com/office/drawing/2014/main" id="{33DD6DB4-6FCF-3F42-474A-8E0ED0AC97C9}"/>
              </a:ext>
            </a:extLst>
          </p:cNvPr>
          <p:cNvSpPr/>
          <p:nvPr/>
        </p:nvSpPr>
        <p:spPr>
          <a:xfrm>
            <a:off x="4932040" y="4299942"/>
            <a:ext cx="498205" cy="2422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Poppins" pitchFamily="2" charset="77"/>
                <a:cs typeface="Poppins" pitchFamily="2" charset="77"/>
              </a:rPr>
              <a:t>JJA</a:t>
            </a:r>
          </a:p>
        </p:txBody>
      </p:sp>
      <p:sp>
        <p:nvSpPr>
          <p:cNvPr id="3" name="Abgerundetes Rechteck 2">
            <a:hlinkClick r:id="rId15" action="ppaction://hlinksldjump"/>
            <a:extLst>
              <a:ext uri="{FF2B5EF4-FFF2-40B4-BE49-F238E27FC236}">
                <a16:creationId xmlns:a16="http://schemas.microsoft.com/office/drawing/2014/main" id="{89B7CDC9-A6D7-442A-37A6-7B969F086904}"/>
              </a:ext>
            </a:extLst>
          </p:cNvPr>
          <p:cNvSpPr/>
          <p:nvPr/>
        </p:nvSpPr>
        <p:spPr>
          <a:xfrm>
            <a:off x="5514571" y="4299942"/>
            <a:ext cx="492410" cy="2422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Poppins" pitchFamily="2" charset="77"/>
                <a:cs typeface="Poppins" pitchFamily="2" charset="77"/>
              </a:rPr>
              <a:t>DJF</a:t>
            </a:r>
          </a:p>
        </p:txBody>
      </p:sp>
      <p:sp>
        <p:nvSpPr>
          <p:cNvPr id="20" name="Textfeld 19">
            <a:hlinkClick r:id="rId16" action="ppaction://hlinksldjump"/>
            <a:extLst>
              <a:ext uri="{FF2B5EF4-FFF2-40B4-BE49-F238E27FC236}">
                <a16:creationId xmlns:a16="http://schemas.microsoft.com/office/drawing/2014/main" id="{4880ACA4-7941-A6EF-2BEA-AB421D7C4704}"/>
              </a:ext>
            </a:extLst>
          </p:cNvPr>
          <p:cNvSpPr txBox="1"/>
          <p:nvPr/>
        </p:nvSpPr>
        <p:spPr>
          <a:xfrm>
            <a:off x="4572000" y="323419"/>
            <a:ext cx="4321175" cy="323935"/>
          </a:xfrm>
          <a:prstGeom prst="rect">
            <a:avLst/>
          </a:prstGeom>
          <a:solidFill>
            <a:srgbClr val="FCD0A3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1400" dirty="0">
                <a:latin typeface="Poppins" pitchFamily="2" charset="77"/>
                <a:cs typeface="Poppins" pitchFamily="2" charset="77"/>
              </a:rPr>
              <a:t>How do we compute the variable importance?</a:t>
            </a:r>
          </a:p>
        </p:txBody>
      </p:sp>
    </p:spTree>
    <p:extLst>
      <p:ext uri="{BB962C8B-B14F-4D97-AF65-F5344CB8AC3E}">
        <p14:creationId xmlns:p14="http://schemas.microsoft.com/office/powerpoint/2010/main" val="829545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A0EBCB7E-5B12-E257-2C52-36E5DFDA7B33}"/>
              </a:ext>
            </a:extLst>
          </p:cNvPr>
          <p:cNvSpPr/>
          <p:nvPr/>
        </p:nvSpPr>
        <p:spPr>
          <a:xfrm>
            <a:off x="2538065" y="4747171"/>
            <a:ext cx="1817911" cy="39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>
                <a:latin typeface="Poppins" pitchFamily="2" charset="77"/>
                <a:cs typeface="Poppins" pitchFamily="2" charset="77"/>
              </a:rPr>
              <a:t>Back to region slide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6325B0B-9A1C-1004-15DC-FB1DB32D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53459" y="3440330"/>
            <a:ext cx="1539020" cy="100362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A76E217-DCDB-E312-75E1-104905A57D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611" y="3107324"/>
            <a:ext cx="3284453" cy="136775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1FF56B8-4029-FB2F-F5A0-DE148E20C4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2032" y="1178213"/>
            <a:ext cx="3241687" cy="134994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13812C-95A9-9B53-5F19-A7BB0EE8784B}"/>
              </a:ext>
            </a:extLst>
          </p:cNvPr>
          <p:cNvSpPr txBox="1"/>
          <p:nvPr/>
        </p:nvSpPr>
        <p:spPr>
          <a:xfrm>
            <a:off x="616513" y="1035593"/>
            <a:ext cx="68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Historical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693E784-A662-1DE7-6844-DBD3261C4EC2}"/>
              </a:ext>
            </a:extLst>
          </p:cNvPr>
          <p:cNvSpPr/>
          <p:nvPr/>
        </p:nvSpPr>
        <p:spPr>
          <a:xfrm>
            <a:off x="3960000" y="771540"/>
            <a:ext cx="4923967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A9B3DAD-D2B6-DED0-2B1E-1212EF0622E4}"/>
              </a:ext>
            </a:extLst>
          </p:cNvPr>
          <p:cNvSpPr/>
          <p:nvPr/>
        </p:nvSpPr>
        <p:spPr>
          <a:xfrm>
            <a:off x="540608" y="771540"/>
            <a:ext cx="3264487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3743" y="319006"/>
            <a:ext cx="8350225" cy="3174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7070"/>
                </a:solidFill>
                <a:latin typeface="Poppins" pitchFamily="2" charset="77"/>
                <a:cs typeface="Poppins" pitchFamily="2" charset="77"/>
              </a:rPr>
              <a:t>Mediterranean - JJA</a:t>
            </a:r>
          </a:p>
        </p:txBody>
      </p:sp>
      <p:sp>
        <p:nvSpPr>
          <p:cNvPr id="8" name="Interaktive Schaltfläche: Vorherige(r) oder Zurück 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B809E5E-3AC8-370E-8953-CCA82835CB78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nteraktive Schaltfläche: Erste Folie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26FF57C-C439-98EF-B1B0-1A48822C2642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DCC7F8-CC72-52EB-04DD-FAD3A3CEC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C266CC-8BC1-1149-891A-EB14C8F84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16D995-54F6-540B-2CA7-116A80AC6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3098FE-B022-BE9E-C3EF-059DFFE77B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cxnSp>
        <p:nvCxnSpPr>
          <p:cNvPr id="16" name="Gerade Verbindung 5">
            <a:extLst>
              <a:ext uri="{FF2B5EF4-FFF2-40B4-BE49-F238E27FC236}">
                <a16:creationId xmlns:a16="http://schemas.microsoft.com/office/drawing/2014/main" id="{1DF7A379-5259-B2A0-1972-37627FF88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2E7D771-C91C-56E8-43B6-C4DDC9BAA1B5}"/>
              </a:ext>
            </a:extLst>
          </p:cNvPr>
          <p:cNvGrpSpPr>
            <a:grpSpLocks noChangeAspect="1"/>
          </p:cNvGrpSpPr>
          <p:nvPr/>
        </p:nvGrpSpPr>
        <p:grpSpPr>
          <a:xfrm>
            <a:off x="4081968" y="970869"/>
            <a:ext cx="4713059" cy="2380778"/>
            <a:chOff x="5537383" y="886191"/>
            <a:chExt cx="4692173" cy="237022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B144634-A675-7544-C6B6-A675846B4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537383" y="886191"/>
              <a:ext cx="3713861" cy="2370229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862885D8-EAC1-DDDF-8ACF-C9B5E9A01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34" t="23765" r="-384" b="27540"/>
            <a:stretch/>
          </p:blipFill>
          <p:spPr>
            <a:xfrm>
              <a:off x="9232976" y="1238668"/>
              <a:ext cx="996580" cy="1097932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1EDB7946-BEFF-00CF-B4B9-F53C452652D4}"/>
              </a:ext>
            </a:extLst>
          </p:cNvPr>
          <p:cNvSpPr txBox="1"/>
          <p:nvPr/>
        </p:nvSpPr>
        <p:spPr>
          <a:xfrm>
            <a:off x="4047972" y="3387600"/>
            <a:ext cx="3285516" cy="1169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Poppins" pitchFamily="2" charset="77"/>
                <a:cs typeface="Poppins" pitchFamily="2" charset="77"/>
              </a:rPr>
              <a:t>Increasing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Green Water 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share with high uncertainty.</a:t>
            </a:r>
          </a:p>
          <a:p>
            <a:endParaRPr lang="en-GB" sz="1400" b="1" dirty="0">
              <a:latin typeface="Poppins" pitchFamily="2" charset="77"/>
              <a:cs typeface="Poppins" pitchFamily="2" charset="77"/>
            </a:endParaRPr>
          </a:p>
          <a:p>
            <a:r>
              <a:rPr lang="en-GB" sz="1400" dirty="0">
                <a:latin typeface="Poppins" pitchFamily="2" charset="77"/>
                <a:cs typeface="Poppins" pitchFamily="2" charset="77"/>
              </a:rPr>
              <a:t>Strong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precipitation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decline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is driving transpiration loss.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A07C50E-0904-B912-4DCB-BF295F15DCB5}"/>
              </a:ext>
            </a:extLst>
          </p:cNvPr>
          <p:cNvSpPr txBox="1"/>
          <p:nvPr/>
        </p:nvSpPr>
        <p:spPr>
          <a:xfrm>
            <a:off x="7596336" y="3292410"/>
            <a:ext cx="12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Variable Importance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9E2A563-194C-8D5D-B920-D50FCB9844D9}"/>
              </a:ext>
            </a:extLst>
          </p:cNvPr>
          <p:cNvSpPr txBox="1"/>
          <p:nvPr/>
        </p:nvSpPr>
        <p:spPr>
          <a:xfrm>
            <a:off x="616513" y="2927324"/>
            <a:ext cx="140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Change under SSP3-7.0</a:t>
            </a:r>
          </a:p>
          <a:p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B15BC9D-607D-7DEA-600B-71394049CE72}"/>
              </a:ext>
            </a:extLst>
          </p:cNvPr>
          <p:cNvSpPr txBox="1"/>
          <p:nvPr/>
        </p:nvSpPr>
        <p:spPr>
          <a:xfrm>
            <a:off x="4211960" y="792000"/>
            <a:ext cx="2303884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Regional Variable Change under SSP3-7.0</a:t>
            </a:r>
          </a:p>
        </p:txBody>
      </p:sp>
    </p:spTree>
    <p:extLst>
      <p:ext uri="{BB962C8B-B14F-4D97-AF65-F5344CB8AC3E}">
        <p14:creationId xmlns:p14="http://schemas.microsoft.com/office/powerpoint/2010/main" val="2093956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C55612D-5684-F277-6CFF-4911C719DD7D}"/>
              </a:ext>
            </a:extLst>
          </p:cNvPr>
          <p:cNvSpPr/>
          <p:nvPr/>
        </p:nvSpPr>
        <p:spPr>
          <a:xfrm>
            <a:off x="2538065" y="4747171"/>
            <a:ext cx="1817911" cy="39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>
                <a:latin typeface="Poppins" pitchFamily="2" charset="77"/>
                <a:cs typeface="Poppins" pitchFamily="2" charset="77"/>
              </a:rPr>
              <a:t>Back to region slide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6325B0B-9A1C-1004-15DC-FB1DB32D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54392" y="3440330"/>
            <a:ext cx="1537153" cy="100362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A76E217-DCDB-E312-75E1-104905A57D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611" y="3107324"/>
            <a:ext cx="3284453" cy="136775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1FF56B8-4029-FB2F-F5A0-DE148E20C4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2032" y="1178213"/>
            <a:ext cx="3241687" cy="134994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13812C-95A9-9B53-5F19-A7BB0EE8784B}"/>
              </a:ext>
            </a:extLst>
          </p:cNvPr>
          <p:cNvSpPr txBox="1"/>
          <p:nvPr/>
        </p:nvSpPr>
        <p:spPr>
          <a:xfrm>
            <a:off x="616513" y="1035593"/>
            <a:ext cx="68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Historical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693E784-A662-1DE7-6844-DBD3261C4EC2}"/>
              </a:ext>
            </a:extLst>
          </p:cNvPr>
          <p:cNvSpPr/>
          <p:nvPr/>
        </p:nvSpPr>
        <p:spPr>
          <a:xfrm>
            <a:off x="3960000" y="771540"/>
            <a:ext cx="4923967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A9B3DAD-D2B6-DED0-2B1E-1212EF0622E4}"/>
              </a:ext>
            </a:extLst>
          </p:cNvPr>
          <p:cNvSpPr/>
          <p:nvPr/>
        </p:nvSpPr>
        <p:spPr>
          <a:xfrm>
            <a:off x="540608" y="771540"/>
            <a:ext cx="3264487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3743" y="319006"/>
            <a:ext cx="8350225" cy="3174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7070"/>
                </a:solidFill>
                <a:latin typeface="Poppins" pitchFamily="2" charset="77"/>
                <a:cs typeface="Poppins" pitchFamily="2" charset="77"/>
              </a:rPr>
              <a:t>Mediterranean - </a:t>
            </a:r>
            <a:r>
              <a:rPr lang="en-US" dirty="0">
                <a:solidFill>
                  <a:srgbClr val="707070"/>
                </a:solidFill>
              </a:rPr>
              <a:t>DJF</a:t>
            </a:r>
            <a:endParaRPr lang="en-US" dirty="0">
              <a:solidFill>
                <a:srgbClr val="70707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Interaktive Schaltfläche: Vorherige(r) oder Zurück 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B809E5E-3AC8-370E-8953-CCA82835CB78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nteraktive Schaltfläche: Erste Folie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26FF57C-C439-98EF-B1B0-1A48822C2642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DCC7F8-CC72-52EB-04DD-FAD3A3CEC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C266CC-8BC1-1149-891A-EB14C8F84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16D995-54F6-540B-2CA7-116A80AC6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3098FE-B022-BE9E-C3EF-059DFFE77B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cxnSp>
        <p:nvCxnSpPr>
          <p:cNvPr id="16" name="Gerade Verbindung 5">
            <a:extLst>
              <a:ext uri="{FF2B5EF4-FFF2-40B4-BE49-F238E27FC236}">
                <a16:creationId xmlns:a16="http://schemas.microsoft.com/office/drawing/2014/main" id="{1DF7A379-5259-B2A0-1972-37627FF88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2E7D771-C91C-56E8-43B6-C4DDC9BAA1B5}"/>
              </a:ext>
            </a:extLst>
          </p:cNvPr>
          <p:cNvGrpSpPr>
            <a:grpSpLocks noChangeAspect="1"/>
          </p:cNvGrpSpPr>
          <p:nvPr/>
        </p:nvGrpSpPr>
        <p:grpSpPr>
          <a:xfrm>
            <a:off x="4081968" y="970869"/>
            <a:ext cx="4713059" cy="2380778"/>
            <a:chOff x="5537383" y="886191"/>
            <a:chExt cx="4692173" cy="237022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B144634-A675-7544-C6B6-A675846B4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537383" y="886191"/>
              <a:ext cx="3713860" cy="2370229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862885D8-EAC1-DDDF-8ACF-C9B5E9A01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34" t="23765" r="-384" b="27540"/>
            <a:stretch/>
          </p:blipFill>
          <p:spPr>
            <a:xfrm>
              <a:off x="9232976" y="1238668"/>
              <a:ext cx="996580" cy="109793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1EDB7946-BEFF-00CF-B4B9-F53C452652D4}"/>
                  </a:ext>
                </a:extLst>
              </p:cNvPr>
              <p:cNvSpPr txBox="1"/>
              <p:nvPr/>
            </p:nvSpPr>
            <p:spPr>
              <a:xfrm>
                <a:off x="4047972" y="3387600"/>
                <a:ext cx="3285516" cy="116955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prstClr val="ltGray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Increasing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 </a:t>
                </a:r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Green Water 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share with high regional consistency.</a:t>
                </a:r>
              </a:p>
              <a:p>
                <a:endParaRPr lang="en-GB" sz="1400" b="1" dirty="0">
                  <a:latin typeface="Poppins" pitchFamily="2" charset="77"/>
                  <a:cs typeface="Poppins" pitchFamily="2" charset="77"/>
                </a:endParaRPr>
              </a:p>
              <a:p>
                <a14:m>
                  <m:oMath xmlns:m="http://schemas.openxmlformats.org/officeDocument/2006/math">
                    <m:r>
                      <a:rPr lang="de-DE" sz="1400" b="1" i="0" smtClean="0">
                        <a:latin typeface="Cambria Math" panose="02040503050406030204" pitchFamily="18" charset="0"/>
                        <a:cs typeface="Poppins" pitchFamily="2" charset="77"/>
                      </a:rPr>
                      <m:t>𝚫</m:t>
                    </m:r>
                  </m:oMath>
                </a14:m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LAI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 is main driver while strong </a:t>
                </a:r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P decrease 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causes </a:t>
                </a:r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Blue Water loss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1EDB7946-BEFF-00CF-B4B9-F53C45265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972" y="3387600"/>
                <a:ext cx="3285516" cy="1169551"/>
              </a:xfrm>
              <a:prstGeom prst="rect">
                <a:avLst/>
              </a:prstGeom>
              <a:blipFill>
                <a:blip r:embed="rId14"/>
                <a:stretch>
                  <a:fillRect l="-370" t="-515" b="-3608"/>
                </a:stretch>
              </a:blipFill>
              <a:ln>
                <a:solidFill>
                  <a:prstClr val="ltGray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feld 34">
            <a:extLst>
              <a:ext uri="{FF2B5EF4-FFF2-40B4-BE49-F238E27FC236}">
                <a16:creationId xmlns:a16="http://schemas.microsoft.com/office/drawing/2014/main" id="{FA07C50E-0904-B912-4DCB-BF295F15DCB5}"/>
              </a:ext>
            </a:extLst>
          </p:cNvPr>
          <p:cNvSpPr txBox="1"/>
          <p:nvPr/>
        </p:nvSpPr>
        <p:spPr>
          <a:xfrm>
            <a:off x="7596336" y="3292410"/>
            <a:ext cx="12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Variable Importance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9E2A563-194C-8D5D-B920-D50FCB9844D9}"/>
              </a:ext>
            </a:extLst>
          </p:cNvPr>
          <p:cNvSpPr txBox="1"/>
          <p:nvPr/>
        </p:nvSpPr>
        <p:spPr>
          <a:xfrm>
            <a:off x="616513" y="2927324"/>
            <a:ext cx="140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Change under SSP3-7.0</a:t>
            </a:r>
          </a:p>
          <a:p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B15BC9D-607D-7DEA-600B-71394049CE72}"/>
              </a:ext>
            </a:extLst>
          </p:cNvPr>
          <p:cNvSpPr txBox="1"/>
          <p:nvPr/>
        </p:nvSpPr>
        <p:spPr>
          <a:xfrm>
            <a:off x="4211960" y="792000"/>
            <a:ext cx="2303884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Regional Variable Change under SSP3-7.0</a:t>
            </a:r>
          </a:p>
        </p:txBody>
      </p:sp>
    </p:spTree>
    <p:extLst>
      <p:ext uri="{BB962C8B-B14F-4D97-AF65-F5344CB8AC3E}">
        <p14:creationId xmlns:p14="http://schemas.microsoft.com/office/powerpoint/2010/main" val="1312975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D6325B0B-9A1C-1004-15DC-FB1DB32D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92280" y="3532993"/>
            <a:ext cx="1728191" cy="112698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A76E217-DCDB-E312-75E1-104905A57D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84101" y="937346"/>
            <a:ext cx="1986469" cy="232307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1FF56B8-4029-FB2F-F5A0-DE148E20C4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2511" y="937347"/>
            <a:ext cx="1986469" cy="232307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13812C-95A9-9B53-5F19-A7BB0EE8784B}"/>
              </a:ext>
            </a:extLst>
          </p:cNvPr>
          <p:cNvSpPr txBox="1"/>
          <p:nvPr/>
        </p:nvSpPr>
        <p:spPr>
          <a:xfrm>
            <a:off x="755576" y="792000"/>
            <a:ext cx="684000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Historical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693E784-A662-1DE7-6844-DBD3261C4EC2}"/>
              </a:ext>
            </a:extLst>
          </p:cNvPr>
          <p:cNvSpPr/>
          <p:nvPr/>
        </p:nvSpPr>
        <p:spPr>
          <a:xfrm>
            <a:off x="5031754" y="771540"/>
            <a:ext cx="3860190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A9B3DAD-D2B6-DED0-2B1E-1212EF0622E4}"/>
              </a:ext>
            </a:extLst>
          </p:cNvPr>
          <p:cNvSpPr/>
          <p:nvPr/>
        </p:nvSpPr>
        <p:spPr>
          <a:xfrm>
            <a:off x="540606" y="771540"/>
            <a:ext cx="4283394" cy="26031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3743" y="319006"/>
            <a:ext cx="8350225" cy="3174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7070"/>
                </a:solidFill>
                <a:latin typeface="Poppins" pitchFamily="2" charset="77"/>
                <a:cs typeface="Poppins" pitchFamily="2" charset="77"/>
              </a:rPr>
              <a:t>Central Africa</a:t>
            </a:r>
          </a:p>
        </p:txBody>
      </p:sp>
      <p:sp>
        <p:nvSpPr>
          <p:cNvPr id="8" name="Interaktive Schaltfläche: Vorherige(r) oder Zurück 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B809E5E-3AC8-370E-8953-CCA82835CB78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nteraktive Schaltfläche: Erste Folie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26FF57C-C439-98EF-B1B0-1A48822C2642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nteraktive Schaltfläche: Nächste(r) oder Weiter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5D8E9D9-9110-817E-7314-C903D46B048D}"/>
              </a:ext>
            </a:extLst>
          </p:cNvPr>
          <p:cNvSpPr/>
          <p:nvPr/>
        </p:nvSpPr>
        <p:spPr>
          <a:xfrm>
            <a:off x="4824000" y="4752000"/>
            <a:ext cx="360040" cy="36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DCC7F8-CC72-52EB-04DD-FAD3A3CEC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C266CC-8BC1-1149-891A-EB14C8F84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16D995-54F6-540B-2CA7-116A80AC6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3098FE-B022-BE9E-C3EF-059DFFE77B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cxnSp>
        <p:nvCxnSpPr>
          <p:cNvPr id="16" name="Gerade Verbindung 5">
            <a:extLst>
              <a:ext uri="{FF2B5EF4-FFF2-40B4-BE49-F238E27FC236}">
                <a16:creationId xmlns:a16="http://schemas.microsoft.com/office/drawing/2014/main" id="{1DF7A379-5259-B2A0-1972-37627FF88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2E7D771-C91C-56E8-43B6-C4DDC9BAA1B5}"/>
              </a:ext>
            </a:extLst>
          </p:cNvPr>
          <p:cNvGrpSpPr>
            <a:grpSpLocks noChangeAspect="1"/>
          </p:cNvGrpSpPr>
          <p:nvPr/>
        </p:nvGrpSpPr>
        <p:grpSpPr>
          <a:xfrm>
            <a:off x="5090081" y="954186"/>
            <a:ext cx="3786693" cy="3633788"/>
            <a:chOff x="6541028" y="869582"/>
            <a:chExt cx="3769912" cy="3617688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57B9BF2-88A8-AFA4-5A4D-80B9B6B90EC6}"/>
                </a:ext>
              </a:extLst>
            </p:cNvPr>
            <p:cNvGrpSpPr/>
            <p:nvPr/>
          </p:nvGrpSpPr>
          <p:grpSpPr>
            <a:xfrm>
              <a:off x="6541028" y="869582"/>
              <a:ext cx="3769912" cy="2403447"/>
              <a:chOff x="4651589" y="869582"/>
              <a:chExt cx="3769912" cy="2403447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2B144634-A675-7544-C6B6-A675846B4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4651589" y="869582"/>
                <a:ext cx="3713859" cy="2403447"/>
              </a:xfrm>
              <a:prstGeom prst="rect">
                <a:avLst/>
              </a:prstGeom>
            </p:spPr>
          </p:pic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8080D4C5-3268-584C-4D9E-3B25ED5D1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9837" t="90454" r="-149" b="4820"/>
              <a:stretch/>
            </p:blipFill>
            <p:spPr>
              <a:xfrm>
                <a:off x="8078692" y="3065312"/>
                <a:ext cx="342809" cy="100285"/>
              </a:xfrm>
              <a:prstGeom prst="rect">
                <a:avLst/>
              </a:prstGeom>
            </p:spPr>
          </p:pic>
        </p:grp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862885D8-EAC1-DDDF-8ACF-C9B5E9A01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34" t="23765" r="-384" b="27540"/>
            <a:stretch/>
          </p:blipFill>
          <p:spPr>
            <a:xfrm>
              <a:off x="6813820" y="3302576"/>
              <a:ext cx="1075333" cy="1184694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1EDB7946-BEFF-00CF-B4B9-F53C452652D4}"/>
              </a:ext>
            </a:extLst>
          </p:cNvPr>
          <p:cNvSpPr txBox="1"/>
          <p:nvPr/>
        </p:nvSpPr>
        <p:spPr>
          <a:xfrm>
            <a:off x="547772" y="3489270"/>
            <a:ext cx="4276228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Poppins" pitchFamily="2" charset="77"/>
                <a:cs typeface="Poppins" pitchFamily="2" charset="77"/>
              </a:rPr>
              <a:t>Increasing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Blue Water 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share with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amplified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Precipitation 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(P &amp; RX5day).</a:t>
            </a:r>
          </a:p>
          <a:p>
            <a:endParaRPr lang="en-GB" sz="1400" b="1" dirty="0">
              <a:latin typeface="Poppins" pitchFamily="2" charset="77"/>
              <a:cs typeface="Poppins" pitchFamily="2" charset="77"/>
            </a:endParaRPr>
          </a:p>
          <a:p>
            <a:r>
              <a:rPr lang="en-GB" sz="1400" b="1" dirty="0">
                <a:latin typeface="Poppins" pitchFamily="2" charset="77"/>
                <a:cs typeface="Poppins" pitchFamily="2" charset="77"/>
              </a:rPr>
              <a:t>Water Use Efficiency (WUE) increase 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negatively effects transpiration change.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A07C50E-0904-B912-4DCB-BF295F15DCB5}"/>
              </a:ext>
            </a:extLst>
          </p:cNvPr>
          <p:cNvSpPr txBox="1"/>
          <p:nvPr/>
        </p:nvSpPr>
        <p:spPr>
          <a:xfrm>
            <a:off x="7200432" y="3363838"/>
            <a:ext cx="12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Variable Importance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9E2A563-194C-8D5D-B920-D50FCB9844D9}"/>
              </a:ext>
            </a:extLst>
          </p:cNvPr>
          <p:cNvSpPr txBox="1"/>
          <p:nvPr/>
        </p:nvSpPr>
        <p:spPr>
          <a:xfrm>
            <a:off x="2915816" y="792000"/>
            <a:ext cx="1404000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Change under SSP3-7.0</a:t>
            </a:r>
          </a:p>
          <a:p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B15BC9D-607D-7DEA-600B-71394049CE72}"/>
              </a:ext>
            </a:extLst>
          </p:cNvPr>
          <p:cNvSpPr txBox="1"/>
          <p:nvPr/>
        </p:nvSpPr>
        <p:spPr>
          <a:xfrm>
            <a:off x="5220072" y="792000"/>
            <a:ext cx="2303884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Regional Variable Change under SSP3-7.0</a:t>
            </a:r>
          </a:p>
        </p:txBody>
      </p:sp>
      <p:sp>
        <p:nvSpPr>
          <p:cNvPr id="3" name="Textfeld 2">
            <a:hlinkClick r:id="rId14" action="ppaction://hlinksldjump"/>
            <a:extLst>
              <a:ext uri="{FF2B5EF4-FFF2-40B4-BE49-F238E27FC236}">
                <a16:creationId xmlns:a16="http://schemas.microsoft.com/office/drawing/2014/main" id="{78865386-FA42-0A10-2796-D28BB37D7049}"/>
              </a:ext>
            </a:extLst>
          </p:cNvPr>
          <p:cNvSpPr txBox="1"/>
          <p:nvPr/>
        </p:nvSpPr>
        <p:spPr>
          <a:xfrm>
            <a:off x="4572000" y="323419"/>
            <a:ext cx="4321175" cy="323935"/>
          </a:xfrm>
          <a:prstGeom prst="rect">
            <a:avLst/>
          </a:prstGeom>
          <a:solidFill>
            <a:srgbClr val="FCD0A3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1400" dirty="0">
                <a:latin typeface="Poppins" pitchFamily="2" charset="77"/>
                <a:cs typeface="Poppins" pitchFamily="2" charset="77"/>
              </a:rPr>
              <a:t>How do we compute the variable importance?</a:t>
            </a:r>
          </a:p>
        </p:txBody>
      </p:sp>
    </p:spTree>
    <p:extLst>
      <p:ext uri="{BB962C8B-B14F-4D97-AF65-F5344CB8AC3E}">
        <p14:creationId xmlns:p14="http://schemas.microsoft.com/office/powerpoint/2010/main" val="3895602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D6325B0B-9A1C-1004-15DC-FB1DB32D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53459" y="3440330"/>
            <a:ext cx="1539020" cy="100362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A76E217-DCDB-E312-75E1-104905A57D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5328" y="2704165"/>
            <a:ext cx="3239987" cy="193803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1FF56B8-4029-FB2F-F5A0-DE148E20C4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1143" y="818747"/>
            <a:ext cx="3152021" cy="18854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13812C-95A9-9B53-5F19-A7BB0EE8784B}"/>
              </a:ext>
            </a:extLst>
          </p:cNvPr>
          <p:cNvSpPr txBox="1"/>
          <p:nvPr/>
        </p:nvSpPr>
        <p:spPr>
          <a:xfrm>
            <a:off x="786851" y="864186"/>
            <a:ext cx="68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Historical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693E784-A662-1DE7-6844-DBD3261C4EC2}"/>
              </a:ext>
            </a:extLst>
          </p:cNvPr>
          <p:cNvSpPr/>
          <p:nvPr/>
        </p:nvSpPr>
        <p:spPr>
          <a:xfrm>
            <a:off x="3960000" y="771540"/>
            <a:ext cx="4923967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A9B3DAD-D2B6-DED0-2B1E-1212EF0622E4}"/>
              </a:ext>
            </a:extLst>
          </p:cNvPr>
          <p:cNvSpPr/>
          <p:nvPr/>
        </p:nvSpPr>
        <p:spPr>
          <a:xfrm>
            <a:off x="540608" y="771540"/>
            <a:ext cx="3264487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3743" y="319006"/>
            <a:ext cx="8350225" cy="3174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7070"/>
                </a:solidFill>
              </a:rPr>
              <a:t>E</a:t>
            </a:r>
            <a:r>
              <a:rPr lang="en-US" dirty="0">
                <a:solidFill>
                  <a:srgbClr val="707070"/>
                </a:solidFill>
                <a:latin typeface="Poppins" pitchFamily="2" charset="77"/>
                <a:cs typeface="Poppins" pitchFamily="2" charset="77"/>
              </a:rPr>
              <a:t>ast Asia</a:t>
            </a:r>
          </a:p>
        </p:txBody>
      </p:sp>
      <p:sp>
        <p:nvSpPr>
          <p:cNvPr id="8" name="Interaktive Schaltfläche: Vorherige(r) oder Zurück 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B809E5E-3AC8-370E-8953-CCA82835CB78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nteraktive Schaltfläche: Erste Folie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26FF57C-C439-98EF-B1B0-1A48822C2642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nteraktive Schaltfläche: Nächste(r) oder Weiter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5D8E9D9-9110-817E-7314-C903D46B048D}"/>
              </a:ext>
            </a:extLst>
          </p:cNvPr>
          <p:cNvSpPr/>
          <p:nvPr/>
        </p:nvSpPr>
        <p:spPr>
          <a:xfrm>
            <a:off x="4824000" y="4752000"/>
            <a:ext cx="360040" cy="36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DCC7F8-CC72-52EB-04DD-FAD3A3CEC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C266CC-8BC1-1149-891A-EB14C8F84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16D995-54F6-540B-2CA7-116A80AC6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3098FE-B022-BE9E-C3EF-059DFFE77B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cxnSp>
        <p:nvCxnSpPr>
          <p:cNvPr id="16" name="Gerade Verbindung 5">
            <a:extLst>
              <a:ext uri="{FF2B5EF4-FFF2-40B4-BE49-F238E27FC236}">
                <a16:creationId xmlns:a16="http://schemas.microsoft.com/office/drawing/2014/main" id="{1DF7A379-5259-B2A0-1972-37627FF88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2E7D771-C91C-56E8-43B6-C4DDC9BAA1B5}"/>
              </a:ext>
            </a:extLst>
          </p:cNvPr>
          <p:cNvGrpSpPr>
            <a:grpSpLocks noChangeAspect="1"/>
          </p:cNvGrpSpPr>
          <p:nvPr/>
        </p:nvGrpSpPr>
        <p:grpSpPr>
          <a:xfrm>
            <a:off x="4081969" y="954186"/>
            <a:ext cx="4713058" cy="2414144"/>
            <a:chOff x="5537384" y="869582"/>
            <a:chExt cx="4692172" cy="2403447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57B9BF2-88A8-AFA4-5A4D-80B9B6B90EC6}"/>
                </a:ext>
              </a:extLst>
            </p:cNvPr>
            <p:cNvGrpSpPr/>
            <p:nvPr/>
          </p:nvGrpSpPr>
          <p:grpSpPr>
            <a:xfrm>
              <a:off x="5537384" y="869582"/>
              <a:ext cx="3769913" cy="2403447"/>
              <a:chOff x="3647945" y="869582"/>
              <a:chExt cx="3769913" cy="2403447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2B144634-A675-7544-C6B6-A675846B4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3647945" y="869582"/>
                <a:ext cx="3713858" cy="2403447"/>
              </a:xfrm>
              <a:prstGeom prst="rect">
                <a:avLst/>
              </a:prstGeom>
            </p:spPr>
          </p:pic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8080D4C5-3268-584C-4D9E-3B25ED5D1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9837" t="90454" r="-149" b="4820"/>
              <a:stretch/>
            </p:blipFill>
            <p:spPr>
              <a:xfrm>
                <a:off x="7075049" y="3065312"/>
                <a:ext cx="342809" cy="100285"/>
              </a:xfrm>
              <a:prstGeom prst="rect">
                <a:avLst/>
              </a:prstGeom>
            </p:spPr>
          </p:pic>
        </p:grp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862885D8-EAC1-DDDF-8ACF-C9B5E9A01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34" t="23765" r="-384" b="27540"/>
            <a:stretch/>
          </p:blipFill>
          <p:spPr>
            <a:xfrm>
              <a:off x="9232976" y="1238668"/>
              <a:ext cx="996580" cy="1097932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1EDB7946-BEFF-00CF-B4B9-F53C452652D4}"/>
              </a:ext>
            </a:extLst>
          </p:cNvPr>
          <p:cNvSpPr txBox="1"/>
          <p:nvPr/>
        </p:nvSpPr>
        <p:spPr>
          <a:xfrm>
            <a:off x="4047972" y="3387600"/>
            <a:ext cx="3285516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Poppins" pitchFamily="2" charset="77"/>
                <a:cs typeface="Poppins" pitchFamily="2" charset="77"/>
              </a:rPr>
              <a:t>Rising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Blue Water 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share with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precipitation 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&amp;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 SM increase.</a:t>
            </a:r>
            <a:endParaRPr lang="en-GB" sz="1400" dirty="0">
              <a:latin typeface="Poppins" pitchFamily="2" charset="77"/>
              <a:cs typeface="Poppins" pitchFamily="2" charset="77"/>
            </a:endParaRPr>
          </a:p>
          <a:p>
            <a:endParaRPr lang="en-GB" sz="1400" b="1" dirty="0">
              <a:latin typeface="Poppins" pitchFamily="2" charset="77"/>
              <a:cs typeface="Poppins" pitchFamily="2" charset="77"/>
            </a:endParaRPr>
          </a:p>
          <a:p>
            <a:r>
              <a:rPr lang="en-GB" sz="1400" b="1" dirty="0">
                <a:latin typeface="Poppins" pitchFamily="2" charset="77"/>
                <a:cs typeface="Poppins" pitchFamily="2" charset="77"/>
              </a:rPr>
              <a:t>Diverse region with strong seasonality.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Click on season: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A07C50E-0904-B912-4DCB-BF295F15DCB5}"/>
              </a:ext>
            </a:extLst>
          </p:cNvPr>
          <p:cNvSpPr txBox="1"/>
          <p:nvPr/>
        </p:nvSpPr>
        <p:spPr>
          <a:xfrm>
            <a:off x="7596336" y="3292410"/>
            <a:ext cx="12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Variable Importance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9E2A563-194C-8D5D-B920-D50FCB9844D9}"/>
              </a:ext>
            </a:extLst>
          </p:cNvPr>
          <p:cNvSpPr txBox="1"/>
          <p:nvPr/>
        </p:nvSpPr>
        <p:spPr>
          <a:xfrm>
            <a:off x="768851" y="2741834"/>
            <a:ext cx="140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Change under SSP3-7.0</a:t>
            </a:r>
          </a:p>
          <a:p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B15BC9D-607D-7DEA-600B-71394049CE72}"/>
              </a:ext>
            </a:extLst>
          </p:cNvPr>
          <p:cNvSpPr txBox="1"/>
          <p:nvPr/>
        </p:nvSpPr>
        <p:spPr>
          <a:xfrm>
            <a:off x="4211960" y="792000"/>
            <a:ext cx="2303884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Regional Variable Change under SSP3-7.0</a:t>
            </a:r>
          </a:p>
        </p:txBody>
      </p:sp>
      <p:sp>
        <p:nvSpPr>
          <p:cNvPr id="2" name="Abgerundetes Rechteck 1">
            <a:hlinkClick r:id="rId14" action="ppaction://hlinksldjump"/>
            <a:extLst>
              <a:ext uri="{FF2B5EF4-FFF2-40B4-BE49-F238E27FC236}">
                <a16:creationId xmlns:a16="http://schemas.microsoft.com/office/drawing/2014/main" id="{33DD6DB4-6FCF-3F42-474A-8E0ED0AC97C9}"/>
              </a:ext>
            </a:extLst>
          </p:cNvPr>
          <p:cNvSpPr/>
          <p:nvPr/>
        </p:nvSpPr>
        <p:spPr>
          <a:xfrm>
            <a:off x="6804248" y="3985688"/>
            <a:ext cx="498205" cy="2422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Poppins" pitchFamily="2" charset="77"/>
                <a:cs typeface="Poppins" pitchFamily="2" charset="77"/>
              </a:rPr>
              <a:t>JJA</a:t>
            </a:r>
          </a:p>
        </p:txBody>
      </p:sp>
      <p:sp>
        <p:nvSpPr>
          <p:cNvPr id="3" name="Abgerundetes Rechteck 2">
            <a:hlinkClick r:id="rId15" action="ppaction://hlinksldjump"/>
            <a:extLst>
              <a:ext uri="{FF2B5EF4-FFF2-40B4-BE49-F238E27FC236}">
                <a16:creationId xmlns:a16="http://schemas.microsoft.com/office/drawing/2014/main" id="{89B7CDC9-A6D7-442A-37A6-7B969F086904}"/>
              </a:ext>
            </a:extLst>
          </p:cNvPr>
          <p:cNvSpPr/>
          <p:nvPr/>
        </p:nvSpPr>
        <p:spPr>
          <a:xfrm>
            <a:off x="6804248" y="4273720"/>
            <a:ext cx="492410" cy="2422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Poppins" pitchFamily="2" charset="77"/>
                <a:cs typeface="Poppins" pitchFamily="2" charset="77"/>
              </a:rPr>
              <a:t>DJF</a:t>
            </a:r>
          </a:p>
        </p:txBody>
      </p:sp>
      <p:sp>
        <p:nvSpPr>
          <p:cNvPr id="20" name="Textfeld 19">
            <a:hlinkClick r:id="rId16" action="ppaction://hlinksldjump"/>
            <a:extLst>
              <a:ext uri="{FF2B5EF4-FFF2-40B4-BE49-F238E27FC236}">
                <a16:creationId xmlns:a16="http://schemas.microsoft.com/office/drawing/2014/main" id="{E424DD85-531E-3789-8FB2-C753E5993547}"/>
              </a:ext>
            </a:extLst>
          </p:cNvPr>
          <p:cNvSpPr txBox="1"/>
          <p:nvPr/>
        </p:nvSpPr>
        <p:spPr>
          <a:xfrm>
            <a:off x="4572000" y="323419"/>
            <a:ext cx="4321175" cy="323935"/>
          </a:xfrm>
          <a:prstGeom prst="rect">
            <a:avLst/>
          </a:prstGeom>
          <a:solidFill>
            <a:srgbClr val="FCD0A3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1400" dirty="0">
                <a:latin typeface="Poppins" pitchFamily="2" charset="77"/>
                <a:cs typeface="Poppins" pitchFamily="2" charset="77"/>
              </a:rPr>
              <a:t>How do we compute the variable importance?</a:t>
            </a:r>
          </a:p>
        </p:txBody>
      </p:sp>
    </p:spTree>
    <p:extLst>
      <p:ext uri="{BB962C8B-B14F-4D97-AF65-F5344CB8AC3E}">
        <p14:creationId xmlns:p14="http://schemas.microsoft.com/office/powerpoint/2010/main" val="1498204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7D00B670-05FD-8562-5645-8A196740EFFF}"/>
              </a:ext>
            </a:extLst>
          </p:cNvPr>
          <p:cNvCxnSpPr>
            <a:cxnSpLocks/>
          </p:cNvCxnSpPr>
          <p:nvPr/>
        </p:nvCxnSpPr>
        <p:spPr>
          <a:xfrm>
            <a:off x="539750" y="3646283"/>
            <a:ext cx="3395791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508" y="340665"/>
            <a:ext cx="7772027" cy="673706"/>
          </a:xfrm>
        </p:spPr>
        <p:txBody>
          <a:bodyPr>
            <a:normAutofit/>
          </a:bodyPr>
          <a:lstStyle/>
          <a:p>
            <a:r>
              <a:rPr lang="en-GB" sz="2600" dirty="0">
                <a:latin typeface="Poppins" pitchFamily="2" charset="77"/>
                <a:cs typeface="Poppins" pitchFamily="2" charset="77"/>
              </a:rPr>
              <a:t>The Blue Green Water Share (BGWS)</a:t>
            </a:r>
            <a:endParaRPr lang="en-US" sz="2600" dirty="0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0" name="Gerade Verbindung 5">
            <a:extLst>
              <a:ext uri="{FF2B5EF4-FFF2-40B4-BE49-F238E27FC236}">
                <a16:creationId xmlns:a16="http://schemas.microsoft.com/office/drawing/2014/main" id="{52E1D4BB-3C5B-F4AE-6D86-57E545579E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CB39248-5DAA-21D7-32AB-901179160274}"/>
                  </a:ext>
                </a:extLst>
              </p:cNvPr>
              <p:cNvSpPr txBox="1"/>
              <p:nvPr/>
            </p:nvSpPr>
            <p:spPr>
              <a:xfrm>
                <a:off x="5502481" y="2499742"/>
                <a:ext cx="3378981" cy="618263"/>
              </a:xfrm>
              <a:prstGeom prst="rect">
                <a:avLst/>
              </a:prstGeom>
              <a:noFill/>
              <a:ln w="25400" cap="flat">
                <a:solidFill>
                  <a:srgbClr val="F08100"/>
                </a:solidFill>
              </a:ln>
            </p:spPr>
            <p:txBody>
              <a:bodyPr wrap="square" lIns="24484" tIns="48967" rIns="24484" bIns="48967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𝐵𝐺𝑊𝑆</m:t>
                      </m:r>
                      <m:r>
                        <a:rPr lang="de-DE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𝑅𝑢𝑛𝑜𝑓𝑓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𝑇𝑟𝑎𝑛𝑠𝑝𝑖𝑟𝑎𝑡𝑜𝑛</m:t>
                          </m:r>
                        </m:num>
                        <m:den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𝑃𝑟𝑒𝑐𝑖𝑝𝑖𝑡𝑎𝑡𝑖𝑜𝑛</m:t>
                          </m:r>
                        </m:den>
                      </m:f>
                    </m:oMath>
                  </m:oMathPara>
                </a14:m>
                <a:endParaRPr lang="en-GB" sz="1200" dirty="0">
                  <a:latin typeface="Poppins" pitchFamily="2" charset="77"/>
                  <a:cs typeface="Poppins" pitchFamily="2" charset="77"/>
                </a:endParaRP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CB39248-5DAA-21D7-32AB-901179160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481" y="2499742"/>
                <a:ext cx="3378981" cy="618263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 w="25400" cap="flat">
                <a:solidFill>
                  <a:srgbClr val="F081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54319586-0A4B-D900-7155-122F77A6C5A5}"/>
              </a:ext>
            </a:extLst>
          </p:cNvPr>
          <p:cNvSpPr txBox="1"/>
          <p:nvPr/>
        </p:nvSpPr>
        <p:spPr>
          <a:xfrm>
            <a:off x="5502481" y="1203609"/>
            <a:ext cx="33789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latin typeface="Poppins" pitchFamily="2" charset="77"/>
                <a:cs typeface="Poppins" pitchFamily="2" charset="77"/>
              </a:rPr>
              <a:t>The </a:t>
            </a:r>
            <a:r>
              <a:rPr lang="en-GB" sz="1600" b="1" dirty="0">
                <a:latin typeface="Poppins" pitchFamily="2" charset="77"/>
                <a:cs typeface="Poppins" pitchFamily="2" charset="77"/>
              </a:rPr>
              <a:t>Blue Green Water Share</a:t>
            </a:r>
            <a:r>
              <a:rPr lang="en-GB" sz="1600" dirty="0">
                <a:latin typeface="Poppins" pitchFamily="2" charset="77"/>
                <a:cs typeface="Poppins" pitchFamily="2" charset="77"/>
              </a:rPr>
              <a:t> describes the </a:t>
            </a:r>
            <a:r>
              <a:rPr lang="en-GB" sz="1600" b="1" dirty="0">
                <a:latin typeface="Poppins" pitchFamily="2" charset="77"/>
                <a:cs typeface="Poppins" pitchFamily="2" charset="77"/>
              </a:rPr>
              <a:t>partitioning of precipitation</a:t>
            </a:r>
            <a:r>
              <a:rPr lang="en-GB" sz="1600" dirty="0">
                <a:latin typeface="Poppins" pitchFamily="2" charset="77"/>
                <a:cs typeface="Poppins" pitchFamily="2" charset="77"/>
              </a:rPr>
              <a:t> into </a:t>
            </a:r>
            <a:r>
              <a:rPr lang="en-GB" sz="1600" b="1" dirty="0">
                <a:solidFill>
                  <a:srgbClr val="408BC3"/>
                </a:solidFill>
                <a:latin typeface="Poppins" pitchFamily="2" charset="77"/>
                <a:cs typeface="Poppins" pitchFamily="2" charset="77"/>
              </a:rPr>
              <a:t>blue</a:t>
            </a:r>
            <a:r>
              <a:rPr lang="en-GB" sz="1600" b="1" dirty="0">
                <a:latin typeface="Poppins" pitchFamily="2" charset="77"/>
                <a:cs typeface="Poppins" pitchFamily="2" charset="77"/>
              </a:rPr>
              <a:t> and </a:t>
            </a:r>
            <a:r>
              <a:rPr lang="en-GB" sz="1600" b="1" dirty="0">
                <a:solidFill>
                  <a:srgbClr val="3A7F69"/>
                </a:solidFill>
                <a:latin typeface="Poppins" pitchFamily="2" charset="77"/>
                <a:cs typeface="Poppins" pitchFamily="2" charset="77"/>
              </a:rPr>
              <a:t>green</a:t>
            </a:r>
            <a:r>
              <a:rPr lang="en-GB" sz="1600" b="1" dirty="0">
                <a:latin typeface="Poppins" pitchFamily="2" charset="77"/>
                <a:cs typeface="Poppins" pitchFamily="2" charset="77"/>
              </a:rPr>
              <a:t> water fluxes:</a:t>
            </a:r>
          </a:p>
        </p:txBody>
      </p:sp>
      <p:pic>
        <p:nvPicPr>
          <p:cNvPr id="27" name="Grafik 26" descr="Baum mit Wurzeln mit einfarbiger Füllung">
            <a:extLst>
              <a:ext uri="{FF2B5EF4-FFF2-40B4-BE49-F238E27FC236}">
                <a16:creationId xmlns:a16="http://schemas.microsoft.com/office/drawing/2014/main" id="{0EFE9CB5-0324-FD67-F2F0-3001F8882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7475" y="2617048"/>
            <a:ext cx="1374910" cy="1374910"/>
          </a:xfrm>
          <a:prstGeom prst="rect">
            <a:avLst/>
          </a:prstGeom>
        </p:spPr>
      </p:pic>
      <p:pic>
        <p:nvPicPr>
          <p:cNvPr id="32" name="Grafik 31" descr="Pflanze mit Wurzeln mit einfarbiger Füllung">
            <a:extLst>
              <a:ext uri="{FF2B5EF4-FFF2-40B4-BE49-F238E27FC236}">
                <a16:creationId xmlns:a16="http://schemas.microsoft.com/office/drawing/2014/main" id="{FE02DB97-C826-F89F-71B8-56201ED74C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5901" y="3270521"/>
            <a:ext cx="555806" cy="555806"/>
          </a:xfrm>
          <a:prstGeom prst="rect">
            <a:avLst/>
          </a:prstGeom>
        </p:spPr>
      </p:pic>
      <p:pic>
        <p:nvPicPr>
          <p:cNvPr id="35" name="Grafik 34" descr="Regen mit einfarbiger Füllung">
            <a:extLst>
              <a:ext uri="{FF2B5EF4-FFF2-40B4-BE49-F238E27FC236}">
                <a16:creationId xmlns:a16="http://schemas.microsoft.com/office/drawing/2014/main" id="{08FB462B-9B49-7FBD-6450-9803D8CFC6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7620" y="781956"/>
            <a:ext cx="1459688" cy="1459688"/>
          </a:xfrm>
          <a:prstGeom prst="rect">
            <a:avLst/>
          </a:prstGeom>
        </p:spPr>
      </p:pic>
      <p:sp>
        <p:nvSpPr>
          <p:cNvPr id="36" name="Pfeil nach unten 35">
            <a:extLst>
              <a:ext uri="{FF2B5EF4-FFF2-40B4-BE49-F238E27FC236}">
                <a16:creationId xmlns:a16="http://schemas.microsoft.com/office/drawing/2014/main" id="{5DBCCECA-0510-5AC3-3B93-CE70B0A9E158}"/>
              </a:ext>
            </a:extLst>
          </p:cNvPr>
          <p:cNvSpPr/>
          <p:nvPr/>
        </p:nvSpPr>
        <p:spPr>
          <a:xfrm>
            <a:off x="992600" y="2201418"/>
            <a:ext cx="489727" cy="10828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2"/>
          </a:p>
        </p:txBody>
      </p:sp>
      <p:sp>
        <p:nvSpPr>
          <p:cNvPr id="39" name="Pfeil nach oben 38">
            <a:extLst>
              <a:ext uri="{FF2B5EF4-FFF2-40B4-BE49-F238E27FC236}">
                <a16:creationId xmlns:a16="http://schemas.microsoft.com/office/drawing/2014/main" id="{3A6BE397-B0CC-23A5-3AF6-92A21682873C}"/>
              </a:ext>
            </a:extLst>
          </p:cNvPr>
          <p:cNvSpPr/>
          <p:nvPr/>
        </p:nvSpPr>
        <p:spPr>
          <a:xfrm>
            <a:off x="2417202" y="1748962"/>
            <a:ext cx="440754" cy="734590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2"/>
          </a:p>
        </p:txBody>
      </p:sp>
      <p:sp>
        <p:nvSpPr>
          <p:cNvPr id="40" name="Pfeil nach rechts 39">
            <a:extLst>
              <a:ext uri="{FF2B5EF4-FFF2-40B4-BE49-F238E27FC236}">
                <a16:creationId xmlns:a16="http://schemas.microsoft.com/office/drawing/2014/main" id="{8E4D042E-B1EC-3D07-93A9-75564374048F}"/>
              </a:ext>
            </a:extLst>
          </p:cNvPr>
          <p:cNvSpPr/>
          <p:nvPr/>
        </p:nvSpPr>
        <p:spPr>
          <a:xfrm>
            <a:off x="3984327" y="3453259"/>
            <a:ext cx="881509" cy="3730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2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CB8FE01-A3AC-B51D-5FBC-8F170F37272A}"/>
              </a:ext>
            </a:extLst>
          </p:cNvPr>
          <p:cNvSpPr txBox="1"/>
          <p:nvPr/>
        </p:nvSpPr>
        <p:spPr>
          <a:xfrm>
            <a:off x="2902182" y="1928226"/>
            <a:ext cx="231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387C67"/>
                </a:solidFill>
                <a:latin typeface="Poppins" pitchFamily="2" charset="77"/>
                <a:cs typeface="Poppins" pitchFamily="2" charset="77"/>
              </a:rPr>
              <a:t>Green Water Flux</a:t>
            </a:r>
          </a:p>
          <a:p>
            <a:r>
              <a:rPr lang="en-GB" sz="1600" dirty="0">
                <a:solidFill>
                  <a:srgbClr val="387C67"/>
                </a:solidFill>
                <a:latin typeface="Poppins" pitchFamily="2" charset="77"/>
                <a:cs typeface="Poppins" pitchFamily="2" charset="77"/>
              </a:rPr>
              <a:t>Proxy: Transpiration 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4836FFE-94CA-E35A-FA15-7C8FDD2FF252}"/>
              </a:ext>
            </a:extLst>
          </p:cNvPr>
          <p:cNvSpPr txBox="1"/>
          <p:nvPr/>
        </p:nvSpPr>
        <p:spPr>
          <a:xfrm>
            <a:off x="3592546" y="3924332"/>
            <a:ext cx="171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418BC3"/>
                </a:solidFill>
                <a:latin typeface="Poppins" pitchFamily="2" charset="77"/>
                <a:cs typeface="Poppins" pitchFamily="2" charset="77"/>
              </a:rPr>
              <a:t>Blue Water Flux</a:t>
            </a:r>
          </a:p>
          <a:p>
            <a:r>
              <a:rPr lang="en-GB" sz="1600" dirty="0">
                <a:solidFill>
                  <a:srgbClr val="418BC3"/>
                </a:solidFill>
                <a:latin typeface="Poppins" pitchFamily="2" charset="77"/>
                <a:cs typeface="Poppins" pitchFamily="2" charset="77"/>
              </a:rPr>
              <a:t>Proxy: Runoff 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3B45E79C-B1B6-16EB-92BD-C2029A2732B8}"/>
              </a:ext>
            </a:extLst>
          </p:cNvPr>
          <p:cNvSpPr txBox="1"/>
          <p:nvPr/>
        </p:nvSpPr>
        <p:spPr>
          <a:xfrm>
            <a:off x="538183" y="3313316"/>
            <a:ext cx="1459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oppins" pitchFamily="2" charset="77"/>
                <a:cs typeface="Poppins" pitchFamily="2" charset="77"/>
              </a:rPr>
              <a:t>Precipitation</a:t>
            </a:r>
            <a:endParaRPr lang="en-GB" sz="1200" dirty="0">
              <a:solidFill>
                <a:srgbClr val="3484D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7" name="Textfeld 46">
            <a:hlinkClick r:id="rId10" action="ppaction://hlinksldjump"/>
            <a:extLst>
              <a:ext uri="{FF2B5EF4-FFF2-40B4-BE49-F238E27FC236}">
                <a16:creationId xmlns:a16="http://schemas.microsoft.com/office/drawing/2014/main" id="{0DD3A966-C658-459D-73D6-447EFF2E76F7}"/>
              </a:ext>
            </a:extLst>
          </p:cNvPr>
          <p:cNvSpPr txBox="1"/>
          <p:nvPr/>
        </p:nvSpPr>
        <p:spPr>
          <a:xfrm>
            <a:off x="5502481" y="3345835"/>
            <a:ext cx="3378981" cy="1034899"/>
          </a:xfrm>
          <a:prstGeom prst="rect">
            <a:avLst/>
          </a:prstGeom>
          <a:solidFill>
            <a:srgbClr val="FCD0A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1400" dirty="0">
                <a:latin typeface="Poppins" pitchFamily="2" charset="77"/>
                <a:cs typeface="Poppins" pitchFamily="2" charset="77"/>
              </a:rPr>
              <a:t>How is the BGWS globally distributed using the </a:t>
            </a:r>
            <a:r>
              <a:rPr lang="en-GB" sz="1400" dirty="0" err="1">
                <a:latin typeface="Poppins" pitchFamily="2" charset="77"/>
                <a:cs typeface="Poppins" pitchFamily="2" charset="77"/>
              </a:rPr>
              <a:t>multimodel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mean of 14 historical CMIP6 simulations?</a:t>
            </a:r>
          </a:p>
        </p:txBody>
      </p:sp>
      <p:sp>
        <p:nvSpPr>
          <p:cNvPr id="11" name="Interaktive Schaltfläche: Erste Folie 10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D6834EFC-8F9F-F324-7DA8-6750A7493AA0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Interaktive Schaltfläche: Nächste(r) oder Weiter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2B87FB9-5CA7-21D7-94A2-E52AD6D33C8D}"/>
              </a:ext>
            </a:extLst>
          </p:cNvPr>
          <p:cNvSpPr/>
          <p:nvPr/>
        </p:nvSpPr>
        <p:spPr>
          <a:xfrm>
            <a:off x="4824000" y="4752000"/>
            <a:ext cx="360040" cy="36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FC132EF-12C6-14F2-6696-858937ABDF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3508A29-7239-DAA6-B1BA-DDDE324877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955C1E9-572E-A98D-A8EE-C85EBF853B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43302BA-150E-B552-BAE1-185218C312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sp>
        <p:nvSpPr>
          <p:cNvPr id="24" name="Interaktive Schaltfläche: Vorherige(r) oder Zurück 2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1C89DB76-6A57-08C3-5544-8F9570AC7C2F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667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BC978FC2-AB67-6F37-25A7-B3673F109B1F}"/>
              </a:ext>
            </a:extLst>
          </p:cNvPr>
          <p:cNvSpPr/>
          <p:nvPr/>
        </p:nvSpPr>
        <p:spPr>
          <a:xfrm>
            <a:off x="2538065" y="4747171"/>
            <a:ext cx="1817911" cy="39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>
                <a:latin typeface="Poppins" pitchFamily="2" charset="77"/>
                <a:cs typeface="Poppins" pitchFamily="2" charset="77"/>
              </a:rPr>
              <a:t>Back to region slide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6325B0B-9A1C-1004-15DC-FB1DB32D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53459" y="3440330"/>
            <a:ext cx="1539019" cy="100362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A76E217-DCDB-E312-75E1-104905A57D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5328" y="2704165"/>
            <a:ext cx="3239986" cy="193803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1FF56B8-4029-FB2F-F5A0-DE148E20C4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1143" y="818747"/>
            <a:ext cx="3152021" cy="18854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13812C-95A9-9B53-5F19-A7BB0EE8784B}"/>
              </a:ext>
            </a:extLst>
          </p:cNvPr>
          <p:cNvSpPr txBox="1"/>
          <p:nvPr/>
        </p:nvSpPr>
        <p:spPr>
          <a:xfrm>
            <a:off x="786851" y="864186"/>
            <a:ext cx="68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Historical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693E784-A662-1DE7-6844-DBD3261C4EC2}"/>
              </a:ext>
            </a:extLst>
          </p:cNvPr>
          <p:cNvSpPr/>
          <p:nvPr/>
        </p:nvSpPr>
        <p:spPr>
          <a:xfrm>
            <a:off x="3960000" y="771540"/>
            <a:ext cx="4923967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A9B3DAD-D2B6-DED0-2B1E-1212EF0622E4}"/>
              </a:ext>
            </a:extLst>
          </p:cNvPr>
          <p:cNvSpPr/>
          <p:nvPr/>
        </p:nvSpPr>
        <p:spPr>
          <a:xfrm>
            <a:off x="540608" y="771540"/>
            <a:ext cx="3264487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3743" y="319006"/>
            <a:ext cx="8350225" cy="3174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7070"/>
                </a:solidFill>
              </a:rPr>
              <a:t>E</a:t>
            </a:r>
            <a:r>
              <a:rPr lang="en-US" dirty="0">
                <a:solidFill>
                  <a:srgbClr val="707070"/>
                </a:solidFill>
                <a:latin typeface="Poppins" pitchFamily="2" charset="77"/>
                <a:cs typeface="Poppins" pitchFamily="2" charset="77"/>
              </a:rPr>
              <a:t>ast Asia - JJA</a:t>
            </a:r>
          </a:p>
        </p:txBody>
      </p:sp>
      <p:sp>
        <p:nvSpPr>
          <p:cNvPr id="8" name="Interaktive Schaltfläche: Vorherige(r) oder Zurück 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B809E5E-3AC8-370E-8953-CCA82835CB78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nteraktive Schaltfläche: Erste Folie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26FF57C-C439-98EF-B1B0-1A48822C2642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DCC7F8-CC72-52EB-04DD-FAD3A3CEC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C266CC-8BC1-1149-891A-EB14C8F84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16D995-54F6-540B-2CA7-116A80AC6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3098FE-B022-BE9E-C3EF-059DFFE77B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cxnSp>
        <p:nvCxnSpPr>
          <p:cNvPr id="16" name="Gerade Verbindung 5">
            <a:extLst>
              <a:ext uri="{FF2B5EF4-FFF2-40B4-BE49-F238E27FC236}">
                <a16:creationId xmlns:a16="http://schemas.microsoft.com/office/drawing/2014/main" id="{1DF7A379-5259-B2A0-1972-37627FF88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2E7D771-C91C-56E8-43B6-C4DDC9BAA1B5}"/>
              </a:ext>
            </a:extLst>
          </p:cNvPr>
          <p:cNvGrpSpPr>
            <a:grpSpLocks noChangeAspect="1"/>
          </p:cNvGrpSpPr>
          <p:nvPr/>
        </p:nvGrpSpPr>
        <p:grpSpPr>
          <a:xfrm>
            <a:off x="4081969" y="961112"/>
            <a:ext cx="4713058" cy="2400291"/>
            <a:chOff x="5537384" y="876477"/>
            <a:chExt cx="4692172" cy="238965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B144634-A675-7544-C6B6-A675846B4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537384" y="876477"/>
              <a:ext cx="3713858" cy="2389655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862885D8-EAC1-DDDF-8ACF-C9B5E9A01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34" t="23765" r="-384" b="27540"/>
            <a:stretch/>
          </p:blipFill>
          <p:spPr>
            <a:xfrm>
              <a:off x="9232976" y="1238668"/>
              <a:ext cx="996580" cy="1097932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1EDB7946-BEFF-00CF-B4B9-F53C452652D4}"/>
              </a:ext>
            </a:extLst>
          </p:cNvPr>
          <p:cNvSpPr txBox="1"/>
          <p:nvPr/>
        </p:nvSpPr>
        <p:spPr>
          <a:xfrm>
            <a:off x="4047972" y="3387600"/>
            <a:ext cx="3285516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Poppins" pitchFamily="2" charset="77"/>
                <a:cs typeface="Poppins" pitchFamily="2" charset="77"/>
              </a:rPr>
              <a:t>Increasing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Blue Water 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share with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Soil Moisture (SM) 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as main driver.</a:t>
            </a:r>
          </a:p>
          <a:p>
            <a:endParaRPr lang="en-GB" sz="1400" b="1" dirty="0">
              <a:latin typeface="Poppins" pitchFamily="2" charset="77"/>
              <a:cs typeface="Poppins" pitchFamily="2" charset="77"/>
            </a:endParaRPr>
          </a:p>
          <a:p>
            <a:r>
              <a:rPr lang="en-GB" sz="1400" dirty="0">
                <a:latin typeface="Poppins" pitchFamily="2" charset="77"/>
                <a:cs typeface="Poppins" pitchFamily="2" charset="77"/>
              </a:rPr>
              <a:t>Precipitation increase &amp; high SM result in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saturation-excess runoff.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A07C50E-0904-B912-4DCB-BF295F15DCB5}"/>
              </a:ext>
            </a:extLst>
          </p:cNvPr>
          <p:cNvSpPr txBox="1"/>
          <p:nvPr/>
        </p:nvSpPr>
        <p:spPr>
          <a:xfrm>
            <a:off x="7596336" y="3292410"/>
            <a:ext cx="12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Variable Importance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9E2A563-194C-8D5D-B920-D50FCB9844D9}"/>
              </a:ext>
            </a:extLst>
          </p:cNvPr>
          <p:cNvSpPr txBox="1"/>
          <p:nvPr/>
        </p:nvSpPr>
        <p:spPr>
          <a:xfrm>
            <a:off x="768851" y="2741834"/>
            <a:ext cx="140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Change under SSP3-7.0</a:t>
            </a:r>
          </a:p>
          <a:p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B15BC9D-607D-7DEA-600B-71394049CE72}"/>
              </a:ext>
            </a:extLst>
          </p:cNvPr>
          <p:cNvSpPr txBox="1"/>
          <p:nvPr/>
        </p:nvSpPr>
        <p:spPr>
          <a:xfrm>
            <a:off x="4211960" y="792000"/>
            <a:ext cx="2303884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Regional Variable Change under SSP3-7.0</a:t>
            </a:r>
          </a:p>
        </p:txBody>
      </p:sp>
    </p:spTree>
    <p:extLst>
      <p:ext uri="{BB962C8B-B14F-4D97-AF65-F5344CB8AC3E}">
        <p14:creationId xmlns:p14="http://schemas.microsoft.com/office/powerpoint/2010/main" val="1714762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DC3E77A4-5553-54D4-234C-252884B69E62}"/>
              </a:ext>
            </a:extLst>
          </p:cNvPr>
          <p:cNvSpPr/>
          <p:nvPr/>
        </p:nvSpPr>
        <p:spPr>
          <a:xfrm>
            <a:off x="2538065" y="4747171"/>
            <a:ext cx="1817911" cy="39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>
                <a:latin typeface="Poppins" pitchFamily="2" charset="77"/>
                <a:cs typeface="Poppins" pitchFamily="2" charset="77"/>
              </a:rPr>
              <a:t>Back to region slide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6325B0B-9A1C-1004-15DC-FB1DB32D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53459" y="3440330"/>
            <a:ext cx="1539019" cy="100362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A76E217-DCDB-E312-75E1-104905A57D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5328" y="2704165"/>
            <a:ext cx="3239986" cy="193803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1FF56B8-4029-FB2F-F5A0-DE148E20C4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1143" y="818747"/>
            <a:ext cx="3152021" cy="18854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13812C-95A9-9B53-5F19-A7BB0EE8784B}"/>
              </a:ext>
            </a:extLst>
          </p:cNvPr>
          <p:cNvSpPr txBox="1"/>
          <p:nvPr/>
        </p:nvSpPr>
        <p:spPr>
          <a:xfrm>
            <a:off x="786851" y="864186"/>
            <a:ext cx="68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Historical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693E784-A662-1DE7-6844-DBD3261C4EC2}"/>
              </a:ext>
            </a:extLst>
          </p:cNvPr>
          <p:cNvSpPr/>
          <p:nvPr/>
        </p:nvSpPr>
        <p:spPr>
          <a:xfrm>
            <a:off x="3960000" y="771540"/>
            <a:ext cx="4923967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A9B3DAD-D2B6-DED0-2B1E-1212EF0622E4}"/>
              </a:ext>
            </a:extLst>
          </p:cNvPr>
          <p:cNvSpPr/>
          <p:nvPr/>
        </p:nvSpPr>
        <p:spPr>
          <a:xfrm>
            <a:off x="540608" y="771540"/>
            <a:ext cx="3264487" cy="39023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3743" y="319006"/>
            <a:ext cx="8350225" cy="3174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7070"/>
                </a:solidFill>
              </a:rPr>
              <a:t>E</a:t>
            </a:r>
            <a:r>
              <a:rPr lang="en-US" dirty="0">
                <a:solidFill>
                  <a:srgbClr val="707070"/>
                </a:solidFill>
                <a:latin typeface="Poppins" pitchFamily="2" charset="77"/>
                <a:cs typeface="Poppins" pitchFamily="2" charset="77"/>
              </a:rPr>
              <a:t>ast Asia - DJF</a:t>
            </a:r>
          </a:p>
        </p:txBody>
      </p:sp>
      <p:sp>
        <p:nvSpPr>
          <p:cNvPr id="8" name="Interaktive Schaltfläche: Vorherige(r) oder Zurück 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B809E5E-3AC8-370E-8953-CCA82835CB78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nteraktive Schaltfläche: Erste Folie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26FF57C-C439-98EF-B1B0-1A48822C2642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DCC7F8-CC72-52EB-04DD-FAD3A3CEC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C266CC-8BC1-1149-891A-EB14C8F84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16D995-54F6-540B-2CA7-116A80AC6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3098FE-B022-BE9E-C3EF-059DFFE77B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cxnSp>
        <p:nvCxnSpPr>
          <p:cNvPr id="16" name="Gerade Verbindung 5">
            <a:extLst>
              <a:ext uri="{FF2B5EF4-FFF2-40B4-BE49-F238E27FC236}">
                <a16:creationId xmlns:a16="http://schemas.microsoft.com/office/drawing/2014/main" id="{1DF7A379-5259-B2A0-1972-37627FF88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2E7D771-C91C-56E8-43B6-C4DDC9BAA1B5}"/>
              </a:ext>
            </a:extLst>
          </p:cNvPr>
          <p:cNvGrpSpPr>
            <a:grpSpLocks noChangeAspect="1"/>
          </p:cNvGrpSpPr>
          <p:nvPr/>
        </p:nvGrpSpPr>
        <p:grpSpPr>
          <a:xfrm>
            <a:off x="4081969" y="970870"/>
            <a:ext cx="4713058" cy="2380776"/>
            <a:chOff x="5537384" y="886192"/>
            <a:chExt cx="4692172" cy="237022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B144634-A675-7544-C6B6-A675846B4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537384" y="886192"/>
              <a:ext cx="3713858" cy="2370227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862885D8-EAC1-DDDF-8ACF-C9B5E9A01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34" t="23765" r="-384" b="27540"/>
            <a:stretch/>
          </p:blipFill>
          <p:spPr>
            <a:xfrm>
              <a:off x="9232976" y="1238668"/>
              <a:ext cx="996580" cy="1097932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1EDB7946-BEFF-00CF-B4B9-F53C452652D4}"/>
              </a:ext>
            </a:extLst>
          </p:cNvPr>
          <p:cNvSpPr txBox="1"/>
          <p:nvPr/>
        </p:nvSpPr>
        <p:spPr>
          <a:xfrm>
            <a:off x="4047972" y="3387600"/>
            <a:ext cx="328551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Poppins" pitchFamily="2" charset="77"/>
                <a:cs typeface="Poppins" pitchFamily="2" charset="77"/>
              </a:rPr>
              <a:t>Increasing Green Water </a:t>
            </a:r>
            <a:r>
              <a:rPr lang="en-GB" sz="1400" dirty="0">
                <a:latin typeface="Poppins" pitchFamily="2" charset="77"/>
                <a:cs typeface="Poppins" pitchFamily="2" charset="77"/>
              </a:rPr>
              <a:t>share with </a:t>
            </a:r>
            <a:r>
              <a:rPr lang="en-GB" sz="1400" b="1" dirty="0">
                <a:latin typeface="Poppins" pitchFamily="2" charset="77"/>
                <a:cs typeface="Poppins" pitchFamily="2" charset="77"/>
              </a:rPr>
              <a:t>strong vegetation growth.</a:t>
            </a:r>
            <a:endParaRPr lang="en-GB" sz="1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A07C50E-0904-B912-4DCB-BF295F15DCB5}"/>
              </a:ext>
            </a:extLst>
          </p:cNvPr>
          <p:cNvSpPr txBox="1"/>
          <p:nvPr/>
        </p:nvSpPr>
        <p:spPr>
          <a:xfrm>
            <a:off x="7596336" y="3292410"/>
            <a:ext cx="12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Variable Importance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9E2A563-194C-8D5D-B920-D50FCB9844D9}"/>
              </a:ext>
            </a:extLst>
          </p:cNvPr>
          <p:cNvSpPr txBox="1"/>
          <p:nvPr/>
        </p:nvSpPr>
        <p:spPr>
          <a:xfrm>
            <a:off x="768851" y="2741834"/>
            <a:ext cx="1404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Change under SSP3-7.0</a:t>
            </a:r>
          </a:p>
          <a:p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B15BC9D-607D-7DEA-600B-71394049CE72}"/>
              </a:ext>
            </a:extLst>
          </p:cNvPr>
          <p:cNvSpPr txBox="1"/>
          <p:nvPr/>
        </p:nvSpPr>
        <p:spPr>
          <a:xfrm>
            <a:off x="4211960" y="792000"/>
            <a:ext cx="2303884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Poppins" pitchFamily="2" charset="77"/>
                <a:cs typeface="Poppins" pitchFamily="2" charset="77"/>
              </a:rPr>
              <a:t>Regional Variable Change under SSP3-7.0</a:t>
            </a:r>
          </a:p>
        </p:txBody>
      </p:sp>
    </p:spTree>
    <p:extLst>
      <p:ext uri="{BB962C8B-B14F-4D97-AF65-F5344CB8AC3E}">
        <p14:creationId xmlns:p14="http://schemas.microsoft.com/office/powerpoint/2010/main" val="2938931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C32B641-47A0-596E-C0E6-F15E9E626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50" y="842962"/>
            <a:ext cx="8214033" cy="38835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625" y="318500"/>
            <a:ext cx="7724022" cy="673706"/>
          </a:xfrm>
        </p:spPr>
        <p:txBody>
          <a:bodyPr>
            <a:normAutofit/>
          </a:bodyPr>
          <a:lstStyle/>
          <a:p>
            <a:r>
              <a:rPr lang="en-GB" sz="2600" dirty="0">
                <a:latin typeface="Poppins" pitchFamily="2" charset="77"/>
                <a:cs typeface="Poppins" pitchFamily="2" charset="77"/>
              </a:rPr>
              <a:t>Historical BGWS</a:t>
            </a:r>
            <a:endParaRPr lang="en-US" sz="2600" dirty="0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0" name="Gerade Verbindung 5">
            <a:extLst>
              <a:ext uri="{FF2B5EF4-FFF2-40B4-BE49-F238E27FC236}">
                <a16:creationId xmlns:a16="http://schemas.microsoft.com/office/drawing/2014/main" id="{52E1D4BB-3C5B-F4AE-6D86-57E545579E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F13E3A3E-AECB-5BA7-A58A-E00F45C07884}"/>
              </a:ext>
            </a:extLst>
          </p:cNvPr>
          <p:cNvSpPr txBox="1"/>
          <p:nvPr/>
        </p:nvSpPr>
        <p:spPr>
          <a:xfrm>
            <a:off x="899592" y="915566"/>
            <a:ext cx="3744416" cy="627864"/>
          </a:xfrm>
          <a:prstGeom prst="rect">
            <a:avLst/>
          </a:prstGeom>
          <a:solidFill>
            <a:schemeClr val="bg1"/>
          </a:solidFill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b="1" dirty="0">
                <a:solidFill>
                  <a:srgbClr val="408BC3"/>
                </a:solidFill>
                <a:latin typeface="Poppins" pitchFamily="2" charset="77"/>
                <a:cs typeface="Poppins" pitchFamily="2" charset="77"/>
              </a:rPr>
              <a:t>Higher latitudes and altitudes present a larger blue water share.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3EB1426-E5AF-FD5E-5B36-94060F491457}"/>
              </a:ext>
            </a:extLst>
          </p:cNvPr>
          <p:cNvSpPr txBox="1"/>
          <p:nvPr/>
        </p:nvSpPr>
        <p:spPr>
          <a:xfrm>
            <a:off x="3866471" y="3363838"/>
            <a:ext cx="4665969" cy="627864"/>
          </a:xfrm>
          <a:prstGeom prst="rect">
            <a:avLst/>
          </a:prstGeom>
          <a:solidFill>
            <a:schemeClr val="bg1"/>
          </a:solidFill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b="1" dirty="0">
                <a:solidFill>
                  <a:srgbClr val="3A7F69"/>
                </a:solidFill>
                <a:latin typeface="Poppins" pitchFamily="2" charset="77"/>
                <a:cs typeface="Poppins" pitchFamily="2" charset="77"/>
              </a:rPr>
              <a:t>Regions with extensive vegetation and/or limited precipitation favour green water.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D625B444-0B10-29ED-C988-4E998F18B0AB}"/>
              </a:ext>
            </a:extLst>
          </p:cNvPr>
          <p:cNvSpPr txBox="1"/>
          <p:nvPr/>
        </p:nvSpPr>
        <p:spPr>
          <a:xfrm>
            <a:off x="5436096" y="318500"/>
            <a:ext cx="3456384" cy="523220"/>
          </a:xfrm>
          <a:prstGeom prst="rect">
            <a:avLst/>
          </a:prstGeom>
          <a:solidFill>
            <a:srgbClr val="FCD0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Poppins" pitchFamily="2" charset="77"/>
                <a:cs typeface="Poppins" pitchFamily="2" charset="77"/>
              </a:rPr>
              <a:t>How does the BGWS globally change under the SSP3-7.0 scenario?</a:t>
            </a:r>
          </a:p>
        </p:txBody>
      </p:sp>
      <p:sp>
        <p:nvSpPr>
          <p:cNvPr id="15" name="Interaktive Schaltfläche: Erste Folie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D75F7A0-C346-B919-4615-EDC253D15DE7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nteraktive Schaltfläche: Nächste(r) oder Weiter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73A4FBD-0AB4-7C49-40CD-7F5F38F78443}"/>
              </a:ext>
            </a:extLst>
          </p:cNvPr>
          <p:cNvSpPr/>
          <p:nvPr/>
        </p:nvSpPr>
        <p:spPr>
          <a:xfrm>
            <a:off x="4824000" y="4752000"/>
            <a:ext cx="360040" cy="36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68B92B9-1A0B-6389-15B0-AA5A6C133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7F11521-CD1B-D723-C954-23A6BAD69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61CFD6C-6E77-9B7D-EC1E-AD8B5991F5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D3D9C0D5-8063-0008-9D88-F95F2B8C015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sp>
        <p:nvSpPr>
          <p:cNvPr id="25" name="Interaktive Schaltfläche: Vorherige(r) oder Zurück 2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2A1E5BE-C114-B874-14F0-16A6F7A2DE2F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8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507620" y="318500"/>
                <a:ext cx="7772027" cy="67370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de-DE" sz="2600" b="1" i="0" smtClean="0"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GB" sz="2600" dirty="0"/>
                  <a:t> BGWS Under the SSP3-7.0</a:t>
                </a:r>
                <a:endParaRPr lang="en-US" sz="2600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7620" y="318500"/>
                <a:ext cx="7772027" cy="673706"/>
              </a:xfrm>
              <a:blipFill>
                <a:blip r:embed="rId3"/>
                <a:stretch>
                  <a:fillRect l="-163" t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Gerade Verbindung 5">
            <a:extLst>
              <a:ext uri="{FF2B5EF4-FFF2-40B4-BE49-F238E27FC236}">
                <a16:creationId xmlns:a16="http://schemas.microsoft.com/office/drawing/2014/main" id="{52E1D4BB-3C5B-F4AE-6D86-57E545579E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4C32B641-47A0-596E-C0E6-F15E9E6266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9750" y="843558"/>
            <a:ext cx="8221822" cy="3887266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90B710E5-BC6C-A231-403B-BFFCB9F5D004}"/>
              </a:ext>
            </a:extLst>
          </p:cNvPr>
          <p:cNvSpPr/>
          <p:nvPr/>
        </p:nvSpPr>
        <p:spPr>
          <a:xfrm>
            <a:off x="4376109" y="760081"/>
            <a:ext cx="783563" cy="97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2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7C95A6-3909-C87A-930C-9A42F65D8212}"/>
              </a:ext>
            </a:extLst>
          </p:cNvPr>
          <p:cNvSpPr/>
          <p:nvPr/>
        </p:nvSpPr>
        <p:spPr>
          <a:xfrm>
            <a:off x="4146499" y="924818"/>
            <a:ext cx="3096344" cy="798847"/>
          </a:xfrm>
          <a:prstGeom prst="ellipse">
            <a:avLst/>
          </a:prstGeom>
          <a:noFill/>
          <a:ln>
            <a:solidFill>
              <a:srgbClr val="3A7F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452E649-123E-5490-6B02-3D18CCB533D3}"/>
              </a:ext>
            </a:extLst>
          </p:cNvPr>
          <p:cNvSpPr/>
          <p:nvPr/>
        </p:nvSpPr>
        <p:spPr>
          <a:xfrm>
            <a:off x="3059832" y="3552472"/>
            <a:ext cx="432048" cy="531446"/>
          </a:xfrm>
          <a:prstGeom prst="ellipse">
            <a:avLst/>
          </a:prstGeom>
          <a:noFill/>
          <a:ln>
            <a:solidFill>
              <a:srgbClr val="3A7F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EC6846-729F-9083-E4D1-78B1FB9389F8}"/>
              </a:ext>
            </a:extLst>
          </p:cNvPr>
          <p:cNvSpPr/>
          <p:nvPr/>
        </p:nvSpPr>
        <p:spPr>
          <a:xfrm>
            <a:off x="1839068" y="1008217"/>
            <a:ext cx="1731365" cy="917030"/>
          </a:xfrm>
          <a:prstGeom prst="ellipse">
            <a:avLst/>
          </a:prstGeom>
          <a:noFill/>
          <a:ln>
            <a:solidFill>
              <a:srgbClr val="3A7F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ACADE9-2F0D-BE89-4088-EF9E64EB47E6}"/>
              </a:ext>
            </a:extLst>
          </p:cNvPr>
          <p:cNvSpPr/>
          <p:nvPr/>
        </p:nvSpPr>
        <p:spPr>
          <a:xfrm>
            <a:off x="7542845" y="3448106"/>
            <a:ext cx="543212" cy="314093"/>
          </a:xfrm>
          <a:prstGeom prst="ellipse">
            <a:avLst/>
          </a:prstGeom>
          <a:noFill/>
          <a:ln>
            <a:solidFill>
              <a:srgbClr val="3A7F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54E240-6971-D713-7E8D-09EBA3F797FE}"/>
              </a:ext>
            </a:extLst>
          </p:cNvPr>
          <p:cNvSpPr/>
          <p:nvPr/>
        </p:nvSpPr>
        <p:spPr>
          <a:xfrm>
            <a:off x="4506538" y="2443745"/>
            <a:ext cx="1152128" cy="648072"/>
          </a:xfrm>
          <a:prstGeom prst="ellipse">
            <a:avLst/>
          </a:prstGeom>
          <a:noFill/>
          <a:ln>
            <a:solidFill>
              <a:srgbClr val="408B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F286F6-E7AF-60C5-9CFB-FA1C3E9571F9}"/>
              </a:ext>
            </a:extLst>
          </p:cNvPr>
          <p:cNvSpPr/>
          <p:nvPr/>
        </p:nvSpPr>
        <p:spPr>
          <a:xfrm>
            <a:off x="5874690" y="2232712"/>
            <a:ext cx="2244219" cy="960871"/>
          </a:xfrm>
          <a:prstGeom prst="ellipse">
            <a:avLst/>
          </a:prstGeom>
          <a:noFill/>
          <a:ln>
            <a:solidFill>
              <a:srgbClr val="408B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D9A1F3-3F9B-7575-03BA-B799D7FBEAB2}"/>
              </a:ext>
            </a:extLst>
          </p:cNvPr>
          <p:cNvSpPr/>
          <p:nvPr/>
        </p:nvSpPr>
        <p:spPr>
          <a:xfrm>
            <a:off x="3210394" y="3064427"/>
            <a:ext cx="631882" cy="531446"/>
          </a:xfrm>
          <a:prstGeom prst="ellipse">
            <a:avLst/>
          </a:prstGeom>
          <a:noFill/>
          <a:ln>
            <a:solidFill>
              <a:srgbClr val="408B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2880EC-9E39-EC6E-5186-4E6D128C0023}"/>
              </a:ext>
            </a:extLst>
          </p:cNvPr>
          <p:cNvSpPr/>
          <p:nvPr/>
        </p:nvSpPr>
        <p:spPr>
          <a:xfrm>
            <a:off x="3066378" y="2443745"/>
            <a:ext cx="775898" cy="648072"/>
          </a:xfrm>
          <a:prstGeom prst="ellipse">
            <a:avLst/>
          </a:prstGeom>
          <a:noFill/>
          <a:ln>
            <a:solidFill>
              <a:srgbClr val="F08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85BC01D-A73D-BB09-7468-20D218F1B2AA}"/>
              </a:ext>
            </a:extLst>
          </p:cNvPr>
          <p:cNvSpPr/>
          <p:nvPr/>
        </p:nvSpPr>
        <p:spPr>
          <a:xfrm>
            <a:off x="4306704" y="1712286"/>
            <a:ext cx="1351962" cy="371419"/>
          </a:xfrm>
          <a:prstGeom prst="ellipse">
            <a:avLst/>
          </a:prstGeom>
          <a:noFill/>
          <a:ln>
            <a:solidFill>
              <a:srgbClr val="F08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Interaktive Schaltfläche: Erste Folie 2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B51E5A6-2BF0-DF27-C5E0-2F9C8E60CA9C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49B1E75-3BFB-0AD0-1143-59C2F5201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2DEAA10-68DA-E5F9-2092-CA6A676BD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83D47B8-E759-1826-56A5-95B2B4B385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A4969EB0-B999-A0BE-95A2-838A8BB76F3F}"/>
              </a:ext>
            </a:extLst>
          </p:cNvPr>
          <p:cNvSpPr txBox="1"/>
          <p:nvPr/>
        </p:nvSpPr>
        <p:spPr>
          <a:xfrm>
            <a:off x="5476327" y="987610"/>
            <a:ext cx="3416153" cy="627864"/>
          </a:xfrm>
          <a:prstGeom prst="rect">
            <a:avLst/>
          </a:prstGeom>
          <a:solidFill>
            <a:schemeClr val="bg1"/>
          </a:solidFill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b="1" dirty="0">
                <a:solidFill>
                  <a:srgbClr val="3A7F69"/>
                </a:solidFill>
                <a:latin typeface="Poppins" pitchFamily="2" charset="77"/>
                <a:cs typeface="Poppins" pitchFamily="2" charset="77"/>
              </a:rPr>
              <a:t>Increasing Green Water Share due to growing vegetation.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B514133-F6E3-0E34-6311-B387595BD288}"/>
              </a:ext>
            </a:extLst>
          </p:cNvPr>
          <p:cNvSpPr txBox="1"/>
          <p:nvPr/>
        </p:nvSpPr>
        <p:spPr>
          <a:xfrm>
            <a:off x="4988463" y="2459017"/>
            <a:ext cx="3904017" cy="627864"/>
          </a:xfrm>
          <a:prstGeom prst="rect">
            <a:avLst/>
          </a:prstGeom>
          <a:solidFill>
            <a:schemeClr val="bg1"/>
          </a:solidFill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b="1" dirty="0">
                <a:solidFill>
                  <a:srgbClr val="408BC3"/>
                </a:solidFill>
                <a:latin typeface="Poppins" pitchFamily="2" charset="77"/>
                <a:cs typeface="Poppins" pitchFamily="2" charset="77"/>
              </a:rPr>
              <a:t>Increasing Blue Water Share due to more and intensified precipitation.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72FDC53-5F4F-C711-6965-B7C5715EB059}"/>
              </a:ext>
            </a:extLst>
          </p:cNvPr>
          <p:cNvSpPr txBox="1"/>
          <p:nvPr/>
        </p:nvSpPr>
        <p:spPr>
          <a:xfrm>
            <a:off x="5476327" y="1723665"/>
            <a:ext cx="3416153" cy="627864"/>
          </a:xfrm>
          <a:prstGeom prst="rect">
            <a:avLst/>
          </a:prstGeom>
          <a:solidFill>
            <a:schemeClr val="bg1"/>
          </a:solidFill>
          <a:ln>
            <a:solidFill>
              <a:prstClr val="ltGray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b="1" dirty="0">
                <a:solidFill>
                  <a:srgbClr val="F08100"/>
                </a:solidFill>
                <a:latin typeface="Poppins" pitchFamily="2" charset="77"/>
                <a:cs typeface="Poppins" pitchFamily="2" charset="77"/>
              </a:rPr>
              <a:t>Increasing Green Water Share with declining precipitation.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360F0753-C179-5ADC-5323-F17EAE3BA3B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sp>
        <p:nvSpPr>
          <p:cNvPr id="32" name="Interaktive Schaltfläche: Vorherige(r) oder Zurück 3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DF10DBE-04EE-64BC-AC54-50318B918268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16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7A76B45-B7A9-5FE6-650A-859992D1BA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052" y="847701"/>
            <a:ext cx="8226590" cy="3889521"/>
          </a:xfrm>
          <a:prstGeom prst="rect">
            <a:avLst/>
          </a:prstGeom>
        </p:spPr>
      </p:pic>
      <p:sp>
        <p:nvSpPr>
          <p:cNvPr id="43" name="Rechteck 42">
            <a:extLst>
              <a:ext uri="{FF2B5EF4-FFF2-40B4-BE49-F238E27FC236}">
                <a16:creationId xmlns:a16="http://schemas.microsoft.com/office/drawing/2014/main" id="{2C749DCB-7C98-2B6B-C853-11FFDEF31221}"/>
              </a:ext>
            </a:extLst>
          </p:cNvPr>
          <p:cNvSpPr/>
          <p:nvPr/>
        </p:nvSpPr>
        <p:spPr>
          <a:xfrm>
            <a:off x="2502089" y="4747171"/>
            <a:ext cx="1082478" cy="39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50" dirty="0">
                <a:latin typeface="Poppins" pitchFamily="2" charset="77"/>
                <a:cs typeface="Poppins" pitchFamily="2" charset="77"/>
              </a:rPr>
              <a:t>Previous </a:t>
            </a:r>
          </a:p>
          <a:p>
            <a:pPr algn="r"/>
            <a:r>
              <a:rPr lang="en-GB" sz="1050" dirty="0">
                <a:latin typeface="Poppins" pitchFamily="2" charset="77"/>
                <a:cs typeface="Poppins" pitchFamily="2" charset="77"/>
              </a:rPr>
              <a:t>slide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9052" y="329802"/>
            <a:ext cx="7772027" cy="673706"/>
          </a:xfrm>
        </p:spPr>
        <p:txBody>
          <a:bodyPr>
            <a:normAutofit/>
          </a:bodyPr>
          <a:lstStyle/>
          <a:p>
            <a:r>
              <a:rPr lang="en-GB" sz="2600" dirty="0">
                <a:latin typeface="Poppins" pitchFamily="2" charset="77"/>
                <a:cs typeface="Poppins" pitchFamily="2" charset="77"/>
              </a:rPr>
              <a:t>Home Slide - Historical BGWS</a:t>
            </a:r>
            <a:endParaRPr lang="en-US" sz="2600" dirty="0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0" name="Gerade Verbindung 5">
            <a:extLst>
              <a:ext uri="{FF2B5EF4-FFF2-40B4-BE49-F238E27FC236}">
                <a16:creationId xmlns:a16="http://schemas.microsoft.com/office/drawing/2014/main" id="{52E1D4BB-3C5B-F4AE-6D86-57E545579E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90B710E5-BC6C-A231-403B-BFFCB9F5D004}"/>
              </a:ext>
            </a:extLst>
          </p:cNvPr>
          <p:cNvSpPr/>
          <p:nvPr/>
        </p:nvSpPr>
        <p:spPr>
          <a:xfrm>
            <a:off x="4376109" y="760081"/>
            <a:ext cx="783563" cy="97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2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62A6494-1356-394F-7B80-16DD812BDCF1}"/>
              </a:ext>
            </a:extLst>
          </p:cNvPr>
          <p:cNvSpPr txBox="1"/>
          <p:nvPr/>
        </p:nvSpPr>
        <p:spPr>
          <a:xfrm>
            <a:off x="3898800" y="3564000"/>
            <a:ext cx="1352644" cy="460511"/>
          </a:xfrm>
          <a:prstGeom prst="rect">
            <a:avLst/>
          </a:prstGeom>
          <a:solidFill>
            <a:srgbClr val="FCD0A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100" dirty="0">
                <a:latin typeface="Poppins" pitchFamily="2" charset="77"/>
                <a:cs typeface="Poppins" pitchFamily="2" charset="77"/>
              </a:rPr>
              <a:t>Click on region to find out more!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Folienzoom 24">
                <a:extLst>
                  <a:ext uri="{FF2B5EF4-FFF2-40B4-BE49-F238E27FC236}">
                    <a16:creationId xmlns:a16="http://schemas.microsoft.com/office/drawing/2014/main" id="{A3F0D5A5-732E-213B-103F-7C4C2B23F4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4864651"/>
                  </p:ext>
                </p:extLst>
              </p:nvPr>
            </p:nvGraphicFramePr>
            <p:xfrm>
              <a:off x="2070000" y="1710000"/>
              <a:ext cx="374646" cy="349102"/>
            </p:xfrm>
            <a:graphic>
              <a:graphicData uri="http://schemas.microsoft.com/office/powerpoint/2016/slidezoom">
                <pslz:sldZm>
                  <pslz:sldZmObj sldId="412" cId="3573591818">
                    <pslz:zmPr id="{4E498BF6-4584-F54F-A68E-A5B62E459519}" returnToParent="0" imageType="cover" transitionDur="1000">
                      <p166:blipFill xmlns:p166="http://schemas.microsoft.com/office/powerpoint/2016/6/main">
                        <a:blip r:embed="rId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4646" cy="349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Folienzoom 2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3F0D5A5-732E-213B-103F-7C4C2B23F4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70000" y="1710000"/>
                <a:ext cx="374646" cy="3491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28" name="Grafik 27" descr="Ein Bild, das Muster, Pixel, Kreuzworträtsel enthält.&#10;&#10;Automatisch generierte Beschreibung">
            <a:hlinkClick r:id="rId7"/>
            <a:extLst>
              <a:ext uri="{FF2B5EF4-FFF2-40B4-BE49-F238E27FC236}">
                <a16:creationId xmlns:a16="http://schemas.microsoft.com/office/drawing/2014/main" id="{7C1EE3C1-BF62-BC81-8FB1-28AC00E387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380" y="-22983"/>
            <a:ext cx="515326" cy="515326"/>
          </a:xfrm>
          <a:prstGeom prst="rect">
            <a:avLst/>
          </a:prstGeom>
        </p:spPr>
      </p:pic>
      <p:sp>
        <p:nvSpPr>
          <p:cNvPr id="29" name="Ovale Legende 28">
            <a:extLst>
              <a:ext uri="{FF2B5EF4-FFF2-40B4-BE49-F238E27FC236}">
                <a16:creationId xmlns:a16="http://schemas.microsoft.com/office/drawing/2014/main" id="{D5B644B6-AC5B-E1D6-05D1-4EB75458F576}"/>
              </a:ext>
            </a:extLst>
          </p:cNvPr>
          <p:cNvSpPr/>
          <p:nvPr/>
        </p:nvSpPr>
        <p:spPr>
          <a:xfrm rot="16200000" flipH="1">
            <a:off x="7946480" y="-32123"/>
            <a:ext cx="515326" cy="639545"/>
          </a:xfrm>
          <a:prstGeom prst="wedgeEllipseCallou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2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09A881A-F820-93DD-7A97-101B2FE8F6A2}"/>
              </a:ext>
            </a:extLst>
          </p:cNvPr>
          <p:cNvSpPr txBox="1"/>
          <p:nvPr/>
        </p:nvSpPr>
        <p:spPr>
          <a:xfrm>
            <a:off x="7812360" y="99589"/>
            <a:ext cx="783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Vote for </a:t>
            </a:r>
          </a:p>
          <a:p>
            <a:pPr algn="ctr"/>
            <a:r>
              <a:rPr lang="en-GB" sz="110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me</a:t>
            </a:r>
          </a:p>
        </p:txBody>
      </p:sp>
      <p:sp>
        <p:nvSpPr>
          <p:cNvPr id="3" name="Interaktive Schaltfläche: Vorherige(r) oder Zurück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0E75B69-944A-0627-CF29-FFFC971C6F5C}"/>
              </a:ext>
            </a:extLst>
          </p:cNvPr>
          <p:cNvSpPr/>
          <p:nvPr/>
        </p:nvSpPr>
        <p:spPr>
          <a:xfrm>
            <a:off x="2547477" y="47664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58A4CFA-B191-5733-1D0E-B2A3C512BD33}"/>
              </a:ext>
            </a:extLst>
          </p:cNvPr>
          <p:cNvSpPr/>
          <p:nvPr/>
        </p:nvSpPr>
        <p:spPr>
          <a:xfrm>
            <a:off x="3995937" y="4747171"/>
            <a:ext cx="1163736" cy="39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50" dirty="0">
                <a:latin typeface="Poppins" pitchFamily="2" charset="77"/>
                <a:cs typeface="Poppins" pitchFamily="2" charset="77"/>
              </a:rPr>
              <a:t>Return to </a:t>
            </a:r>
          </a:p>
          <a:p>
            <a:pPr algn="r"/>
            <a:r>
              <a:rPr lang="en-GB" sz="1050" dirty="0">
                <a:latin typeface="Poppins" pitchFamily="2" charset="77"/>
                <a:cs typeface="Poppins" pitchFamily="2" charset="77"/>
              </a:rPr>
              <a:t>this slide</a:t>
            </a:r>
          </a:p>
        </p:txBody>
      </p:sp>
      <p:sp>
        <p:nvSpPr>
          <p:cNvPr id="21" name="Interaktive Schaltfläche: Erste Folie 2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0187A7ED-B27F-11AC-0A46-8B8EFFF1589A}"/>
              </a:ext>
            </a:extLst>
          </p:cNvPr>
          <p:cNvSpPr/>
          <p:nvPr/>
        </p:nvSpPr>
        <p:spPr>
          <a:xfrm>
            <a:off x="4038131" y="4765126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9E01141-7BC7-EB27-1D3C-3BD18F1B6161}"/>
              </a:ext>
            </a:extLst>
          </p:cNvPr>
          <p:cNvSpPr/>
          <p:nvPr/>
        </p:nvSpPr>
        <p:spPr>
          <a:xfrm>
            <a:off x="5571043" y="4748400"/>
            <a:ext cx="945173" cy="39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50" dirty="0">
                <a:latin typeface="Poppins" pitchFamily="2" charset="77"/>
                <a:cs typeface="Poppins" pitchFamily="2" charset="77"/>
              </a:rPr>
              <a:t>Next </a:t>
            </a:r>
          </a:p>
          <a:p>
            <a:pPr algn="r"/>
            <a:r>
              <a:rPr lang="en-GB" sz="1050" dirty="0">
                <a:latin typeface="Poppins" pitchFamily="2" charset="77"/>
                <a:cs typeface="Poppins" pitchFamily="2" charset="77"/>
              </a:rPr>
              <a:t>slide</a:t>
            </a:r>
          </a:p>
        </p:txBody>
      </p:sp>
      <p:sp>
        <p:nvSpPr>
          <p:cNvPr id="26" name="Interaktive Schaltfläche: Nächste(r) oder Weiter 2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7112377-D6FB-CEEE-1603-6B0A071920EF}"/>
              </a:ext>
            </a:extLst>
          </p:cNvPr>
          <p:cNvSpPr/>
          <p:nvPr/>
        </p:nvSpPr>
        <p:spPr>
          <a:xfrm>
            <a:off x="5614306" y="4766400"/>
            <a:ext cx="360040" cy="36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8D51F0F4-3965-9263-D265-8A3714D34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8FC1F5A7-CCB8-187E-9897-344CE4E35E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6D0F54E6-64E9-DDD4-B4A8-4F7B175280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316B5473-28C3-7385-E1B8-61714B5A84A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Folienzoom 38">
                <a:extLst>
                  <a:ext uri="{FF2B5EF4-FFF2-40B4-BE49-F238E27FC236}">
                    <a16:creationId xmlns:a16="http://schemas.microsoft.com/office/drawing/2014/main" id="{6C973A10-D7E7-B101-1E61-27ECEC1F77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03930812"/>
                  </p:ext>
                </p:extLst>
              </p:nvPr>
            </p:nvGraphicFramePr>
            <p:xfrm>
              <a:off x="4809222" y="1281600"/>
              <a:ext cx="374751" cy="349200"/>
            </p:xfrm>
            <a:graphic>
              <a:graphicData uri="http://schemas.microsoft.com/office/powerpoint/2016/slidezoom">
                <pslz:sldZm>
                  <pslz:sldZmObj sldId="464" cId="549923733">
                    <pslz:zmPr id="{0509957A-2323-B045-9960-EBB2AEE08D39}" returnToParent="0" imageType="cover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4751" cy="3492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Folienzoom 3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6C973A10-D7E7-B101-1E61-27ECEC1F77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09222" y="1281600"/>
                <a:ext cx="374751" cy="3492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4" name="Folienzoom 43">
                <a:extLst>
                  <a:ext uri="{FF2B5EF4-FFF2-40B4-BE49-F238E27FC236}">
                    <a16:creationId xmlns:a16="http://schemas.microsoft.com/office/drawing/2014/main" id="{07880272-86A6-1236-3982-D412F23532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2651230"/>
                  </p:ext>
                </p:extLst>
              </p:nvPr>
            </p:nvGraphicFramePr>
            <p:xfrm>
              <a:off x="3250800" y="2592000"/>
              <a:ext cx="374751" cy="349200"/>
            </p:xfrm>
            <a:graphic>
              <a:graphicData uri="http://schemas.microsoft.com/office/powerpoint/2016/slidezoom">
                <pslz:sldZm>
                  <pslz:sldZmObj sldId="466" cId="1404526260">
                    <pslz:zmPr id="{FC620C74-C20B-D84C-8492-BA581CE89CB4}" returnToParent="0" imageType="cover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4751" cy="3492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4" name="Folienzoom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07880272-86A6-1236-3982-D412F23532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50800" y="2592000"/>
                <a:ext cx="374751" cy="3492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6" name="Folienzoom 45">
                <a:extLst>
                  <a:ext uri="{FF2B5EF4-FFF2-40B4-BE49-F238E27FC236}">
                    <a16:creationId xmlns:a16="http://schemas.microsoft.com/office/drawing/2014/main" id="{C8D022A1-A002-8FB2-AC1A-48A69F1E4D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851495"/>
                  </p:ext>
                </p:extLst>
              </p:nvPr>
            </p:nvGraphicFramePr>
            <p:xfrm>
              <a:off x="4881577" y="1832400"/>
              <a:ext cx="374751" cy="349200"/>
            </p:xfrm>
            <a:graphic>
              <a:graphicData uri="http://schemas.microsoft.com/office/powerpoint/2016/slidezoom">
                <pslz:sldZm>
                  <pslz:sldZmObj sldId="467" cId="829545729">
                    <pslz:zmPr id="{84DBC82E-8E96-084D-80AB-485243D8FBFE}" returnToParent="0" imageType="cover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4751" cy="3492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6" name="Folienzoom 45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C8D022A1-A002-8FB2-AC1A-48A69F1E4D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81577" y="1832400"/>
                <a:ext cx="374751" cy="3492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8" name="Folienzoom 47">
                <a:extLst>
                  <a:ext uri="{FF2B5EF4-FFF2-40B4-BE49-F238E27FC236}">
                    <a16:creationId xmlns:a16="http://schemas.microsoft.com/office/drawing/2014/main" id="{B86DDA81-495A-6347-424F-0051B558EC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5663375"/>
                  </p:ext>
                </p:extLst>
              </p:nvPr>
            </p:nvGraphicFramePr>
            <p:xfrm>
              <a:off x="4953577" y="2595600"/>
              <a:ext cx="374751" cy="349200"/>
            </p:xfrm>
            <a:graphic>
              <a:graphicData uri="http://schemas.microsoft.com/office/powerpoint/2016/slidezoom">
                <pslz:sldZm>
                  <pslz:sldZmObj sldId="470" cId="3895602007">
                    <pslz:zmPr id="{0ECEDDB9-5BAC-AE44-B613-C83E1BD7B8C4}" returnToParent="0" imageType="cover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4751" cy="3492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8" name="Folienzoom 47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B86DDA81-495A-6347-424F-0051B558EC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53577" y="2595600"/>
                <a:ext cx="374751" cy="3492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0" name="Folienzoom 49">
                <a:extLst>
                  <a:ext uri="{FF2B5EF4-FFF2-40B4-BE49-F238E27FC236}">
                    <a16:creationId xmlns:a16="http://schemas.microsoft.com/office/drawing/2014/main" id="{2AB2F3D7-B2FD-104D-0EFD-22102C1D3B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34612741"/>
                  </p:ext>
                </p:extLst>
              </p:nvPr>
            </p:nvGraphicFramePr>
            <p:xfrm>
              <a:off x="7167600" y="1922400"/>
              <a:ext cx="374751" cy="349200"/>
            </p:xfrm>
            <a:graphic>
              <a:graphicData uri="http://schemas.microsoft.com/office/powerpoint/2016/slidezoom">
                <pslz:sldZm>
                  <pslz:sldZmObj sldId="471" cId="1498204809">
                    <pslz:zmPr id="{F5B597C6-2937-374D-9D48-26AB38A3DD3B}" returnToParent="0" imageType="cover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4751" cy="3492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0" name="Folienzoom 49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2AB2F3D7-B2FD-104D-0EFD-22102C1D3B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67600" y="1922400"/>
                <a:ext cx="374751" cy="3492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8" name="Grafik 7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05BD1B28-C958-E6B1-689F-9D2C62CDF1D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78113" y="541524"/>
            <a:ext cx="465887" cy="62022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82B3FE7-93B2-D21F-A1C9-89E9AEEA0446}"/>
              </a:ext>
            </a:extLst>
          </p:cNvPr>
          <p:cNvSpPr txBox="1"/>
          <p:nvPr/>
        </p:nvSpPr>
        <p:spPr>
          <a:xfrm>
            <a:off x="540000" y="1446044"/>
            <a:ext cx="1132107" cy="261610"/>
          </a:xfrm>
          <a:prstGeom prst="rect">
            <a:avLst/>
          </a:prstGeom>
          <a:solidFill>
            <a:srgbClr val="FCD0A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Poppins" pitchFamily="2" charset="77"/>
                <a:cs typeface="Poppins" pitchFamily="2" charset="77"/>
              </a:rPr>
              <a:t>Click here for:</a:t>
            </a:r>
          </a:p>
        </p:txBody>
      </p:sp>
      <p:sp>
        <p:nvSpPr>
          <p:cNvPr id="11" name="Textfeld 10">
            <a:hlinkClick r:id="rId22" action="ppaction://hlinksldjump"/>
            <a:extLst>
              <a:ext uri="{FF2B5EF4-FFF2-40B4-BE49-F238E27FC236}">
                <a16:creationId xmlns:a16="http://schemas.microsoft.com/office/drawing/2014/main" id="{A461FEA9-1773-8650-C17F-679211AF9DD9}"/>
              </a:ext>
            </a:extLst>
          </p:cNvPr>
          <p:cNvSpPr txBox="1"/>
          <p:nvPr/>
        </p:nvSpPr>
        <p:spPr>
          <a:xfrm>
            <a:off x="539552" y="1734076"/>
            <a:ext cx="1440160" cy="261610"/>
          </a:xfrm>
          <a:prstGeom prst="rect">
            <a:avLst/>
          </a:prstGeom>
          <a:solidFill>
            <a:srgbClr val="FCD0A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Poppins" pitchFamily="2" charset="77"/>
                <a:cs typeface="Poppins" pitchFamily="2" charset="77"/>
              </a:rPr>
              <a:t>1. Title Slide</a:t>
            </a:r>
          </a:p>
        </p:txBody>
      </p:sp>
      <p:sp>
        <p:nvSpPr>
          <p:cNvPr id="24" name="Textfeld 23">
            <a:hlinkClick r:id="rId23" action="ppaction://hlinksldjump"/>
            <a:extLst>
              <a:ext uri="{FF2B5EF4-FFF2-40B4-BE49-F238E27FC236}">
                <a16:creationId xmlns:a16="http://schemas.microsoft.com/office/drawing/2014/main" id="{3850A9C8-E2EF-7C8D-F49A-6A20987A4DC6}"/>
              </a:ext>
            </a:extLst>
          </p:cNvPr>
          <p:cNvSpPr txBox="1"/>
          <p:nvPr/>
        </p:nvSpPr>
        <p:spPr>
          <a:xfrm>
            <a:off x="539552" y="2022108"/>
            <a:ext cx="1440160" cy="261610"/>
          </a:xfrm>
          <a:prstGeom prst="rect">
            <a:avLst/>
          </a:prstGeom>
          <a:solidFill>
            <a:srgbClr val="FCD0A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Poppins" pitchFamily="2" charset="77"/>
                <a:cs typeface="Poppins" pitchFamily="2" charset="77"/>
              </a:rPr>
              <a:t>2. BGWS Definition</a:t>
            </a:r>
          </a:p>
        </p:txBody>
      </p:sp>
      <p:sp>
        <p:nvSpPr>
          <p:cNvPr id="40" name="Textfeld 39">
            <a:hlinkClick r:id="rId24" action="ppaction://hlinksldjump"/>
            <a:extLst>
              <a:ext uri="{FF2B5EF4-FFF2-40B4-BE49-F238E27FC236}">
                <a16:creationId xmlns:a16="http://schemas.microsoft.com/office/drawing/2014/main" id="{3D21A044-47DC-7D30-3DF0-4698C988C991}"/>
              </a:ext>
            </a:extLst>
          </p:cNvPr>
          <p:cNvSpPr txBox="1"/>
          <p:nvPr/>
        </p:nvSpPr>
        <p:spPr>
          <a:xfrm>
            <a:off x="539552" y="2310140"/>
            <a:ext cx="1782000" cy="261610"/>
          </a:xfrm>
          <a:prstGeom prst="rect">
            <a:avLst/>
          </a:prstGeom>
          <a:solidFill>
            <a:srgbClr val="FCD0A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Poppins" pitchFamily="2" charset="77"/>
                <a:cs typeface="Poppins" pitchFamily="2" charset="77"/>
              </a:rPr>
              <a:t>3. Historical BGWS Map</a:t>
            </a:r>
          </a:p>
        </p:txBody>
      </p:sp>
      <p:sp>
        <p:nvSpPr>
          <p:cNvPr id="41" name="Textfeld 40">
            <a:hlinkClick r:id="rId25" action="ppaction://hlinksldjump"/>
            <a:extLst>
              <a:ext uri="{FF2B5EF4-FFF2-40B4-BE49-F238E27FC236}">
                <a16:creationId xmlns:a16="http://schemas.microsoft.com/office/drawing/2014/main" id="{847B7B0E-7C4B-2FA7-3495-8CDA7DF8A295}"/>
              </a:ext>
            </a:extLst>
          </p:cNvPr>
          <p:cNvSpPr txBox="1"/>
          <p:nvPr/>
        </p:nvSpPr>
        <p:spPr>
          <a:xfrm>
            <a:off x="540000" y="2598172"/>
            <a:ext cx="1782000" cy="261610"/>
          </a:xfrm>
          <a:prstGeom prst="rect">
            <a:avLst/>
          </a:prstGeom>
          <a:solidFill>
            <a:srgbClr val="FCD0A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Poppins" pitchFamily="2" charset="77"/>
                <a:cs typeface="Poppins" pitchFamily="2" charset="77"/>
              </a:rPr>
              <a:t>4. 𝚫 BGWS Map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3FF16BD6-5C00-0CB1-F968-F0ED5A47C101}"/>
              </a:ext>
            </a:extLst>
          </p:cNvPr>
          <p:cNvSpPr/>
          <p:nvPr/>
        </p:nvSpPr>
        <p:spPr>
          <a:xfrm>
            <a:off x="261020" y="3039793"/>
            <a:ext cx="576064" cy="219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feld 41">
            <a:hlinkClick r:id="rId26" action="ppaction://hlinksldjump"/>
            <a:extLst>
              <a:ext uri="{FF2B5EF4-FFF2-40B4-BE49-F238E27FC236}">
                <a16:creationId xmlns:a16="http://schemas.microsoft.com/office/drawing/2014/main" id="{E7CF65C0-F226-7D52-6A50-EDD8313F5BF4}"/>
              </a:ext>
            </a:extLst>
          </p:cNvPr>
          <p:cNvSpPr txBox="1"/>
          <p:nvPr/>
        </p:nvSpPr>
        <p:spPr>
          <a:xfrm>
            <a:off x="539552" y="2886204"/>
            <a:ext cx="2208413" cy="261610"/>
          </a:xfrm>
          <a:prstGeom prst="rect">
            <a:avLst/>
          </a:prstGeom>
          <a:solidFill>
            <a:srgbClr val="FCD0A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Poppins" pitchFamily="2" charset="77"/>
                <a:cs typeface="Poppins" pitchFamily="2" charset="77"/>
              </a:rPr>
              <a:t>5. Mechanisms Behind BGWS</a:t>
            </a:r>
          </a:p>
        </p:txBody>
      </p:sp>
      <p:sp>
        <p:nvSpPr>
          <p:cNvPr id="47" name="Textfeld 46">
            <a:hlinkClick r:id="rId27" action="ppaction://hlinksldjump"/>
            <a:extLst>
              <a:ext uri="{FF2B5EF4-FFF2-40B4-BE49-F238E27FC236}">
                <a16:creationId xmlns:a16="http://schemas.microsoft.com/office/drawing/2014/main" id="{B8F4BCFE-C364-33FB-98DC-186028ECA928}"/>
              </a:ext>
            </a:extLst>
          </p:cNvPr>
          <p:cNvSpPr txBox="1"/>
          <p:nvPr/>
        </p:nvSpPr>
        <p:spPr>
          <a:xfrm>
            <a:off x="540000" y="3174236"/>
            <a:ext cx="1782000" cy="261610"/>
          </a:xfrm>
          <a:prstGeom prst="rect">
            <a:avLst/>
          </a:prstGeom>
          <a:solidFill>
            <a:srgbClr val="FCD0A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Poppins" pitchFamily="2" charset="77"/>
                <a:cs typeface="Poppins" pitchFamily="2" charset="77"/>
              </a:rPr>
              <a:t>6. Key Insights</a:t>
            </a:r>
          </a:p>
        </p:txBody>
      </p:sp>
    </p:spTree>
    <p:extLst>
      <p:ext uri="{BB962C8B-B14F-4D97-AF65-F5344CB8AC3E}">
        <p14:creationId xmlns:p14="http://schemas.microsoft.com/office/powerpoint/2010/main" val="2926062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620" y="318500"/>
            <a:ext cx="7772027" cy="673706"/>
          </a:xfrm>
        </p:spPr>
        <p:txBody>
          <a:bodyPr>
            <a:normAutofit/>
          </a:bodyPr>
          <a:lstStyle/>
          <a:p>
            <a:r>
              <a:rPr lang="en-US" sz="2600" dirty="0">
                <a:ea typeface="Calibri" panose="020F0502020204030204" pitchFamily="34" charset="0"/>
              </a:rPr>
              <a:t>Multiple Regression Analysis</a:t>
            </a:r>
            <a:endParaRPr lang="en-US" sz="2600" dirty="0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0" name="Gerade Verbindung 5">
            <a:extLst>
              <a:ext uri="{FF2B5EF4-FFF2-40B4-BE49-F238E27FC236}">
                <a16:creationId xmlns:a16="http://schemas.microsoft.com/office/drawing/2014/main" id="{52E1D4BB-3C5B-F4AE-6D86-57E545579E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B45C386F-68C0-C3FD-12B8-A4386F294977}"/>
                  </a:ext>
                </a:extLst>
              </p:cNvPr>
              <p:cNvSpPr txBox="1"/>
              <p:nvPr/>
            </p:nvSpPr>
            <p:spPr>
              <a:xfrm>
                <a:off x="539054" y="842963"/>
                <a:ext cx="8353426" cy="34206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en-US" sz="15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To determine the driver of the BGWS changes, we firstly perform a </a:t>
                </a:r>
                <a:r>
                  <a:rPr lang="en-US" sz="1500" b="1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Multiple Linear Regression</a:t>
                </a:r>
                <a:r>
                  <a:rPr lang="en-US" sz="15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 with the following form:</a:t>
                </a:r>
              </a:p>
              <a:p>
                <a:pPr algn="just">
                  <a:lnSpc>
                    <a:spcPct val="110000"/>
                  </a:lnSpc>
                </a:pPr>
                <a:endParaRPr lang="en-US" sz="1500" dirty="0">
                  <a:latin typeface="Poppins" pitchFamily="2" charset="77"/>
                  <a:ea typeface="Calibri" panose="020F0502020204030204" pitchFamily="34" charset="0"/>
                  <a:cs typeface="Poppins" pitchFamily="2" charset="77"/>
                </a:endParaRPr>
              </a:p>
              <a:p>
                <a:pPr algn="just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5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Poppins" pitchFamily="2" charset="77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de-DE" sz="1500" i="1">
                              <a:latin typeface="Cambria Math" panose="02040503050406030204" pitchFamily="18" charset="0"/>
                              <a:cs typeface="Poppins" pitchFamily="2" charset="77"/>
                            </a:rPr>
                          </m:ctrlPr>
                        </m:accPr>
                        <m:e>
                          <m:r>
                            <a:rPr lang="de-DE" sz="1500" i="1">
                              <a:latin typeface="Cambria Math" panose="02040503050406030204" pitchFamily="18" charset="0"/>
                              <a:cs typeface="Poppins" pitchFamily="2" charset="77"/>
                            </a:rPr>
                            <m:t>𝑦</m:t>
                          </m:r>
                        </m:e>
                      </m:acc>
                      <m:r>
                        <a:rPr lang="de-DE" sz="1500" i="1">
                          <a:latin typeface="Cambria Math" panose="02040503050406030204" pitchFamily="18" charset="0"/>
                          <a:cs typeface="Poppins" pitchFamily="2" charset="77"/>
                        </a:rPr>
                        <m:t>=</m:t>
                      </m:r>
                      <m:r>
                        <a:rPr lang="de-DE" sz="1500" i="1">
                          <a:latin typeface="Cambria Math" panose="02040503050406030204" pitchFamily="18" charset="0"/>
                          <a:cs typeface="Poppins" pitchFamily="2" charset="77"/>
                        </a:rPr>
                        <m:t>𝛽</m:t>
                      </m:r>
                      <m:r>
                        <m:rPr>
                          <m:nor/>
                        </m:rPr>
                        <a:rPr lang="de-DE" sz="1500">
                          <a:latin typeface="Cambria Math" panose="02040503050406030204" pitchFamily="18" charset="0"/>
                          <a:cs typeface="Poppins" pitchFamily="2" charset="77"/>
                        </a:rPr>
                        <m:t>0</m:t>
                      </m:r>
                      <m:r>
                        <m:rPr>
                          <m:nor/>
                        </m:rPr>
                        <a:rPr lang="de-DE" sz="1500"/>
                        <m:t> 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1∗</m:t>
                      </m:r>
                      <m:sSub>
                        <m:sSub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5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2 ∗</m:t>
                      </m:r>
                      <m:sSub>
                        <m:sSub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500" i="1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de-DE" sz="15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de-DE" sz="15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1500" dirty="0">
                  <a:latin typeface="Poppins" pitchFamily="2" charset="77"/>
                  <a:ea typeface="Calibri" panose="020F0502020204030204" pitchFamily="34" charset="0"/>
                  <a:cs typeface="Poppins" pitchFamily="2" charset="77"/>
                </a:endParaRPr>
              </a:p>
              <a:p>
                <a:pPr algn="just">
                  <a:lnSpc>
                    <a:spcPct val="110000"/>
                  </a:lnSpc>
                </a:pPr>
                <a:endParaRPr lang="en-US" sz="1500" dirty="0">
                  <a:latin typeface="Poppins" pitchFamily="2" charset="77"/>
                  <a:ea typeface="Calibri" panose="020F0502020204030204" pitchFamily="34" charset="0"/>
                  <a:cs typeface="Poppins" pitchFamily="2" charset="77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sz="1600" b="1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Utilized predictors - Rational of selection:</a:t>
                </a:r>
                <a:endParaRPr lang="en-US" sz="1500" dirty="0">
                  <a:latin typeface="Poppins" pitchFamily="2" charset="77"/>
                  <a:ea typeface="Calibri" panose="020F0502020204030204" pitchFamily="34" charset="0"/>
                  <a:cs typeface="Poppins" pitchFamily="2" charset="77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l-GR" sz="1500" b="1" dirty="0">
                    <a:solidFill>
                      <a:srgbClr val="408BC3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Δ</a:t>
                </a:r>
                <a:r>
                  <a:rPr lang="en-US" sz="1500" b="1" dirty="0">
                    <a:solidFill>
                      <a:srgbClr val="408BC3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P (Precipitation) </a:t>
                </a:r>
                <a:r>
                  <a:rPr lang="en-US" sz="15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- Alterations in precipitation patterns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l-GR" sz="1500" b="1" dirty="0">
                    <a:solidFill>
                      <a:srgbClr val="408BC3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Δ</a:t>
                </a:r>
                <a:r>
                  <a:rPr lang="en-US" sz="1500" b="1" dirty="0">
                    <a:solidFill>
                      <a:srgbClr val="408BC3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RX5d (Maximum 5-day Precipitation) </a:t>
                </a:r>
                <a:r>
                  <a:rPr lang="en-US" sz="15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- Changes in precipitation intensity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l-GR" sz="1500" b="1" dirty="0">
                    <a:solidFill>
                      <a:srgbClr val="FFC000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Δ</a:t>
                </a:r>
                <a:r>
                  <a:rPr lang="en-US" sz="1500" b="1" dirty="0">
                    <a:solidFill>
                      <a:srgbClr val="FFC000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VPD (Vapor Pressure Deficit) </a:t>
                </a:r>
                <a:r>
                  <a:rPr lang="en-US" sz="15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- Variations in atmospheric moisture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l-GR" sz="1500" b="1" dirty="0">
                    <a:solidFill>
                      <a:srgbClr val="FFC000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Δ</a:t>
                </a:r>
                <a:r>
                  <a:rPr lang="en-US" sz="1500" b="1" dirty="0">
                    <a:solidFill>
                      <a:srgbClr val="FFC000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SM (Soil Moisture) </a:t>
                </a:r>
                <a:r>
                  <a:rPr lang="en-US" sz="15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- Soil moisture trends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l-GR" sz="1500" b="1" dirty="0">
                    <a:solidFill>
                      <a:srgbClr val="3A7F69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Δ</a:t>
                </a:r>
                <a:r>
                  <a:rPr lang="en-US" sz="1500" b="1" dirty="0">
                    <a:solidFill>
                      <a:srgbClr val="3A7F69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LAI (Leaf Area Index) </a:t>
                </a:r>
                <a:r>
                  <a:rPr lang="en-US" sz="15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- Vegetation response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l-GR" sz="1500" b="1" dirty="0">
                    <a:solidFill>
                      <a:srgbClr val="3A7F69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Δ</a:t>
                </a:r>
                <a:r>
                  <a:rPr lang="en-US" sz="1500" b="1" dirty="0">
                    <a:solidFill>
                      <a:srgbClr val="3A7F69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GSL (Growing Season Length) </a:t>
                </a:r>
                <a:r>
                  <a:rPr lang="en-US" sz="15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– Indicator of temperature effects on vegetation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l-GR" sz="1500" b="1" dirty="0">
                    <a:solidFill>
                      <a:srgbClr val="3A7F69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Δ</a:t>
                </a:r>
                <a:r>
                  <a:rPr lang="en-US" sz="1500" b="1" dirty="0">
                    <a:solidFill>
                      <a:srgbClr val="3A7F69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WUE (Water Use Efficiency) </a:t>
                </a:r>
                <a:r>
                  <a:rPr lang="en-US" sz="1500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- Indicator of stomatal conductance changes</a:t>
                </a: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B45C386F-68C0-C3FD-12B8-A4386F294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54" y="842963"/>
                <a:ext cx="8353426" cy="3420680"/>
              </a:xfrm>
              <a:prstGeom prst="rect">
                <a:avLst/>
              </a:prstGeom>
              <a:blipFill>
                <a:blip r:embed="rId3"/>
                <a:stretch>
                  <a:fillRect l="-455" r="-303" b="-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E5512FBE-58C3-0706-7A01-91BAB5DD4124}"/>
              </a:ext>
            </a:extLst>
          </p:cNvPr>
          <p:cNvSpPr txBox="1"/>
          <p:nvPr/>
        </p:nvSpPr>
        <p:spPr>
          <a:xfrm>
            <a:off x="564206" y="4299942"/>
            <a:ext cx="7896226" cy="340478"/>
          </a:xfrm>
          <a:prstGeom prst="rect">
            <a:avLst/>
          </a:prstGeom>
          <a:solidFill>
            <a:srgbClr val="FCD0A3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5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How do we handle multicollinearity? H</a:t>
            </a:r>
            <a:r>
              <a:rPr lang="en-US" sz="1500" dirty="0">
                <a:latin typeface="Poppins" pitchFamily="2" charset="77"/>
                <a:cs typeface="Poppins" pitchFamily="2" charset="77"/>
              </a:rPr>
              <a:t>ow do we assess the variable importance?</a:t>
            </a:r>
            <a:endParaRPr lang="en-GB" sz="15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Interaktive Schaltfläche: Erste Foli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F5284FF-CEDB-2646-2394-EA38FAB9C013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Interaktive Schaltfläche: Nächste(r) oder Weiter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89A2C0-4E84-E5C4-88F6-3E261B62E1BD}"/>
              </a:ext>
            </a:extLst>
          </p:cNvPr>
          <p:cNvSpPr/>
          <p:nvPr/>
        </p:nvSpPr>
        <p:spPr>
          <a:xfrm>
            <a:off x="4824000" y="4752000"/>
            <a:ext cx="360040" cy="36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8D82F16-39F8-2E4A-AD4F-00E502420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1A107FF-800F-4182-21E8-357FDE09C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B64EBA5-91DB-085F-84E8-1255F36A3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8C29D6F-CAD0-D281-41FF-2F90A84054B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sp>
        <p:nvSpPr>
          <p:cNvPr id="18" name="Interaktive Schaltfläche: Vorherige(r) oder Zurück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B6C33FD-A086-831A-9810-06E6B366668C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70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620" y="318500"/>
            <a:ext cx="7772027" cy="673706"/>
          </a:xfrm>
        </p:spPr>
        <p:txBody>
          <a:bodyPr>
            <a:normAutofit/>
          </a:bodyPr>
          <a:lstStyle/>
          <a:p>
            <a:r>
              <a:rPr lang="en-US" sz="2600" dirty="0">
                <a:ea typeface="Calibri" panose="020F0502020204030204" pitchFamily="34" charset="0"/>
              </a:rPr>
              <a:t>Regularization AND Variable Importance</a:t>
            </a:r>
            <a:endParaRPr lang="en-US" sz="2600" dirty="0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0" name="Gerade Verbindung 5">
            <a:extLst>
              <a:ext uri="{FF2B5EF4-FFF2-40B4-BE49-F238E27FC236}">
                <a16:creationId xmlns:a16="http://schemas.microsoft.com/office/drawing/2014/main" id="{52E1D4BB-3C5B-F4AE-6D86-57E545579E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4B150A8F-6310-035E-947F-513DCEA24F62}"/>
                  </a:ext>
                </a:extLst>
              </p:cNvPr>
              <p:cNvSpPr txBox="1"/>
              <p:nvPr/>
            </p:nvSpPr>
            <p:spPr>
              <a:xfrm>
                <a:off x="539552" y="843558"/>
                <a:ext cx="8357898" cy="3897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en-US" sz="1600" b="1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Elastic Net Regularization: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1496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Integrates both </a:t>
                </a:r>
                <a:r>
                  <a:rPr lang="en-US" sz="1496" b="1" dirty="0">
                    <a:solidFill>
                      <a:srgbClr val="F08100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Lasso</a:t>
                </a:r>
                <a:r>
                  <a:rPr lang="en-US" sz="1496" b="1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 </a:t>
                </a:r>
                <a:r>
                  <a:rPr lang="en-US" sz="1496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and</a:t>
                </a:r>
                <a:r>
                  <a:rPr lang="en-US" sz="1496" b="1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 </a:t>
                </a:r>
                <a:r>
                  <a:rPr lang="en-US" sz="1496" b="1" dirty="0">
                    <a:solidFill>
                      <a:srgbClr val="387C67"/>
                    </a:solidFill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Ridge</a:t>
                </a:r>
                <a:r>
                  <a:rPr lang="en-US" sz="1496" b="1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 regularization </a:t>
                </a:r>
                <a:r>
                  <a:rPr lang="en-US" sz="1496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penalties into the </a:t>
                </a:r>
                <a:r>
                  <a:rPr lang="en-US" sz="1496" b="1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loss function </a:t>
                </a:r>
                <a:r>
                  <a:rPr lang="en-US" sz="1496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to control </a:t>
                </a:r>
                <a:r>
                  <a:rPr lang="en-GB" sz="1496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model complexity and prevent overfitting:</a:t>
                </a:r>
              </a:p>
              <a:p>
                <a:pPr algn="just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496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Poppins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1496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Poppins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sz="1496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Poppins" pitchFamily="2" charset="77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GB" sz="1496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Poppins" pitchFamily="2" charset="77"/>
                                </a:rPr>
                                <m:t>β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</m:ctrlPr>
                            </m:fPr>
                            <m:num>
                              <m: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  <m:t>2</m:t>
                              </m:r>
                              <m: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</m:ctrlPr>
                            </m:naryPr>
                            <m:sub>
                              <m: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  <m:t>𝑖</m:t>
                              </m:r>
                              <m: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GB" sz="1496" i="1" smtClean="0">
                                      <a:latin typeface="Cambria Math" panose="02040503050406030204" pitchFamily="18" charset="0"/>
                                      <a:cs typeface="Poppins" pitchFamily="2" charset="77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1496" i="1" smtClean="0">
                                          <a:latin typeface="Cambria Math" panose="02040503050406030204" pitchFamily="18" charset="0"/>
                                          <a:cs typeface="Poppins" pitchFamily="2" charset="77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496" i="1" smtClean="0">
                                              <a:latin typeface="Cambria Math" panose="02040503050406030204" pitchFamily="18" charset="0"/>
                                              <a:cs typeface="Poppins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96" i="1" smtClean="0">
                                              <a:latin typeface="Cambria Math" panose="02040503050406030204" pitchFamily="18" charset="0"/>
                                              <a:cs typeface="Poppins" pitchFamily="2" charset="77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GB" sz="1496" i="1" smtClean="0">
                                              <a:latin typeface="Cambria Math" panose="02040503050406030204" pitchFamily="18" charset="0"/>
                                              <a:cs typeface="Poppins" pitchFamily="2" charset="77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GB" sz="1496" i="1" smtClean="0">
                                          <a:latin typeface="Cambria Math" panose="02040503050406030204" pitchFamily="18" charset="0"/>
                                          <a:cs typeface="Poppins" pitchFamily="2" charset="77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GB" sz="1496" i="1" smtClean="0">
                                              <a:latin typeface="Cambria Math" panose="02040503050406030204" pitchFamily="18" charset="0"/>
                                              <a:cs typeface="Poppins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GB" sz="1496" i="1" smtClean="0">
                                                  <a:latin typeface="Cambria Math" panose="02040503050406030204" pitchFamily="18" charset="0"/>
                                                  <a:cs typeface="Poppins" pitchFamily="2" charset="77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GB" sz="1496" i="1" smtClean="0">
                                                  <a:latin typeface="Cambria Math" panose="02040503050406030204" pitchFamily="18" charset="0"/>
                                                  <a:cs typeface="Poppins" pitchFamily="2" charset="77"/>
                                                </a:rPr>
                                                <m:t>𝑦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GB" sz="1496" i="1" smtClean="0">
                                              <a:latin typeface="Cambria Math" panose="02040503050406030204" pitchFamily="18" charset="0"/>
                                              <a:cs typeface="Poppins" pitchFamily="2" charset="77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1496" i="1" smtClean="0">
                                      <a:latin typeface="Cambria Math" panose="02040503050406030204" pitchFamily="18" charset="0"/>
                                      <a:cs typeface="Poppins" pitchFamily="2" charset="77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  <m:t>+</m:t>
                              </m:r>
                              <m: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  <m:t>𝛼𝜌</m:t>
                              </m:r>
                              <m:nary>
                                <m:naryPr>
                                  <m:chr m:val="∑"/>
                                  <m:ctrlPr>
                                    <a:rPr lang="en-GB" sz="1496" i="1" smtClean="0">
                                      <a:latin typeface="Cambria Math" panose="02040503050406030204" pitchFamily="18" charset="0"/>
                                      <a:cs typeface="Poppins" pitchFamily="2" charset="77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GB" sz="1496" i="1" smtClean="0">
                                      <a:latin typeface="Cambria Math" panose="02040503050406030204" pitchFamily="18" charset="0"/>
                                      <a:cs typeface="Poppins" pitchFamily="2" charset="77"/>
                                    </a:rPr>
                                    <m:t>𝑗</m:t>
                                  </m:r>
                                  <m:r>
                                    <a:rPr lang="en-GB" sz="1496" i="1" smtClean="0">
                                      <a:latin typeface="Cambria Math" panose="02040503050406030204" pitchFamily="18" charset="0"/>
                                      <a:cs typeface="Poppins" pitchFamily="2" charset="77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GB" sz="1496" i="1" smtClean="0">
                                      <a:latin typeface="Cambria Math" panose="02040503050406030204" pitchFamily="18" charset="0"/>
                                      <a:cs typeface="Poppins" pitchFamily="2" charset="77"/>
                                    </a:rPr>
                                    <m:t>𝑝</m:t>
                                  </m:r>
                                </m:sup>
                                <m:e>
                                  <m:r>
                                    <a:rPr lang="en-GB" sz="1496" i="1" smtClean="0">
                                      <a:latin typeface="Cambria Math" panose="02040503050406030204" pitchFamily="18" charset="0"/>
                                      <a:cs typeface="Poppins" pitchFamily="2" charset="77"/>
                                    </a:rPr>
                                    <m:t> 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1496" i="1" smtClean="0">
                                          <a:latin typeface="Cambria Math" panose="02040503050406030204" pitchFamily="18" charset="0"/>
                                          <a:cs typeface="Poppins" pitchFamily="2" charset="77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496" i="1" smtClean="0">
                                              <a:latin typeface="Cambria Math" panose="02040503050406030204" pitchFamily="18" charset="0"/>
                                              <a:cs typeface="Poppins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96" i="1" smtClean="0">
                                              <a:latin typeface="Cambria Math" panose="02040503050406030204" pitchFamily="18" charset="0"/>
                                              <a:cs typeface="Poppins" pitchFamily="2" charset="77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GB" sz="1496" i="1" smtClean="0">
                                              <a:latin typeface="Cambria Math" panose="02040503050406030204" pitchFamily="18" charset="0"/>
                                              <a:cs typeface="Poppins" pitchFamily="2" charset="77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GB" sz="1496" i="1" smtClean="0">
                                      <a:latin typeface="Cambria Math" panose="02040503050406030204" pitchFamily="18" charset="0"/>
                                      <a:cs typeface="Poppins" pitchFamily="2" charset="77"/>
                                    </a:rPr>
                                    <m:t>+ </m:t>
                                  </m:r>
                                  <m:f>
                                    <m:fPr>
                                      <m:ctrlPr>
                                        <a:rPr lang="en-GB" sz="1496" i="1" smtClean="0">
                                          <a:latin typeface="Cambria Math" panose="02040503050406030204" pitchFamily="18" charset="0"/>
                                          <a:cs typeface="Poppins" pitchFamily="2" charset="77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1496" i="1" smtClean="0">
                                          <a:latin typeface="Cambria Math" panose="02040503050406030204" pitchFamily="18" charset="0"/>
                                          <a:cs typeface="Poppins" pitchFamily="2" charset="77"/>
                                        </a:rPr>
                                        <m:t>𝛼</m:t>
                                      </m:r>
                                      <m:r>
                                        <a:rPr lang="en-GB" sz="1496" i="1" smtClean="0">
                                          <a:latin typeface="Cambria Math" panose="02040503050406030204" pitchFamily="18" charset="0"/>
                                          <a:cs typeface="Poppins" pitchFamily="2" charset="77"/>
                                        </a:rPr>
                                        <m:t>(1−</m:t>
                                      </m:r>
                                      <m:r>
                                        <a:rPr lang="en-GB" sz="1496" i="1" smtClean="0">
                                          <a:latin typeface="Cambria Math" panose="02040503050406030204" pitchFamily="18" charset="0"/>
                                          <a:cs typeface="Poppins" pitchFamily="2" charset="77"/>
                                        </a:rPr>
                                        <m:t>𝜌</m:t>
                                      </m:r>
                                      <m:r>
                                        <a:rPr lang="en-GB" sz="1496" i="1" smtClean="0">
                                          <a:latin typeface="Cambria Math" panose="02040503050406030204" pitchFamily="18" charset="0"/>
                                          <a:cs typeface="Poppins" pitchFamily="2" charset="77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en-GB" sz="1496" i="1" smtClean="0">
                                          <a:latin typeface="Cambria Math" panose="02040503050406030204" pitchFamily="18" charset="0"/>
                                          <a:cs typeface="Poppins" pitchFamily="2" charset="77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nary>
                            </m:e>
                          </m:nary>
                        </m:e>
                      </m:func>
                      <m:r>
                        <a:rPr lang="en-GB" sz="1496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Poppins" pitchFamily="2" charset="77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GB" sz="1496" i="1" smtClean="0">
                              <a:latin typeface="Cambria Math" panose="02040503050406030204" pitchFamily="18" charset="0"/>
                              <a:cs typeface="Poppins" pitchFamily="2" charset="77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1496" i="1" smtClean="0">
                              <a:latin typeface="Cambria Math" panose="02040503050406030204" pitchFamily="18" charset="0"/>
                              <a:cs typeface="Poppins" pitchFamily="2" charset="77"/>
                            </a:rPr>
                            <m:t>𝑗</m:t>
                          </m:r>
                          <m:r>
                            <a:rPr lang="en-GB" sz="1496" i="1" smtClean="0">
                              <a:latin typeface="Cambria Math" panose="02040503050406030204" pitchFamily="18" charset="0"/>
                              <a:cs typeface="Poppins" pitchFamily="2" charset="77"/>
                            </a:rPr>
                            <m:t>=1</m:t>
                          </m:r>
                        </m:sub>
                        <m:sup>
                          <m:r>
                            <a:rPr lang="en-GB" sz="1496" i="1" smtClean="0">
                              <a:latin typeface="Cambria Math" panose="02040503050406030204" pitchFamily="18" charset="0"/>
                              <a:cs typeface="Poppins" pitchFamily="2" charset="77"/>
                            </a:rPr>
                            <m:t>𝑝</m:t>
                          </m:r>
                        </m:sup>
                        <m:e>
                          <m:r>
                            <a:rPr lang="en-GB" sz="1496" i="1" smtClean="0">
                              <a:latin typeface="Cambria Math" panose="02040503050406030204" pitchFamily="18" charset="0"/>
                              <a:cs typeface="Poppins" pitchFamily="2" charset="77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</m:ctrlPr>
                            </m:sSubSupPr>
                            <m:e>
                              <m: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GB" sz="1496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sz="1496" dirty="0">
                  <a:latin typeface="Poppins" pitchFamily="2" charset="77"/>
                  <a:ea typeface="Calibri" panose="020F0502020204030204" pitchFamily="34" charset="0"/>
                  <a:cs typeface="Poppins" pitchFamily="2" charset="77"/>
                </a:endParaRPr>
              </a:p>
              <a:p>
                <a:pPr algn="just">
                  <a:lnSpc>
                    <a:spcPct val="110000"/>
                  </a:lnSpc>
                </a:pPr>
                <a:endParaRPr lang="en-GB" sz="1496" dirty="0">
                  <a:latin typeface="Poppins" pitchFamily="2" charset="77"/>
                  <a:ea typeface="Calibri" panose="020F0502020204030204" pitchFamily="34" charset="0"/>
                  <a:cs typeface="Poppins" pitchFamily="2" charset="77"/>
                </a:endParaRPr>
              </a:p>
              <a:p>
                <a:pPr algn="just">
                  <a:lnSpc>
                    <a:spcPct val="110000"/>
                  </a:lnSpc>
                </a:pPr>
                <a:endParaRPr lang="en-GB" sz="1600" b="1" dirty="0">
                  <a:latin typeface="Poppins" pitchFamily="2" charset="77"/>
                  <a:ea typeface="Calibri" panose="020F0502020204030204" pitchFamily="34" charset="0"/>
                  <a:cs typeface="Poppins" pitchFamily="2" charset="77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GB" sz="1600" b="1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Permutation Importance: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GB" sz="1496" dirty="0">
                    <a:latin typeface="Poppins" pitchFamily="2" charset="77"/>
                    <a:ea typeface="Calibri" panose="020F0502020204030204" pitchFamily="34" charset="0"/>
                    <a:cs typeface="Poppins" pitchFamily="2" charset="77"/>
                  </a:rPr>
                  <a:t>Assess the impact of individual predictors on our model's predictive accuracy:</a:t>
                </a:r>
              </a:p>
              <a:p>
                <a:pPr marL="310942" indent="-310942" algn="just">
                  <a:lnSpc>
                    <a:spcPct val="110000"/>
                  </a:lnSpc>
                  <a:buAutoNum type="arabicPeriod"/>
                </a:pPr>
                <a:r>
                  <a:rPr lang="en-GB" sz="1496" dirty="0">
                    <a:latin typeface="Poppins" pitchFamily="2" charset="77"/>
                    <a:cs typeface="Poppins" pitchFamily="2" charset="77"/>
                  </a:rPr>
                  <a:t>Systematically modifying the values of each variable 20 times</a:t>
                </a:r>
              </a:p>
              <a:p>
                <a:pPr marL="310942" indent="-310942" algn="just">
                  <a:lnSpc>
                    <a:spcPct val="110000"/>
                  </a:lnSpc>
                  <a:buAutoNum type="arabicPeriod"/>
                </a:pPr>
                <a:r>
                  <a:rPr lang="en-GB" sz="1496" dirty="0">
                    <a:latin typeface="Poppins" pitchFamily="2" charset="77"/>
                    <a:cs typeface="Poppins" pitchFamily="2" charset="77"/>
                  </a:rPr>
                  <a:t>Observing the induced changes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96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</m:ctrlPr>
                      </m:sSupPr>
                      <m:e>
                        <m:r>
                          <a:rPr lang="en-GB" sz="1496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  <m:t>𝑅</m:t>
                        </m:r>
                      </m:e>
                      <m:sup>
                        <m:r>
                          <a:rPr lang="en-GB" sz="1496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496" dirty="0">
                    <a:latin typeface="Poppins" pitchFamily="2" charset="77"/>
                    <a:cs typeface="Poppins" pitchFamily="2" charset="77"/>
                  </a:rPr>
                  <a:t> metric</a:t>
                </a:r>
              </a:p>
              <a:p>
                <a:pPr algn="just">
                  <a:lnSpc>
                    <a:spcPct val="110000"/>
                  </a:lnSpc>
                </a:pPr>
                <a:endParaRPr lang="en-GB" sz="1496" dirty="0">
                  <a:latin typeface="Poppins" pitchFamily="2" charset="77"/>
                  <a:cs typeface="Poppins" pitchFamily="2" charset="77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GB" sz="1496" dirty="0">
                    <a:latin typeface="Poppins" pitchFamily="2" charset="77"/>
                    <a:cs typeface="Poppins" pitchFamily="2" charset="77"/>
                    <a:sym typeface="Wingdings" pitchFamily="2" charset="2"/>
                  </a:rPr>
                  <a:t> The aggregated importance scores from these iterations present a detailed perspective on the contribution of each variable to the model's performance. </a:t>
                </a:r>
                <a:endParaRPr lang="en-GB" sz="1496" dirty="0">
                  <a:latin typeface="Poppins" pitchFamily="2" charset="77"/>
                  <a:cs typeface="Poppins" pitchFamily="2" charset="77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4B150A8F-6310-035E-947F-513DCEA24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843558"/>
                <a:ext cx="8357898" cy="3897798"/>
              </a:xfrm>
              <a:prstGeom prst="rect">
                <a:avLst/>
              </a:prstGeom>
              <a:blipFill>
                <a:blip r:embed="rId3"/>
                <a:stretch>
                  <a:fillRect l="-607" r="-303" b="-6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BB790B08-0C59-F16C-A26D-0C4F97A6BC9E}"/>
              </a:ext>
            </a:extLst>
          </p:cNvPr>
          <p:cNvSpPr/>
          <p:nvPr/>
        </p:nvSpPr>
        <p:spPr>
          <a:xfrm>
            <a:off x="4397631" y="1707654"/>
            <a:ext cx="894449" cy="734590"/>
          </a:xfrm>
          <a:prstGeom prst="rect">
            <a:avLst/>
          </a:prstGeom>
          <a:solidFill>
            <a:srgbClr val="F081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2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6AFBE-F986-3FEF-E2AA-ACD77783CE73}"/>
              </a:ext>
            </a:extLst>
          </p:cNvPr>
          <p:cNvSpPr/>
          <p:nvPr/>
        </p:nvSpPr>
        <p:spPr>
          <a:xfrm>
            <a:off x="5528056" y="1707654"/>
            <a:ext cx="1420208" cy="734590"/>
          </a:xfrm>
          <a:prstGeom prst="rect">
            <a:avLst/>
          </a:prstGeom>
          <a:solidFill>
            <a:srgbClr val="387C67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2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8F73A0D-D10C-4410-5446-2A7CC35A0629}"/>
              </a:ext>
            </a:extLst>
          </p:cNvPr>
          <p:cNvSpPr txBox="1"/>
          <p:nvPr/>
        </p:nvSpPr>
        <p:spPr>
          <a:xfrm>
            <a:off x="4309405" y="2437627"/>
            <a:ext cx="1070900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60" b="1" dirty="0">
                <a:solidFill>
                  <a:srgbClr val="F08100"/>
                </a:solidFill>
                <a:latin typeface="Poppins" pitchFamily="2" charset="77"/>
                <a:cs typeface="Poppins" pitchFamily="2" charset="77"/>
              </a:rPr>
              <a:t>L1 Penalty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013EBA6-6182-F131-76E8-35CC31372A65}"/>
              </a:ext>
            </a:extLst>
          </p:cNvPr>
          <p:cNvSpPr txBox="1"/>
          <p:nvPr/>
        </p:nvSpPr>
        <p:spPr>
          <a:xfrm>
            <a:off x="5695643" y="2437627"/>
            <a:ext cx="1078233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60" b="1" dirty="0">
                <a:solidFill>
                  <a:srgbClr val="387C67"/>
                </a:solidFill>
                <a:latin typeface="Poppins" pitchFamily="2" charset="77"/>
                <a:cs typeface="Poppins" pitchFamily="2" charset="77"/>
              </a:rPr>
              <a:t>L2</a:t>
            </a:r>
            <a:r>
              <a:rPr lang="en-GB" sz="1360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360" b="1" dirty="0">
                <a:solidFill>
                  <a:srgbClr val="387C67"/>
                </a:solidFill>
                <a:latin typeface="Poppins" pitchFamily="2" charset="77"/>
                <a:cs typeface="Poppins" pitchFamily="2" charset="77"/>
              </a:rPr>
              <a:t>Penalty</a:t>
            </a:r>
          </a:p>
        </p:txBody>
      </p:sp>
      <p:sp>
        <p:nvSpPr>
          <p:cNvPr id="15" name="Interaktive Schaltfläche: Erste Folie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F27D01E-5BC9-56F7-FFB7-735043567FDE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8B8A07E-CFAB-A5A3-8935-67AB149C6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B50F9EF-2F1E-343C-374F-B519285BB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ABD7173-49CF-C237-4E2E-733B5CBF4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4C2CAAE-1CD6-F529-BB39-3150F5FD30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sp>
        <p:nvSpPr>
          <p:cNvPr id="22" name="Interaktive Schaltfläche: Vorherige(r) oder Zurück 2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A958771-5B35-88A6-EED1-4EA5406032F0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820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620" y="318500"/>
            <a:ext cx="8385554" cy="673706"/>
          </a:xfrm>
        </p:spPr>
        <p:txBody>
          <a:bodyPr>
            <a:noAutofit/>
          </a:bodyPr>
          <a:lstStyle/>
          <a:p>
            <a:r>
              <a:rPr lang="en-GB" sz="2800" dirty="0">
                <a:latin typeface="Poppins" pitchFamily="2" charset="77"/>
                <a:cs typeface="Poppins" pitchFamily="2" charset="77"/>
              </a:rPr>
              <a:t>Mechanisms behind BGWS Dynamics</a:t>
            </a:r>
            <a:endParaRPr lang="en-US" sz="2800" dirty="0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0" name="Gerade Verbindung 5">
            <a:extLst>
              <a:ext uri="{FF2B5EF4-FFF2-40B4-BE49-F238E27FC236}">
                <a16:creationId xmlns:a16="http://schemas.microsoft.com/office/drawing/2014/main" id="{52E1D4BB-3C5B-F4AE-6D86-57E545579E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BB306571-4AB0-B05C-FED1-DD615BF1CD6E}"/>
              </a:ext>
            </a:extLst>
          </p:cNvPr>
          <p:cNvSpPr txBox="1"/>
          <p:nvPr/>
        </p:nvSpPr>
        <p:spPr>
          <a:xfrm>
            <a:off x="4656780" y="3683808"/>
            <a:ext cx="1355380" cy="8956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Runoff gain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319DBF3-60DB-85DA-ABA0-9BFEDC710B8D}"/>
              </a:ext>
            </a:extLst>
          </p:cNvPr>
          <p:cNvSpPr txBox="1"/>
          <p:nvPr/>
        </p:nvSpPr>
        <p:spPr>
          <a:xfrm>
            <a:off x="1907704" y="3683808"/>
            <a:ext cx="2579517" cy="8956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Transpiration gain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16CBE4-0E2C-0F26-3F1B-F5095EE98534}"/>
              </a:ext>
            </a:extLst>
          </p:cNvPr>
          <p:cNvSpPr txBox="1"/>
          <p:nvPr/>
        </p:nvSpPr>
        <p:spPr>
          <a:xfrm>
            <a:off x="6645450" y="855943"/>
            <a:ext cx="1349346" cy="307777"/>
          </a:xfrm>
          <a:prstGeom prst="rect">
            <a:avLst/>
          </a:prstGeom>
          <a:noFill/>
          <a:ln w="28575">
            <a:solidFill>
              <a:schemeClr val="accent2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595959"/>
                </a:solidFill>
                <a:latin typeface="Poppins" pitchFamily="2" charset="77"/>
              </a:rPr>
              <a:t>E</a:t>
            </a:r>
            <a:r>
              <a:rPr lang="en-GB" sz="1400" b="0" dirty="0">
                <a:solidFill>
                  <a:srgbClr val="595959"/>
                </a:solidFill>
                <a:effectLst/>
                <a:latin typeface="Poppins" pitchFamily="2" charset="77"/>
              </a:rPr>
              <a:t>levated CO</a:t>
            </a:r>
            <a:r>
              <a:rPr lang="en-GB" sz="1400" b="0" baseline="-25000" dirty="0">
                <a:solidFill>
                  <a:srgbClr val="595959"/>
                </a:solidFill>
                <a:effectLst/>
                <a:latin typeface="Poppins" pitchFamily="2" charset="77"/>
              </a:rPr>
              <a:t>2</a:t>
            </a:r>
            <a:r>
              <a:rPr lang="en-GB" sz="1400" b="0" dirty="0">
                <a:solidFill>
                  <a:srgbClr val="595959"/>
                </a:solidFill>
                <a:effectLst/>
                <a:latin typeface="Poppins" pitchFamily="2" charset="77"/>
              </a:rPr>
              <a:t>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04E7C84-8FB4-0BFD-D764-ACD346233BE0}"/>
              </a:ext>
            </a:extLst>
          </p:cNvPr>
          <p:cNvSpPr txBox="1"/>
          <p:nvPr/>
        </p:nvSpPr>
        <p:spPr>
          <a:xfrm>
            <a:off x="6066628" y="1659453"/>
            <a:ext cx="2826546" cy="557653"/>
          </a:xfrm>
          <a:prstGeom prst="rect">
            <a:avLst/>
          </a:prstGeom>
          <a:noFill/>
          <a:ln w="28575">
            <a:solidFill>
              <a:schemeClr val="accent2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1400" b="0" dirty="0">
                <a:solidFill>
                  <a:srgbClr val="00447C"/>
                </a:solidFill>
                <a:effectLst/>
                <a:latin typeface="Poppins" pitchFamily="2" charset="77"/>
              </a:rPr>
              <a:t>Plant physiological responses enhance surface resistance</a:t>
            </a:r>
            <a:endParaRPr lang="en-GB" sz="1400" dirty="0"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F1A6869-0631-7EC6-0512-210006A8A32C}"/>
              </a:ext>
            </a:extLst>
          </p:cNvPr>
          <p:cNvSpPr txBox="1"/>
          <p:nvPr/>
        </p:nvSpPr>
        <p:spPr>
          <a:xfrm>
            <a:off x="6171709" y="2730907"/>
            <a:ext cx="2732822" cy="560923"/>
          </a:xfrm>
          <a:prstGeom prst="rect">
            <a:avLst/>
          </a:prstGeom>
          <a:noFill/>
          <a:ln w="28575">
            <a:solidFill>
              <a:schemeClr val="accent2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1400" b="0" dirty="0">
                <a:solidFill>
                  <a:srgbClr val="00447C"/>
                </a:solidFill>
                <a:effectLst/>
                <a:latin typeface="Poppins" pitchFamily="2" charset="77"/>
              </a:rPr>
              <a:t>Increasing precipitation </a:t>
            </a:r>
          </a:p>
          <a:p>
            <a:pPr algn="ctr">
              <a:lnSpc>
                <a:spcPct val="110000"/>
              </a:lnSpc>
            </a:pPr>
            <a:r>
              <a:rPr lang="en-GB" sz="1400" b="0" dirty="0">
                <a:solidFill>
                  <a:srgbClr val="00447C"/>
                </a:solidFill>
                <a:effectLst/>
                <a:latin typeface="Poppins" pitchFamily="2" charset="77"/>
              </a:rPr>
              <a:t>magnitudes and intensities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0EAC28-2297-4DED-8FF0-6AAC9D9EE657}"/>
              </a:ext>
            </a:extLst>
          </p:cNvPr>
          <p:cNvSpPr txBox="1"/>
          <p:nvPr/>
        </p:nvSpPr>
        <p:spPr>
          <a:xfrm>
            <a:off x="1389021" y="855943"/>
            <a:ext cx="2215808" cy="307777"/>
          </a:xfrm>
          <a:prstGeom prst="rect">
            <a:avLst/>
          </a:prstGeom>
          <a:noFill/>
          <a:ln w="28575" cap="rnd">
            <a:solidFill>
              <a:schemeClr val="accent2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215808"/>
                      <a:gd name="connsiteY0" fmla="*/ 0 h 307777"/>
                      <a:gd name="connsiteX1" fmla="*/ 2215808 w 2215808"/>
                      <a:gd name="connsiteY1" fmla="*/ 0 h 307777"/>
                      <a:gd name="connsiteX2" fmla="*/ 2215808 w 2215808"/>
                      <a:gd name="connsiteY2" fmla="*/ 307777 h 307777"/>
                      <a:gd name="connsiteX3" fmla="*/ 0 w 2215808"/>
                      <a:gd name="connsiteY3" fmla="*/ 307777 h 307777"/>
                      <a:gd name="connsiteX4" fmla="*/ 0 w 2215808"/>
                      <a:gd name="connsiteY4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5808" h="307777" extrusionOk="0">
                        <a:moveTo>
                          <a:pt x="0" y="0"/>
                        </a:moveTo>
                        <a:cubicBezTo>
                          <a:pt x="678852" y="118645"/>
                          <a:pt x="1588325" y="116012"/>
                          <a:pt x="2215808" y="0"/>
                        </a:cubicBezTo>
                        <a:cubicBezTo>
                          <a:pt x="2223500" y="56473"/>
                          <a:pt x="2233515" y="233743"/>
                          <a:pt x="2215808" y="307777"/>
                        </a:cubicBezTo>
                        <a:cubicBezTo>
                          <a:pt x="1903668" y="442377"/>
                          <a:pt x="769169" y="150581"/>
                          <a:pt x="0" y="307777"/>
                        </a:cubicBezTo>
                        <a:cubicBezTo>
                          <a:pt x="25340" y="200698"/>
                          <a:pt x="-1999" y="433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595959"/>
                </a:solidFill>
                <a:effectLst/>
                <a:latin typeface="Poppins" pitchFamily="2" charset="77"/>
              </a:rPr>
              <a:t>Warmer temperatures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46274C4-9EDB-F7A4-201D-9C003C86B56E}"/>
              </a:ext>
            </a:extLst>
          </p:cNvPr>
          <p:cNvSpPr txBox="1"/>
          <p:nvPr/>
        </p:nvSpPr>
        <p:spPr>
          <a:xfrm>
            <a:off x="3003304" y="1791672"/>
            <a:ext cx="2162150" cy="560923"/>
          </a:xfrm>
          <a:prstGeom prst="rect">
            <a:avLst/>
          </a:prstGeom>
          <a:noFill/>
          <a:ln w="28575">
            <a:solidFill>
              <a:schemeClr val="accent2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rgbClr val="3A7F69"/>
                </a:solidFill>
                <a:latin typeface="Poppins" pitchFamily="2" charset="77"/>
              </a:rPr>
              <a:t>A</a:t>
            </a:r>
            <a:r>
              <a:rPr lang="en-US" sz="1400" b="0" dirty="0">
                <a:solidFill>
                  <a:srgbClr val="3A7F69"/>
                </a:solidFill>
                <a:effectLst/>
                <a:latin typeface="Poppins" pitchFamily="2" charset="77"/>
              </a:rPr>
              <a:t>dditional vegetation </a:t>
            </a:r>
          </a:p>
          <a:p>
            <a:pPr algn="ctr">
              <a:lnSpc>
                <a:spcPct val="110000"/>
              </a:lnSpc>
            </a:pPr>
            <a:r>
              <a:rPr lang="en-US" sz="1400" b="0" dirty="0">
                <a:solidFill>
                  <a:srgbClr val="3A7F69"/>
                </a:solidFill>
                <a:effectLst/>
                <a:latin typeface="Poppins" pitchFamily="2" charset="77"/>
              </a:rPr>
              <a:t>growth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5CB9A5A-6706-C553-5DD0-9776B520C48D}"/>
              </a:ext>
            </a:extLst>
          </p:cNvPr>
          <p:cNvSpPr txBox="1"/>
          <p:nvPr/>
        </p:nvSpPr>
        <p:spPr>
          <a:xfrm>
            <a:off x="534545" y="1733658"/>
            <a:ext cx="1984266" cy="560923"/>
          </a:xfrm>
          <a:prstGeom prst="rect">
            <a:avLst/>
          </a:prstGeom>
          <a:noFill/>
          <a:ln w="28575">
            <a:solidFill>
              <a:schemeClr val="accent2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1400" dirty="0">
                <a:solidFill>
                  <a:srgbClr val="3A7F69"/>
                </a:solidFill>
                <a:latin typeface="Poppins" pitchFamily="2" charset="77"/>
              </a:rPr>
              <a:t>L</a:t>
            </a:r>
            <a:r>
              <a:rPr lang="en-GB" sz="1400" b="0" dirty="0">
                <a:solidFill>
                  <a:srgbClr val="3A7F69"/>
                </a:solidFill>
                <a:effectLst/>
                <a:latin typeface="Poppins" pitchFamily="2" charset="77"/>
              </a:rPr>
              <a:t>onger and warmer growing seasons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CE00DE9-B538-7B62-9B83-F8DE0FA9F663}"/>
              </a:ext>
            </a:extLst>
          </p:cNvPr>
          <p:cNvSpPr txBox="1"/>
          <p:nvPr/>
        </p:nvSpPr>
        <p:spPr>
          <a:xfrm>
            <a:off x="535224" y="2553166"/>
            <a:ext cx="2486437" cy="738664"/>
          </a:xfrm>
          <a:prstGeom prst="rect">
            <a:avLst/>
          </a:prstGeom>
          <a:noFill/>
          <a:ln w="28575">
            <a:solidFill>
              <a:schemeClr val="accent2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3A7F69"/>
                </a:solidFill>
                <a:effectLst/>
                <a:latin typeface="Poppins" pitchFamily="2" charset="77"/>
              </a:rPr>
              <a:t>Declining precipitation</a:t>
            </a:r>
          </a:p>
          <a:p>
            <a:pPr algn="ctr"/>
            <a:r>
              <a:rPr lang="en-GB" sz="1400" dirty="0">
                <a:solidFill>
                  <a:srgbClr val="3A7F69"/>
                </a:solidFill>
                <a:latin typeface="Poppins" pitchFamily="2" charset="77"/>
              </a:rPr>
              <a:t>&amp; only </a:t>
            </a:r>
            <a:r>
              <a:rPr lang="en-GB" sz="1400" b="0" dirty="0">
                <a:solidFill>
                  <a:srgbClr val="3A7F69"/>
                </a:solidFill>
                <a:effectLst/>
                <a:latin typeface="Poppins" pitchFamily="2" charset="77"/>
              </a:rPr>
              <a:t>little vegetation</a:t>
            </a:r>
          </a:p>
          <a:p>
            <a:pPr algn="ctr"/>
            <a:r>
              <a:rPr lang="en-GB" sz="1400" dirty="0">
                <a:solidFill>
                  <a:srgbClr val="3A7F69"/>
                </a:solidFill>
                <a:latin typeface="Poppins" pitchFamily="2" charset="77"/>
              </a:rPr>
              <a:t>change</a:t>
            </a:r>
            <a:endParaRPr lang="en-GB" sz="1400" b="0" dirty="0">
              <a:solidFill>
                <a:srgbClr val="3A7F69"/>
              </a:solidFill>
              <a:effectLst/>
              <a:latin typeface="Poppins" pitchFamily="2" charset="77"/>
            </a:endParaRPr>
          </a:p>
        </p:txBody>
      </p:sp>
      <p:sp>
        <p:nvSpPr>
          <p:cNvPr id="20" name="Pfeil nach unten 19">
            <a:extLst>
              <a:ext uri="{FF2B5EF4-FFF2-40B4-BE49-F238E27FC236}">
                <a16:creationId xmlns:a16="http://schemas.microsoft.com/office/drawing/2014/main" id="{B30FC8EF-F77A-8C1E-6774-1E8E28E6140E}"/>
              </a:ext>
            </a:extLst>
          </p:cNvPr>
          <p:cNvSpPr/>
          <p:nvPr/>
        </p:nvSpPr>
        <p:spPr>
          <a:xfrm>
            <a:off x="1726399" y="1216190"/>
            <a:ext cx="288000" cy="45328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feil nach unten 22">
            <a:extLst>
              <a:ext uri="{FF2B5EF4-FFF2-40B4-BE49-F238E27FC236}">
                <a16:creationId xmlns:a16="http://schemas.microsoft.com/office/drawing/2014/main" id="{162C4D1B-198D-F63E-2D3C-901232705FE4}"/>
              </a:ext>
            </a:extLst>
          </p:cNvPr>
          <p:cNvSpPr/>
          <p:nvPr/>
        </p:nvSpPr>
        <p:spPr>
          <a:xfrm rot="16200000">
            <a:off x="2617057" y="1889177"/>
            <a:ext cx="288000" cy="36000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Pfeil nach unten 23">
            <a:extLst>
              <a:ext uri="{FF2B5EF4-FFF2-40B4-BE49-F238E27FC236}">
                <a16:creationId xmlns:a16="http://schemas.microsoft.com/office/drawing/2014/main" id="{0EB9D747-1B7D-BA37-DE2F-79A1A6482DA0}"/>
              </a:ext>
            </a:extLst>
          </p:cNvPr>
          <p:cNvSpPr/>
          <p:nvPr/>
        </p:nvSpPr>
        <p:spPr>
          <a:xfrm rot="1675044">
            <a:off x="6822998" y="1232764"/>
            <a:ext cx="288000" cy="36975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feil nach unten 24">
            <a:extLst>
              <a:ext uri="{FF2B5EF4-FFF2-40B4-BE49-F238E27FC236}">
                <a16:creationId xmlns:a16="http://schemas.microsoft.com/office/drawing/2014/main" id="{9199F120-3E71-E186-60EE-353CCE9F5B5E}"/>
              </a:ext>
            </a:extLst>
          </p:cNvPr>
          <p:cNvSpPr/>
          <p:nvPr/>
        </p:nvSpPr>
        <p:spPr>
          <a:xfrm rot="1183725">
            <a:off x="5689999" y="2255921"/>
            <a:ext cx="288000" cy="143570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Pfeil nach unten 25">
            <a:extLst>
              <a:ext uri="{FF2B5EF4-FFF2-40B4-BE49-F238E27FC236}">
                <a16:creationId xmlns:a16="http://schemas.microsoft.com/office/drawing/2014/main" id="{1655C063-FA2A-5837-A0AA-250930546E3C}"/>
              </a:ext>
            </a:extLst>
          </p:cNvPr>
          <p:cNvSpPr/>
          <p:nvPr/>
        </p:nvSpPr>
        <p:spPr>
          <a:xfrm rot="1667560">
            <a:off x="5931129" y="3332107"/>
            <a:ext cx="288000" cy="337439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feil nach unten 26">
            <a:extLst>
              <a:ext uri="{FF2B5EF4-FFF2-40B4-BE49-F238E27FC236}">
                <a16:creationId xmlns:a16="http://schemas.microsoft.com/office/drawing/2014/main" id="{F1907D4D-A126-6F1D-75C3-9D4058163D6D}"/>
              </a:ext>
            </a:extLst>
          </p:cNvPr>
          <p:cNvSpPr/>
          <p:nvPr/>
        </p:nvSpPr>
        <p:spPr>
          <a:xfrm rot="912821">
            <a:off x="3500602" y="2432289"/>
            <a:ext cx="288000" cy="12130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feil nach unten 27">
            <a:extLst>
              <a:ext uri="{FF2B5EF4-FFF2-40B4-BE49-F238E27FC236}">
                <a16:creationId xmlns:a16="http://schemas.microsoft.com/office/drawing/2014/main" id="{4262F586-C63A-BF66-E622-7A52CA86FAF5}"/>
              </a:ext>
            </a:extLst>
          </p:cNvPr>
          <p:cNvSpPr/>
          <p:nvPr/>
        </p:nvSpPr>
        <p:spPr>
          <a:xfrm rot="3829232">
            <a:off x="5745251" y="698587"/>
            <a:ext cx="288000" cy="151200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Pfeil nach unten 28">
            <a:extLst>
              <a:ext uri="{FF2B5EF4-FFF2-40B4-BE49-F238E27FC236}">
                <a16:creationId xmlns:a16="http://schemas.microsoft.com/office/drawing/2014/main" id="{73F60A89-BF28-2AA0-9AF1-9CE0E233861F}"/>
              </a:ext>
            </a:extLst>
          </p:cNvPr>
          <p:cNvSpPr/>
          <p:nvPr/>
        </p:nvSpPr>
        <p:spPr>
          <a:xfrm rot="19662523">
            <a:off x="2064726" y="3341680"/>
            <a:ext cx="288184" cy="35081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Grafik 32" descr="Waage der Justitia mit einfarbiger Füllung">
            <a:extLst>
              <a:ext uri="{FF2B5EF4-FFF2-40B4-BE49-F238E27FC236}">
                <a16:creationId xmlns:a16="http://schemas.microsoft.com/office/drawing/2014/main" id="{5381DB5D-8950-19CB-BBCC-95DCA37E8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06307" y="2948151"/>
            <a:ext cx="755742" cy="755742"/>
          </a:xfrm>
          <a:prstGeom prst="rect">
            <a:avLst/>
          </a:prstGeom>
        </p:spPr>
      </p:pic>
      <p:sp>
        <p:nvSpPr>
          <p:cNvPr id="15" name="Interaktive Schaltfläche: Erste Folie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197E4D9-B83E-83E5-A26C-13721DBD7C38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8AC7334-F0C2-80AF-8B1C-2E004FB19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4DDF056-383F-70DC-7722-701727129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C429E75D-CE00-8CC1-2720-5766EB17E0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0EC4532D-667C-29D3-F3B0-12F6F00DBDF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sp>
        <p:nvSpPr>
          <p:cNvPr id="36" name="Interaktive Schaltfläche: Vorherige(r) oder Zurück 3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647D306C-8F82-5EAD-F119-4649597010B2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Fragezeichen mit einfarbiger Füllung">
            <a:extLst>
              <a:ext uri="{FF2B5EF4-FFF2-40B4-BE49-F238E27FC236}">
                <a16:creationId xmlns:a16="http://schemas.microsoft.com/office/drawing/2014/main" id="{2B8A6A63-59D9-FA47-6136-1335AB2B8C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77252" y="2980546"/>
            <a:ext cx="742323" cy="74232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7758FFE-7DED-90B4-8E52-C91681A832AF}"/>
              </a:ext>
            </a:extLst>
          </p:cNvPr>
          <p:cNvSpPr txBox="1"/>
          <p:nvPr/>
        </p:nvSpPr>
        <p:spPr>
          <a:xfrm>
            <a:off x="7681847" y="4011910"/>
            <a:ext cx="1211327" cy="560923"/>
          </a:xfrm>
          <a:prstGeom prst="rect">
            <a:avLst/>
          </a:prstGeom>
          <a:noFill/>
          <a:ln w="28575">
            <a:solidFill>
              <a:schemeClr val="accent2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1400" b="0" dirty="0">
                <a:solidFill>
                  <a:srgbClr val="00447C"/>
                </a:solidFill>
                <a:effectLst/>
                <a:latin typeface="Poppins" pitchFamily="2" charset="77"/>
              </a:rPr>
              <a:t>Vegetation decline</a:t>
            </a:r>
          </a:p>
        </p:txBody>
      </p:sp>
      <p:sp>
        <p:nvSpPr>
          <p:cNvPr id="8" name="Pfeil nach unten 7">
            <a:extLst>
              <a:ext uri="{FF2B5EF4-FFF2-40B4-BE49-F238E27FC236}">
                <a16:creationId xmlns:a16="http://schemas.microsoft.com/office/drawing/2014/main" id="{923A2A98-BE13-9266-7186-263AFDA71A35}"/>
              </a:ext>
            </a:extLst>
          </p:cNvPr>
          <p:cNvSpPr/>
          <p:nvPr/>
        </p:nvSpPr>
        <p:spPr>
          <a:xfrm rot="5400000">
            <a:off x="6687482" y="3535105"/>
            <a:ext cx="287999" cy="1529707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77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4389" y="318500"/>
            <a:ext cx="7772027" cy="673706"/>
          </a:xfrm>
        </p:spPr>
        <p:txBody>
          <a:bodyPr>
            <a:normAutofit/>
          </a:bodyPr>
          <a:lstStyle/>
          <a:p>
            <a:r>
              <a:rPr lang="en-US" sz="2600" dirty="0">
                <a:ea typeface="Calibri" panose="020F0502020204030204" pitchFamily="34" charset="0"/>
              </a:rPr>
              <a:t>Key Insights</a:t>
            </a:r>
            <a:endParaRPr lang="en-US" sz="2600" dirty="0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30" name="Gerade Verbindung 5">
            <a:extLst>
              <a:ext uri="{FF2B5EF4-FFF2-40B4-BE49-F238E27FC236}">
                <a16:creationId xmlns:a16="http://schemas.microsoft.com/office/drawing/2014/main" id="{52E1D4BB-3C5B-F4AE-6D86-57E545579E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50" y="4726549"/>
            <a:ext cx="8653775" cy="0"/>
          </a:xfrm>
          <a:prstGeom prst="line">
            <a:avLst/>
          </a:prstGeom>
          <a:noFill/>
          <a:ln w="9525">
            <a:solidFill>
              <a:srgbClr val="70707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" name="Interaktive Schaltfläche: Erste Foli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F5284FF-CEDB-2646-2394-EA38FAB9C013}"/>
              </a:ext>
            </a:extLst>
          </p:cNvPr>
          <p:cNvSpPr/>
          <p:nvPr/>
        </p:nvSpPr>
        <p:spPr>
          <a:xfrm>
            <a:off x="4392000" y="4752000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5665E3-961E-09A3-55FE-5C55196FD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847" y="4770568"/>
            <a:ext cx="325229" cy="35114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A0A9C12-C9E8-B5E4-68D4-7DE2F027C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50" y="4779170"/>
            <a:ext cx="868817" cy="3308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0F5FB21-EEAB-DE2D-C055-21C1D8994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887" y="4767497"/>
            <a:ext cx="783563" cy="3542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36901919-702E-E4CA-B7F0-7D3D53E827B4}"/>
                  </a:ext>
                </a:extLst>
              </p:cNvPr>
              <p:cNvSpPr txBox="1"/>
              <p:nvPr/>
            </p:nvSpPr>
            <p:spPr>
              <a:xfrm>
                <a:off x="555625" y="843558"/>
                <a:ext cx="8337550" cy="37683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en-GB" sz="1600" b="1" dirty="0">
                    <a:latin typeface="Poppins" pitchFamily="2" charset="77"/>
                    <a:cs typeface="Poppins" pitchFamily="2" charset="77"/>
                  </a:rPr>
                  <a:t>Historically: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Higher latitudes and altitudes present a larger </a:t>
                </a:r>
                <a:r>
                  <a:rPr lang="en-GB" sz="1400" b="1" dirty="0">
                    <a:solidFill>
                      <a:srgbClr val="408BC3"/>
                    </a:solidFill>
                    <a:latin typeface="Poppins" pitchFamily="2" charset="77"/>
                    <a:cs typeface="Poppins" pitchFamily="2" charset="77"/>
                  </a:rPr>
                  <a:t>blue water 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share.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Regions with extensive vegetation and/or limited precipitation favour </a:t>
                </a:r>
                <a:r>
                  <a:rPr lang="en-GB" sz="1400" b="1" dirty="0">
                    <a:solidFill>
                      <a:srgbClr val="3A7F69"/>
                    </a:solidFill>
                    <a:latin typeface="Poppins" pitchFamily="2" charset="77"/>
                    <a:cs typeface="Poppins" pitchFamily="2" charset="77"/>
                  </a:rPr>
                  <a:t>green water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.</a:t>
                </a:r>
              </a:p>
              <a:p>
                <a:pPr marL="285750" indent="-285750" algn="just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endParaRPr lang="en-GB" sz="1400" b="1" dirty="0">
                  <a:latin typeface="Poppins" pitchFamily="2" charset="77"/>
                  <a:cs typeface="Poppins" pitchFamily="2" charset="77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GB" sz="1600" b="1" dirty="0">
                    <a:latin typeface="Poppins" pitchFamily="2" charset="77"/>
                    <a:cs typeface="Poppins" pitchFamily="2" charset="77"/>
                  </a:rPr>
                  <a:t>Changes under the SSP3-7.0 scenario:</a:t>
                </a:r>
              </a:p>
              <a:p>
                <a:pPr algn="just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Region-specific analyses provide insights into the complex interactions that drive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oppins" pitchFamily="2" charset="77"/>
                      </a:rPr>
                      <m:t>∆</m:t>
                    </m:r>
                  </m:oMath>
                </a14:m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BGWS: </a:t>
                </a:r>
              </a:p>
              <a:p>
                <a:pPr marL="619365" lvl="1" indent="-285750" algn="just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solidFill>
                      <a:srgbClr val="3A7F69"/>
                    </a:solidFill>
                    <a:latin typeface="Poppins" pitchFamily="2" charset="77"/>
                    <a:cs typeface="Poppins" pitchFamily="2" charset="77"/>
                  </a:rPr>
                  <a:t>Increase in transpiration at higher latitudes</a:t>
                </a:r>
                <a:r>
                  <a:rPr lang="en-GB" sz="1400" b="1" dirty="0">
                    <a:latin typeface="Poppins" pitchFamily="2" charset="77"/>
                    <a:cs typeface="Poppins" pitchFamily="2" charset="77"/>
                  </a:rPr>
                  <a:t> 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as vegetation is growing, driven by warmer temperatures and CO</a:t>
                </a:r>
                <a:r>
                  <a:rPr lang="en-GB" sz="1400" baseline="-25000" dirty="0">
                    <a:latin typeface="Poppins" pitchFamily="2" charset="77"/>
                    <a:cs typeface="Poppins" pitchFamily="2" charset="77"/>
                  </a:rPr>
                  <a:t>2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 fertilization.</a:t>
                </a:r>
              </a:p>
              <a:p>
                <a:pPr marL="596692" lvl="1" indent="-285750" algn="just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rgbClr val="595959"/>
                    </a:solidFill>
                    <a:latin typeface="Poppins" pitchFamily="2" charset="77"/>
                    <a:cs typeface="Poppins" pitchFamily="2" charset="77"/>
                  </a:rPr>
                  <a:t>Regions with </a:t>
                </a:r>
                <a:r>
                  <a:rPr lang="en-GB" sz="1400" b="1" dirty="0">
                    <a:solidFill>
                      <a:srgbClr val="408BC3"/>
                    </a:solidFill>
                    <a:latin typeface="Poppins" pitchFamily="2" charset="77"/>
                    <a:cs typeface="Poppins" pitchFamily="2" charset="77"/>
                  </a:rPr>
                  <a:t>increasing precipitation</a:t>
                </a:r>
                <a:r>
                  <a:rPr lang="en-GB" sz="1400" dirty="0">
                    <a:solidFill>
                      <a:srgbClr val="595959"/>
                    </a:solidFill>
                    <a:latin typeface="Poppins" pitchFamily="2" charset="77"/>
                    <a:cs typeface="Poppins" pitchFamily="2" charset="77"/>
                  </a:rPr>
                  <a:t>, especially </a:t>
                </a:r>
                <a:r>
                  <a:rPr lang="en-GB" sz="1400" b="1" dirty="0">
                    <a:solidFill>
                      <a:srgbClr val="408BC3"/>
                    </a:solidFill>
                    <a:latin typeface="Poppins" pitchFamily="2" charset="77"/>
                    <a:cs typeface="Poppins" pitchFamily="2" charset="77"/>
                  </a:rPr>
                  <a:t>more intense precipitation</a:t>
                </a:r>
                <a:r>
                  <a:rPr lang="en-GB" sz="1400" dirty="0">
                    <a:solidFill>
                      <a:srgbClr val="595959"/>
                    </a:solidFill>
                    <a:latin typeface="Poppins" pitchFamily="2" charset="77"/>
                    <a:cs typeface="Poppins" pitchFamily="2" charset="77"/>
                  </a:rPr>
                  <a:t>, see an </a:t>
                </a:r>
                <a:r>
                  <a:rPr lang="en-GB" sz="1400" b="1" dirty="0">
                    <a:solidFill>
                      <a:srgbClr val="408BC3"/>
                    </a:solidFill>
                    <a:latin typeface="Poppins" pitchFamily="2" charset="77"/>
                    <a:cs typeface="Poppins" pitchFamily="2" charset="77"/>
                  </a:rPr>
                  <a:t>increase of the blue water share. </a:t>
                </a:r>
              </a:p>
              <a:p>
                <a:pPr marL="596692" lvl="1" indent="-285750" algn="just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Regions with </a:t>
                </a:r>
                <a:r>
                  <a:rPr lang="en-GB" sz="1400" b="1" dirty="0">
                    <a:solidFill>
                      <a:srgbClr val="3A7F69"/>
                    </a:solidFill>
                    <a:latin typeface="Poppins" pitchFamily="2" charset="77"/>
                    <a:cs typeface="Poppins" pitchFamily="2" charset="77"/>
                  </a:rPr>
                  <a:t>declining precipitation 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tend to shift towards </a:t>
                </a:r>
                <a:r>
                  <a:rPr lang="en-GB" sz="1400" b="1" dirty="0">
                    <a:solidFill>
                      <a:srgbClr val="3A7F69"/>
                    </a:solidFill>
                    <a:latin typeface="Poppins" pitchFamily="2" charset="77"/>
                    <a:cs typeface="Poppins" pitchFamily="2" charset="77"/>
                  </a:rPr>
                  <a:t>more green water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, which further amplifies blue water scarcity in those regions.</a:t>
                </a:r>
              </a:p>
              <a:p>
                <a:pPr marL="263077" indent="-285750" algn="just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endParaRPr lang="en-GB" sz="1450" dirty="0">
                  <a:latin typeface="Poppins" pitchFamily="2" charset="77"/>
                  <a:cs typeface="Poppins" pitchFamily="2" charset="77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GB" sz="1500" b="1" dirty="0">
                    <a:latin typeface="Poppins" pitchFamily="2" charset="77"/>
                    <a:cs typeface="Poppins" pitchFamily="2" charset="77"/>
                  </a:rPr>
                  <a:t>These changes may have profound implications for </a:t>
                </a:r>
                <a:r>
                  <a:rPr lang="en-GB" sz="1500" b="1" dirty="0">
                    <a:solidFill>
                      <a:srgbClr val="408BC3"/>
                    </a:solidFill>
                    <a:latin typeface="Poppins" pitchFamily="2" charset="77"/>
                    <a:cs typeface="Poppins" pitchFamily="2" charset="77"/>
                  </a:rPr>
                  <a:t>"usable water”</a:t>
                </a:r>
                <a:r>
                  <a:rPr lang="en-GB" sz="1500" b="1" dirty="0">
                    <a:latin typeface="Poppins" pitchFamily="2" charset="77"/>
                    <a:cs typeface="Poppins" pitchFamily="2" charset="77"/>
                  </a:rPr>
                  <a:t> or requisite </a:t>
                </a:r>
                <a:r>
                  <a:rPr lang="en-GB" sz="1500" b="1" dirty="0">
                    <a:solidFill>
                      <a:srgbClr val="3A7F69"/>
                    </a:solidFill>
                    <a:latin typeface="Poppins" pitchFamily="2" charset="77"/>
                    <a:cs typeface="Poppins" pitchFamily="2" charset="77"/>
                  </a:rPr>
                  <a:t>water for ecosystem services</a:t>
                </a:r>
                <a:r>
                  <a:rPr lang="en-GB" sz="1500" b="1" dirty="0">
                    <a:latin typeface="Poppins" pitchFamily="2" charset="77"/>
                    <a:cs typeface="Poppins" pitchFamily="2" charset="77"/>
                  </a:rPr>
                  <a:t>. </a:t>
                </a: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36901919-702E-E4CA-B7F0-7D3D53E82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25" y="843558"/>
                <a:ext cx="8337550" cy="3768339"/>
              </a:xfrm>
              <a:prstGeom prst="rect">
                <a:avLst/>
              </a:prstGeom>
              <a:blipFill>
                <a:blip r:embed="rId7"/>
                <a:stretch>
                  <a:fillRect l="-304" r="-304" b="-3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Grafik 16">
            <a:extLst>
              <a:ext uri="{FF2B5EF4-FFF2-40B4-BE49-F238E27FC236}">
                <a16:creationId xmlns:a16="http://schemas.microsoft.com/office/drawing/2014/main" id="{3E530FEB-6207-6284-51B4-15DD6C7D2A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718" y="4755600"/>
            <a:ext cx="451626" cy="396000"/>
          </a:xfrm>
          <a:prstGeom prst="rect">
            <a:avLst/>
          </a:prstGeom>
        </p:spPr>
      </p:pic>
      <p:sp>
        <p:nvSpPr>
          <p:cNvPr id="18" name="Interaktive Schaltfläche: Vorherige(r) oder Zurück 1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3F95AE9-46E4-2142-0667-A14D929FE70F}"/>
              </a:ext>
            </a:extLst>
          </p:cNvPr>
          <p:cNvSpPr/>
          <p:nvPr/>
        </p:nvSpPr>
        <p:spPr>
          <a:xfrm>
            <a:off x="3960000" y="4752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327088"/>
      </p:ext>
    </p:extLst>
  </p:cSld>
  <p:clrMapOvr>
    <a:masterClrMapping/>
  </p:clrMapOvr>
</p:sld>
</file>

<file path=ppt/theme/theme1.xml><?xml version="1.0" encoding="utf-8"?>
<a:theme xmlns:a="http://schemas.openxmlformats.org/drawingml/2006/main" name="Swantjes Master">
  <a:themeElements>
    <a:clrScheme name="UWaRes 1">
      <a:dk1>
        <a:srgbClr val="707070"/>
      </a:dk1>
      <a:lt1>
        <a:srgbClr val="FFFFFF"/>
      </a:lt1>
      <a:dk2>
        <a:srgbClr val="707070"/>
      </a:dk2>
      <a:lt2>
        <a:srgbClr val="FFFFFF"/>
      </a:lt2>
      <a:accent1>
        <a:srgbClr val="418BC3"/>
      </a:accent1>
      <a:accent2>
        <a:srgbClr val="3B7F69"/>
      </a:accent2>
      <a:accent3>
        <a:srgbClr val="5E7086"/>
      </a:accent3>
      <a:accent4>
        <a:srgbClr val="F9B672"/>
      </a:accent4>
      <a:accent5>
        <a:srgbClr val="8FAB9D"/>
      </a:accent5>
      <a:accent6>
        <a:srgbClr val="9AA2B1"/>
      </a:accent6>
      <a:hlink>
        <a:srgbClr val="7C889A"/>
      </a:hlink>
      <a:folHlink>
        <a:srgbClr val="7C889A"/>
      </a:folHlink>
    </a:clrScheme>
    <a:fontScheme name="GERICS_A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9_Klose-Präse">
  <a:themeElements>
    <a:clrScheme name="Klose-Präs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Klose-Präs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lose-Präs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lose-Präs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lose-Präs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lose-Präs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lose-Präs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lose-Präs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lose-Präs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lose-Präs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lose-Präs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lose-Präs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lose-Präs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1138</Words>
  <Application>Microsoft Macintosh PowerPoint</Application>
  <PresentationFormat>Bildschirmpräsentation (16:9)</PresentationFormat>
  <Paragraphs>223</Paragraphs>
  <Slides>21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30" baseType="lpstr">
      <vt:lpstr>Arial</vt:lpstr>
      <vt:lpstr>Arial Narrow</vt:lpstr>
      <vt:lpstr>Calibri</vt:lpstr>
      <vt:lpstr>Cambria Math</vt:lpstr>
      <vt:lpstr>Helvetica</vt:lpstr>
      <vt:lpstr>Poppins</vt:lpstr>
      <vt:lpstr>Wingdings</vt:lpstr>
      <vt:lpstr>Swantjes Master</vt:lpstr>
      <vt:lpstr>9_Klose-Präse</vt:lpstr>
      <vt:lpstr>Projected shifts and dynamics in blue and green water resources availability</vt:lpstr>
      <vt:lpstr>The Blue Green Water Share (BGWS)</vt:lpstr>
      <vt:lpstr>Historical BGWS</vt:lpstr>
      <vt:lpstr>Δ BGWS Under the SSP3-7.0</vt:lpstr>
      <vt:lpstr>Home Slide - Historical BGWS</vt:lpstr>
      <vt:lpstr>Multiple Regression Analysis</vt:lpstr>
      <vt:lpstr>Regularization AND Variable Importance</vt:lpstr>
      <vt:lpstr>Mechanisms behind BGWS Dynamics</vt:lpstr>
      <vt:lpstr>Key Insights</vt:lpstr>
      <vt:lpstr>Northern Europe</vt:lpstr>
      <vt:lpstr>Northern Europe - JJA</vt:lpstr>
      <vt:lpstr>Northern Europe - DJF</vt:lpstr>
      <vt:lpstr>W. North America</vt:lpstr>
      <vt:lpstr>N. South America</vt:lpstr>
      <vt:lpstr>Mediterranean</vt:lpstr>
      <vt:lpstr>Mediterranean - JJA</vt:lpstr>
      <vt:lpstr>Mediterranean - DJF</vt:lpstr>
      <vt:lpstr>Central Africa</vt:lpstr>
      <vt:lpstr>East Asia</vt:lpstr>
      <vt:lpstr>East Asia - JJA</vt:lpstr>
      <vt:lpstr>East Asia - DJF</vt:lpstr>
    </vt:vector>
  </TitlesOfParts>
  <Manager/>
  <Company>GERICS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Projected shifts and dynamics in blue and green water resources availability</dc:title>
  <dc:subject/>
  <dc:creator>Simon Heselschwerdt</dc:creator>
  <cp:keywords/>
  <dc:description/>
  <cp:lastModifiedBy>Simon P. Heselschwerdt</cp:lastModifiedBy>
  <cp:revision>1248</cp:revision>
  <cp:lastPrinted>2020-01-14T11:20:35Z</cp:lastPrinted>
  <dcterms:created xsi:type="dcterms:W3CDTF">2015-08-25T14:13:53Z</dcterms:created>
  <dcterms:modified xsi:type="dcterms:W3CDTF">2024-08-23T15:43:36Z</dcterms:modified>
  <cp:category/>
</cp:coreProperties>
</file>