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1"/>
  </p:notesMasterIdLst>
  <p:sldIdLst>
    <p:sldId id="257" r:id="rId2"/>
    <p:sldId id="256" r:id="rId3"/>
    <p:sldId id="350" r:id="rId4"/>
    <p:sldId id="351" r:id="rId5"/>
    <p:sldId id="352" r:id="rId6"/>
    <p:sldId id="263" r:id="rId7"/>
    <p:sldId id="258" r:id="rId8"/>
    <p:sldId id="336" r:id="rId9"/>
    <p:sldId id="337" r:id="rId10"/>
    <p:sldId id="338" r:id="rId11"/>
    <p:sldId id="339" r:id="rId12"/>
    <p:sldId id="265" r:id="rId13"/>
    <p:sldId id="259" r:id="rId14"/>
    <p:sldId id="340" r:id="rId15"/>
    <p:sldId id="272" r:id="rId16"/>
    <p:sldId id="268" r:id="rId17"/>
    <p:sldId id="262" r:id="rId18"/>
    <p:sldId id="269" r:id="rId19"/>
    <p:sldId id="341" r:id="rId20"/>
    <p:sldId id="261" r:id="rId21"/>
    <p:sldId id="271" r:id="rId22"/>
    <p:sldId id="342" r:id="rId23"/>
    <p:sldId id="343" r:id="rId24"/>
    <p:sldId id="332" r:id="rId25"/>
    <p:sldId id="345" r:id="rId26"/>
    <p:sldId id="344" r:id="rId27"/>
    <p:sldId id="347" r:id="rId28"/>
    <p:sldId id="348" r:id="rId29"/>
    <p:sldId id="273" r:id="rId30"/>
    <p:sldId id="274" r:id="rId31"/>
    <p:sldId id="329" r:id="rId32"/>
    <p:sldId id="306" r:id="rId33"/>
    <p:sldId id="330" r:id="rId34"/>
    <p:sldId id="308" r:id="rId35"/>
    <p:sldId id="354" r:id="rId36"/>
    <p:sldId id="275" r:id="rId37"/>
    <p:sldId id="349" r:id="rId38"/>
    <p:sldId id="334" r:id="rId39"/>
    <p:sldId id="335" r:id="rId40"/>
  </p:sldIdLst>
  <p:sldSz cx="12192000" cy="6858000"/>
  <p:notesSz cx="6858000" cy="9144000"/>
  <p:embeddedFontLst>
    <p:embeddedFont>
      <p:font typeface="Avenir Next LT Pro" panose="020B0504020202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438"/>
    <a:srgbClr val="2CA8E0"/>
    <a:srgbClr val="422FC2"/>
    <a:srgbClr val="BDBDFF"/>
    <a:srgbClr val="EAF0F9"/>
    <a:srgbClr val="F6A49F"/>
    <a:srgbClr val="EF4940"/>
    <a:srgbClr val="3494BA"/>
    <a:srgbClr val="FFFFFF"/>
    <a:srgbClr val="12286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1" autoAdjust="0"/>
    <p:restoredTop sz="96336" autoAdjust="0"/>
  </p:normalViewPr>
  <p:slideViewPr>
    <p:cSldViewPr snapToGrid="0">
      <p:cViewPr>
        <p:scale>
          <a:sx n="118" d="100"/>
          <a:sy n="118" d="100"/>
        </p:scale>
        <p:origin x="170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D9D95-EBD8-46B4-B0B3-5026057970E8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929B1-2AE2-4FC8-B6DA-B2D3E14B6CC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77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7931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52097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6068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595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012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05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407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0157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Connection boxes?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060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73008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1770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54601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55606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0608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451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08371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3963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6978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3676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8266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4710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279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2367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for each model the model space!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16798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31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2927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52904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based on prior knowledge on the model (Gregory church’s work) </a:t>
            </a:r>
            <a:r>
              <a:rPr lang="en-US" dirty="0">
                <a:sym typeface="Wingdings" panose="05000000000000000000" pitchFamily="2" charset="2"/>
              </a:rPr>
              <a:t> we only explore a very small part of the model space!!! plus we assume a high uncertainty of the amplitude.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It’s a simplified setting  only three layers + assuming a 1D geometry!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7751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approach rather than on numbers!!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34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6177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approach rather than on numbers!!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35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8519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6733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5932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84342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39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86676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4EADE-EA1B-44C6-B263-17932FF8C33D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673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36819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000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5914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4118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29B1-2AE2-4FC8-B6DA-B2D3E14B6CC4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5257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9031-613F-4518-A4F6-B5C9FA729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2A207-5EF5-47AE-84C5-E9E9B1B99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D62F-B202-4A9F-A7A9-DE05A40A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5033-F47B-463D-A4C9-1B4F31FE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941EE-7E75-4C9E-93B1-ABD2088DB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9568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AD51-C1CB-42CC-930E-3E6EF762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1AE5C3-E373-46B1-93BF-831EA38D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9516B-D757-40AD-96E9-005852F1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52B2A-6513-40F6-8846-D6D9B22D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1F28-F0DC-44D9-BC8B-5EE1118D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08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26CA76-70B6-4707-A1DC-7EF5D3D2F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8F613-D549-49F8-9BBC-F9A4DDBCC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A0298-2A1B-4A50-BB23-F31F92EF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7EF65-6BEE-4491-9AC6-CE8A3280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D6584-DF7D-4890-AC4E-010DA5A6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684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DA5C-78D3-4696-8BB7-A1A4E16A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B94C8-9540-4CF2-ACC5-47308C7C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0E9A5-8A49-43C7-8C5B-3CC5DFD1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AD1555C9-03C6-4745-9817-D1D1427422D1}"/>
              </a:ext>
            </a:extLst>
          </p:cNvPr>
          <p:cNvSpPr/>
          <p:nvPr userDrawn="1"/>
        </p:nvSpPr>
        <p:spPr>
          <a:xfrm>
            <a:off x="61843" y="66261"/>
            <a:ext cx="693531" cy="64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8F537-6EBE-423A-95E6-D61AD855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694F7-BD4E-4DDD-81D6-0593A305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  <p:sp>
        <p:nvSpPr>
          <p:cNvPr id="7" name="Action Button: Go Home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59EB4D0-8497-4306-80DD-2F4D965D61B3}"/>
              </a:ext>
            </a:extLst>
          </p:cNvPr>
          <p:cNvSpPr/>
          <p:nvPr userDrawn="1"/>
        </p:nvSpPr>
        <p:spPr>
          <a:xfrm>
            <a:off x="177699" y="173736"/>
            <a:ext cx="484715" cy="483676"/>
          </a:xfrm>
          <a:prstGeom prst="actionButtonHom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288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8C10-A6F2-44F7-B1F3-CFEA6E09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3C537-3B37-46A5-935B-EEB62E158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8F575-B419-40B5-8228-069DA4B7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5FC30-8AE8-4BC7-9F60-F72047B5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3A539-7EEB-4D5F-A37B-72797DEA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774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CDFE-0DD6-4159-A7E6-64C7D96A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139D2-B7AC-438F-AD0B-1F1B91152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9DBB9-A4DE-4A11-ABC2-C552AE925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AD123-3932-4F93-9A4E-6D733C35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62286-F4B3-45A3-A61C-BC7F1D2A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9D7C6-4C5D-449C-9359-73D010F3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030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C82B-9DD8-4F88-85C1-763FD0A0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ECBD2-92DB-4806-B704-8F053A542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9E947-7685-4A27-B8E6-A1E73FA7B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961F-57F8-41C4-A7EA-64B9224B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0FD25E-0739-4244-B845-ACBA96D8D7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0BF0-AA9D-48FE-9ED5-57C945B5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6DE94-B997-4077-84A9-04CBB1CE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D213C-0F87-49C8-A4C8-8C6277E3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875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72D9-068C-4D33-B59D-8FCBA8AA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D60F7-5E9B-442B-95E7-0CC6BE42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0487A-1321-42F0-9F9C-D2933711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0F1E9-B4B1-4317-B9AF-6FA5F9CF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0333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8AA88-B7E0-4AA8-A4E4-58B92C25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0778B-4C37-49E5-BBC9-64B061CC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2819-0283-40B8-B494-7BFE3E23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64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850E-1B9D-4528-BDD4-B06A3DE7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90AA2-F11C-4C8B-976A-D7B4F32C2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38EF4-9FB2-450C-B52A-CADA038A1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030A6-277C-4B58-82A5-A54FC7588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D0908-B73A-49EA-BFD4-A7503B36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DC931-E818-4DBD-8F22-0B41C7E3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70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54CA-FCC4-4756-BDA0-2ACE1290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03A85-DA99-4DB6-A475-575D564A4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2E2D7-3ACA-4F74-A15F-1CDCD9AEB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70E27-0E7C-4759-A858-A64102A0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5F741-81F9-4359-90EE-CE916F30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34D82-2833-44D9-A8FF-60F5D94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634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50594-976F-493E-8938-AA464509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19D49-A725-43F4-A1C2-C81A62B75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8935"/>
            <a:ext cx="10515600" cy="468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C9FCF-2783-45A1-8688-CFC2E34FD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0705-D6B1-4BF5-959F-830A7BBB1BBC}" type="datetimeFigureOut">
              <a:rPr lang="LID4096" smtClean="0"/>
              <a:t>04/25/2024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E0FD8-5B34-4818-9ABD-D5A157202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7AED7-3C86-4405-90B2-2C51340FC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8B5A4-E434-446F-A696-F3D573EDEFC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0674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slide" Target="slide16.xml"/><Relationship Id="rId21" Type="http://schemas.openxmlformats.org/officeDocument/2006/relationships/slide" Target="slide37.xml"/><Relationship Id="rId7" Type="http://schemas.openxmlformats.org/officeDocument/2006/relationships/slide" Target="slide13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emf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image" Target="../media/image3.png"/><Relationship Id="rId5" Type="http://schemas.openxmlformats.org/officeDocument/2006/relationships/slide" Target="slide23.xml"/><Relationship Id="rId15" Type="http://schemas.openxmlformats.org/officeDocument/2006/relationships/image" Target="../media/image7.emf"/><Relationship Id="rId10" Type="http://schemas.openxmlformats.org/officeDocument/2006/relationships/image" Target="../media/image2.png"/><Relationship Id="rId19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openxmlformats.org/officeDocument/2006/relationships/slide" Target="slide4.xml"/><Relationship Id="rId14" Type="http://schemas.openxmlformats.org/officeDocument/2006/relationships/image" Target="../media/image6.png"/><Relationship Id="rId22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14.xml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9.png"/><Relationship Id="rId5" Type="http://schemas.openxmlformats.org/officeDocument/2006/relationships/image" Target="../media/image28.png"/><Relationship Id="rId10" Type="http://schemas.openxmlformats.org/officeDocument/2006/relationships/slide" Target="slide13.xml"/><Relationship Id="rId4" Type="http://schemas.openxmlformats.org/officeDocument/2006/relationships/image" Target="../media/image350.png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3.png"/><Relationship Id="rId7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53.png"/><Relationship Id="rId4" Type="http://schemas.openxmlformats.org/officeDocument/2006/relationships/slide" Target="slide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jpe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6.sv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slide" Target="slide16.xml"/><Relationship Id="rId10" Type="http://schemas.openxmlformats.org/officeDocument/2006/relationships/image" Target="../media/image70.svg"/><Relationship Id="rId19" Type="http://schemas.openxmlformats.org/officeDocument/2006/relationships/image" Target="../media/image79.emf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Relationship Id="rId22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0.png"/><Relationship Id="rId4" Type="http://schemas.openxmlformats.org/officeDocument/2006/relationships/slide" Target="slide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82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24.xml"/><Relationship Id="rId10" Type="http://schemas.openxmlformats.org/officeDocument/2006/relationships/image" Target="../media/image84.png"/><Relationship Id="rId4" Type="http://schemas.openxmlformats.org/officeDocument/2006/relationships/image" Target="../media/image83.emf"/><Relationship Id="rId9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" Target="slide39.xml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slide" Target="slide23.xml"/><Relationship Id="rId5" Type="http://schemas.openxmlformats.org/officeDocument/2006/relationships/image" Target="../media/image70.svg"/><Relationship Id="rId10" Type="http://schemas.openxmlformats.org/officeDocument/2006/relationships/image" Target="../media/image85.png"/><Relationship Id="rId4" Type="http://schemas.openxmlformats.org/officeDocument/2006/relationships/image" Target="../media/image69.png"/><Relationship Id="rId9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88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slide" Target="slide39.xml"/><Relationship Id="rId5" Type="http://schemas.openxmlformats.org/officeDocument/2006/relationships/image" Target="../media/image90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slide" Target="slide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94.emf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4.png"/><Relationship Id="rId5" Type="http://schemas.openxmlformats.org/officeDocument/2006/relationships/image" Target="../media/image96.png"/><Relationship Id="rId10" Type="http://schemas.openxmlformats.org/officeDocument/2006/relationships/image" Target="../media/image103.png"/><Relationship Id="rId4" Type="http://schemas.openxmlformats.org/officeDocument/2006/relationships/image" Target="../media/image95.emf"/><Relationship Id="rId9" Type="http://schemas.openxmlformats.org/officeDocument/2006/relationships/slide" Target="slide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36.xml"/><Relationship Id="rId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3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3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1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c.copernicus.org/articles/15/3975/2021/" TargetMode="External"/><Relationship Id="rId7" Type="http://schemas.openxmlformats.org/officeDocument/2006/relationships/hyperlink" Target="https://iopscience.iop.org/article/10.1088/1367-2630/13/9/09500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10.1007/s10712-022-09695-3" TargetMode="External"/><Relationship Id="rId5" Type="http://schemas.openxmlformats.org/officeDocument/2006/relationships/hyperlink" Target="https://library.seg.org/doi/10.1190/geo2015-0461.1" TargetMode="External"/><Relationship Id="rId4" Type="http://schemas.openxmlformats.org/officeDocument/2006/relationships/hyperlink" Target="https://library.seg.org/doi/10.1190/1.325834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slide" Target="slide38.xml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hyperlink" Target="mailto:lagabrie@ethz.ch" TargetMode="External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11.xml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7.png"/><Relationship Id="rId5" Type="http://schemas.openxmlformats.org/officeDocument/2006/relationships/slide" Target="slide12.xml"/><Relationship Id="rId10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77F652-1BA9-4EAE-8C6C-986471DB63C2}"/>
              </a:ext>
            </a:extLst>
          </p:cNvPr>
          <p:cNvSpPr/>
          <p:nvPr/>
        </p:nvSpPr>
        <p:spPr>
          <a:xfrm>
            <a:off x="0" y="0"/>
            <a:ext cx="12192000" cy="1070344"/>
          </a:xfrm>
          <a:prstGeom prst="rect">
            <a:avLst/>
          </a:prstGeom>
          <a:solidFill>
            <a:srgbClr val="2CA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hlinkClick r:id="rId3" action="ppaction://hlinksldjump"/>
            <a:extLst>
              <a:ext uri="{FF2B5EF4-FFF2-40B4-BE49-F238E27FC236}">
                <a16:creationId xmlns:a16="http://schemas.microsoft.com/office/drawing/2014/main" id="{F8329596-548E-4925-928E-4A8FD1BCAF3A}"/>
              </a:ext>
            </a:extLst>
          </p:cNvPr>
          <p:cNvSpPr/>
          <p:nvPr/>
        </p:nvSpPr>
        <p:spPr>
          <a:xfrm>
            <a:off x="63795" y="3950644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EAF0F9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/>
          </a:p>
        </p:txBody>
      </p:sp>
      <p:sp>
        <p:nvSpPr>
          <p:cNvPr id="16" name="Freeform: Shape 15">
            <a:hlinkClick r:id="rId4" action="ppaction://hlinksldjump"/>
            <a:extLst>
              <a:ext uri="{FF2B5EF4-FFF2-40B4-BE49-F238E27FC236}">
                <a16:creationId xmlns:a16="http://schemas.microsoft.com/office/drawing/2014/main" id="{4F2A6BBF-CAB1-4552-8CED-8917DD4CE76F}"/>
              </a:ext>
            </a:extLst>
          </p:cNvPr>
          <p:cNvSpPr/>
          <p:nvPr/>
        </p:nvSpPr>
        <p:spPr>
          <a:xfrm flipV="1">
            <a:off x="63795" y="1135483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EAF0F9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 dirty="0"/>
          </a:p>
        </p:txBody>
      </p:sp>
      <p:sp>
        <p:nvSpPr>
          <p:cNvPr id="17" name="Freeform: Shape 16">
            <a:hlinkClick r:id="rId5" action="ppaction://hlinksldjump"/>
            <a:extLst>
              <a:ext uri="{FF2B5EF4-FFF2-40B4-BE49-F238E27FC236}">
                <a16:creationId xmlns:a16="http://schemas.microsoft.com/office/drawing/2014/main" id="{DEE76054-AAD9-41E7-BE84-74B422EF5080}"/>
              </a:ext>
            </a:extLst>
          </p:cNvPr>
          <p:cNvSpPr/>
          <p:nvPr/>
        </p:nvSpPr>
        <p:spPr>
          <a:xfrm flipH="1" flipV="1">
            <a:off x="6115593" y="1135483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EAF0F9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/>
          </a:p>
        </p:txBody>
      </p:sp>
      <p:sp>
        <p:nvSpPr>
          <p:cNvPr id="18" name="Freeform: Shape 17">
            <a:hlinkClick r:id="rId6" action="ppaction://hlinksldjump"/>
            <a:extLst>
              <a:ext uri="{FF2B5EF4-FFF2-40B4-BE49-F238E27FC236}">
                <a16:creationId xmlns:a16="http://schemas.microsoft.com/office/drawing/2014/main" id="{9D455C98-04AA-442A-B5D5-51A96E0CFC77}"/>
              </a:ext>
            </a:extLst>
          </p:cNvPr>
          <p:cNvSpPr/>
          <p:nvPr/>
        </p:nvSpPr>
        <p:spPr>
          <a:xfrm flipH="1">
            <a:off x="6128248" y="3958790"/>
            <a:ext cx="6032205" cy="2814084"/>
          </a:xfrm>
          <a:custGeom>
            <a:avLst/>
            <a:gdLst>
              <a:gd name="connsiteX0" fmla="*/ 0 w 6032205"/>
              <a:gd name="connsiteY0" fmla="*/ 0 h 2814084"/>
              <a:gd name="connsiteX1" fmla="*/ 3872205 w 6032205"/>
              <a:gd name="connsiteY1" fmla="*/ 0 h 2814084"/>
              <a:gd name="connsiteX2" fmla="*/ 6032205 w 6032205"/>
              <a:gd name="connsiteY2" fmla="*/ 2160000 h 2814084"/>
              <a:gd name="connsiteX3" fmla="*/ 6032205 w 6032205"/>
              <a:gd name="connsiteY3" fmla="*/ 2814084 h 2814084"/>
              <a:gd name="connsiteX4" fmla="*/ 0 w 6032205"/>
              <a:gd name="connsiteY4" fmla="*/ 2814084 h 281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205" h="2814084">
                <a:moveTo>
                  <a:pt x="0" y="0"/>
                </a:moveTo>
                <a:lnTo>
                  <a:pt x="3872205" y="0"/>
                </a:lnTo>
                <a:cubicBezTo>
                  <a:pt x="3872205" y="1192935"/>
                  <a:pt x="4839270" y="2160000"/>
                  <a:pt x="6032205" y="2160000"/>
                </a:cubicBezTo>
                <a:lnTo>
                  <a:pt x="6032205" y="2814084"/>
                </a:lnTo>
                <a:lnTo>
                  <a:pt x="0" y="2814084"/>
                </a:lnTo>
                <a:close/>
              </a:path>
            </a:pathLst>
          </a:custGeom>
          <a:solidFill>
            <a:srgbClr val="EAF0F9"/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7B2329-86C2-45CA-8AD5-EFBD5B5FA2AB}"/>
              </a:ext>
            </a:extLst>
          </p:cNvPr>
          <p:cNvGrpSpPr/>
          <p:nvPr/>
        </p:nvGrpSpPr>
        <p:grpSpPr>
          <a:xfrm>
            <a:off x="3999234" y="1846478"/>
            <a:ext cx="4232717" cy="4232717"/>
            <a:chOff x="4124257" y="1977826"/>
            <a:chExt cx="3943481" cy="3943481"/>
          </a:xfrm>
        </p:grpSpPr>
        <p:sp>
          <p:nvSpPr>
            <p:cNvPr id="19" name="Oval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82E9DCDB-5EB1-4EF0-99D0-5F5460834539}"/>
                </a:ext>
              </a:extLst>
            </p:cNvPr>
            <p:cNvSpPr/>
            <p:nvPr/>
          </p:nvSpPr>
          <p:spPr>
            <a:xfrm>
              <a:off x="4124257" y="1977826"/>
              <a:ext cx="3943481" cy="3943481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272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99B3FE-74E4-4119-B114-536B3E0AA3FF}"/>
                </a:ext>
              </a:extLst>
            </p:cNvPr>
            <p:cNvSpPr/>
            <p:nvPr/>
          </p:nvSpPr>
          <p:spPr>
            <a:xfrm>
              <a:off x="6129343" y="2660861"/>
              <a:ext cx="1055848" cy="23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021152F-A390-4395-9DDC-F4FD4752B17E}"/>
              </a:ext>
            </a:extLst>
          </p:cNvPr>
          <p:cNvSpPr txBox="1"/>
          <p:nvPr/>
        </p:nvSpPr>
        <p:spPr>
          <a:xfrm>
            <a:off x="218364" y="1310185"/>
            <a:ext cx="423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	The challenge</a:t>
            </a:r>
            <a:endParaRPr lang="LID4096" sz="2800" dirty="0"/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EA576012-ABF4-45E6-B738-280D339B14C4}"/>
              </a:ext>
            </a:extLst>
          </p:cNvPr>
          <p:cNvSpPr txBox="1"/>
          <p:nvPr/>
        </p:nvSpPr>
        <p:spPr>
          <a:xfrm>
            <a:off x="261555" y="6084501"/>
            <a:ext cx="361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	The survey</a:t>
            </a:r>
            <a:endParaRPr lang="LID4096" sz="2800" dirty="0"/>
          </a:p>
        </p:txBody>
      </p:sp>
      <p:sp>
        <p:nvSpPr>
          <p:cNvPr id="23" name="TextBox 22">
            <a:hlinkClick r:id="rId9" action="ppaction://hlinksldjump"/>
            <a:extLst>
              <a:ext uri="{FF2B5EF4-FFF2-40B4-BE49-F238E27FC236}">
                <a16:creationId xmlns:a16="http://schemas.microsoft.com/office/drawing/2014/main" id="{E98DFED8-0C15-4EE1-A369-A380BFCAD40D}"/>
              </a:ext>
            </a:extLst>
          </p:cNvPr>
          <p:cNvSpPr txBox="1"/>
          <p:nvPr/>
        </p:nvSpPr>
        <p:spPr>
          <a:xfrm>
            <a:off x="4648472" y="2288210"/>
            <a:ext cx="361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	The technique</a:t>
            </a:r>
            <a:endParaRPr lang="LID4096" sz="2400" dirty="0"/>
          </a:p>
        </p:txBody>
      </p:sp>
      <p:sp>
        <p:nvSpPr>
          <p:cNvPr id="24" name="TextBox 23">
            <a:hlinkClick r:id="rId5" action="ppaction://hlinksldjump"/>
            <a:extLst>
              <a:ext uri="{FF2B5EF4-FFF2-40B4-BE49-F238E27FC236}">
                <a16:creationId xmlns:a16="http://schemas.microsoft.com/office/drawing/2014/main" id="{CFDFE442-8324-4F9E-8F9D-79D5D57B3245}"/>
              </a:ext>
            </a:extLst>
          </p:cNvPr>
          <p:cNvSpPr txBox="1"/>
          <p:nvPr/>
        </p:nvSpPr>
        <p:spPr>
          <a:xfrm>
            <a:off x="9383233" y="1310185"/>
            <a:ext cx="3150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	The data</a:t>
            </a:r>
            <a:endParaRPr lang="LID4096" sz="2800" dirty="0"/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62E03B2-20E8-45A0-BF2C-6EFAA9DC073A}"/>
              </a:ext>
            </a:extLst>
          </p:cNvPr>
          <p:cNvSpPr txBox="1"/>
          <p:nvPr/>
        </p:nvSpPr>
        <p:spPr>
          <a:xfrm>
            <a:off x="8298308" y="6084501"/>
            <a:ext cx="378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	The modelling</a:t>
            </a:r>
            <a:endParaRPr lang="LID4096" sz="2800" dirty="0"/>
          </a:p>
        </p:txBody>
      </p:sp>
      <p:pic>
        <p:nvPicPr>
          <p:cNvPr id="33" name="Picture 3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9C183BD-C99E-489E-8B87-8CA0B8EE7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67" y="122416"/>
            <a:ext cx="875379" cy="87537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9A4835-064D-4DBF-B684-42BC27CFA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273" y="90191"/>
            <a:ext cx="668089" cy="88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43C046-D880-4B03-B4D8-0739B53C5684}"/>
              </a:ext>
            </a:extLst>
          </p:cNvPr>
          <p:cNvGrpSpPr/>
          <p:nvPr/>
        </p:nvGrpSpPr>
        <p:grpSpPr>
          <a:xfrm>
            <a:off x="1260612" y="1814383"/>
            <a:ext cx="1870983" cy="1870983"/>
            <a:chOff x="1217027" y="1833405"/>
            <a:chExt cx="1870983" cy="187098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E9FADD0-5ACD-4AEA-B0C2-A4C4AE3A65B0}"/>
                </a:ext>
              </a:extLst>
            </p:cNvPr>
            <p:cNvGrpSpPr/>
            <p:nvPr/>
          </p:nvGrpSpPr>
          <p:grpSpPr>
            <a:xfrm>
              <a:off x="1217027" y="1833405"/>
              <a:ext cx="1870983" cy="1870983"/>
              <a:chOff x="3834916" y="1239365"/>
              <a:chExt cx="4971470" cy="4971470"/>
            </a:xfrm>
          </p:grpSpPr>
          <p:pic>
            <p:nvPicPr>
              <p:cNvPr id="29" name="Content Placeholder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9AFEFC2-2CEA-4BB0-BFCA-A4F101BD9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34916" y="1239365"/>
                <a:ext cx="4971470" cy="4971470"/>
              </a:xfrm>
              <a:prstGeom prst="ellipse">
                <a:avLst/>
              </a:prstGeom>
            </p:spPr>
          </p:pic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83B0D75-F274-4914-A464-E4FDE576462D}"/>
                  </a:ext>
                </a:extLst>
              </p:cNvPr>
              <p:cNvSpPr/>
              <p:nvPr/>
            </p:nvSpPr>
            <p:spPr>
              <a:xfrm>
                <a:off x="6083349" y="4346656"/>
                <a:ext cx="1848010" cy="792018"/>
              </a:xfrm>
              <a:custGeom>
                <a:avLst/>
                <a:gdLst>
                  <a:gd name="connsiteX0" fmla="*/ 10377 w 1848010"/>
                  <a:gd name="connsiteY0" fmla="*/ 368645 h 792018"/>
                  <a:gd name="connsiteX1" fmla="*/ 140031 w 1848010"/>
                  <a:gd name="connsiteY1" fmla="*/ 539243 h 792018"/>
                  <a:gd name="connsiteX2" fmla="*/ 453929 w 1848010"/>
                  <a:gd name="connsiteY2" fmla="*/ 648425 h 792018"/>
                  <a:gd name="connsiteX3" fmla="*/ 761004 w 1848010"/>
                  <a:gd name="connsiteY3" fmla="*/ 723487 h 792018"/>
                  <a:gd name="connsiteX4" fmla="*/ 1074902 w 1848010"/>
                  <a:gd name="connsiteY4" fmla="*/ 771254 h 792018"/>
                  <a:gd name="connsiteX5" fmla="*/ 1422920 w 1848010"/>
                  <a:gd name="connsiteY5" fmla="*/ 791726 h 792018"/>
                  <a:gd name="connsiteX6" fmla="*/ 1668580 w 1848010"/>
                  <a:gd name="connsiteY6" fmla="*/ 757607 h 792018"/>
                  <a:gd name="connsiteX7" fmla="*/ 1825529 w 1848010"/>
                  <a:gd name="connsiteY7" fmla="*/ 641601 h 792018"/>
                  <a:gd name="connsiteX8" fmla="*/ 1839177 w 1848010"/>
                  <a:gd name="connsiteY8" fmla="*/ 552890 h 792018"/>
                  <a:gd name="connsiteX9" fmla="*/ 1750466 w 1848010"/>
                  <a:gd name="connsiteY9" fmla="*/ 464180 h 792018"/>
                  <a:gd name="connsiteX10" fmla="*/ 1532102 w 1848010"/>
                  <a:gd name="connsiteY10" fmla="*/ 238992 h 792018"/>
                  <a:gd name="connsiteX11" fmla="*/ 1300090 w 1848010"/>
                  <a:gd name="connsiteY11" fmla="*/ 109338 h 792018"/>
                  <a:gd name="connsiteX12" fmla="*/ 965720 w 1848010"/>
                  <a:gd name="connsiteY12" fmla="*/ 68395 h 792018"/>
                  <a:gd name="connsiteX13" fmla="*/ 563111 w 1848010"/>
                  <a:gd name="connsiteY13" fmla="*/ 156 h 792018"/>
                  <a:gd name="connsiteX14" fmla="*/ 78616 w 1848010"/>
                  <a:gd name="connsiteY14" fmla="*/ 88866 h 792018"/>
                  <a:gd name="connsiteX15" fmla="*/ 30848 w 1848010"/>
                  <a:gd name="connsiteY15" fmla="*/ 443708 h 79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48010" h="792018">
                    <a:moveTo>
                      <a:pt x="10377" y="368645"/>
                    </a:moveTo>
                    <a:cubicBezTo>
                      <a:pt x="38241" y="430629"/>
                      <a:pt x="66106" y="492613"/>
                      <a:pt x="140031" y="539243"/>
                    </a:cubicBezTo>
                    <a:cubicBezTo>
                      <a:pt x="213956" y="585873"/>
                      <a:pt x="350434" y="617718"/>
                      <a:pt x="453929" y="648425"/>
                    </a:cubicBezTo>
                    <a:cubicBezTo>
                      <a:pt x="557424" y="679132"/>
                      <a:pt x="657508" y="703015"/>
                      <a:pt x="761004" y="723487"/>
                    </a:cubicBezTo>
                    <a:cubicBezTo>
                      <a:pt x="864500" y="743959"/>
                      <a:pt x="964583" y="759881"/>
                      <a:pt x="1074902" y="771254"/>
                    </a:cubicBezTo>
                    <a:cubicBezTo>
                      <a:pt x="1185221" y="782627"/>
                      <a:pt x="1323974" y="794001"/>
                      <a:pt x="1422920" y="791726"/>
                    </a:cubicBezTo>
                    <a:cubicBezTo>
                      <a:pt x="1521866" y="789452"/>
                      <a:pt x="1601479" y="782628"/>
                      <a:pt x="1668580" y="757607"/>
                    </a:cubicBezTo>
                    <a:cubicBezTo>
                      <a:pt x="1735681" y="732586"/>
                      <a:pt x="1797096" y="675721"/>
                      <a:pt x="1825529" y="641601"/>
                    </a:cubicBezTo>
                    <a:cubicBezTo>
                      <a:pt x="1853962" y="607481"/>
                      <a:pt x="1851687" y="582460"/>
                      <a:pt x="1839177" y="552890"/>
                    </a:cubicBezTo>
                    <a:cubicBezTo>
                      <a:pt x="1826667" y="523320"/>
                      <a:pt x="1801645" y="516496"/>
                      <a:pt x="1750466" y="464180"/>
                    </a:cubicBezTo>
                    <a:cubicBezTo>
                      <a:pt x="1699287" y="411864"/>
                      <a:pt x="1607165" y="298132"/>
                      <a:pt x="1532102" y="238992"/>
                    </a:cubicBezTo>
                    <a:cubicBezTo>
                      <a:pt x="1457039" y="179852"/>
                      <a:pt x="1394487" y="137771"/>
                      <a:pt x="1300090" y="109338"/>
                    </a:cubicBezTo>
                    <a:cubicBezTo>
                      <a:pt x="1205693" y="80905"/>
                      <a:pt x="1088550" y="86592"/>
                      <a:pt x="965720" y="68395"/>
                    </a:cubicBezTo>
                    <a:cubicBezTo>
                      <a:pt x="842890" y="50198"/>
                      <a:pt x="710962" y="-3256"/>
                      <a:pt x="563111" y="156"/>
                    </a:cubicBezTo>
                    <a:cubicBezTo>
                      <a:pt x="415260" y="3568"/>
                      <a:pt x="167326" y="14941"/>
                      <a:pt x="78616" y="88866"/>
                    </a:cubicBezTo>
                    <a:cubicBezTo>
                      <a:pt x="-10094" y="162791"/>
                      <a:pt x="-20331" y="332251"/>
                      <a:pt x="30848" y="443708"/>
                    </a:cubicBezTo>
                  </a:path>
                </a:pathLst>
              </a:custGeom>
              <a:solidFill>
                <a:srgbClr val="FEC438">
                  <a:alpha val="60000"/>
                </a:srgbClr>
              </a:solidFill>
              <a:ln w="28575">
                <a:solidFill>
                  <a:srgbClr val="FEC4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F29C47-B78A-4C05-AFB3-EB45B6EEC4E6}"/>
                </a:ext>
              </a:extLst>
            </p:cNvPr>
            <p:cNvSpPr txBox="1"/>
            <p:nvPr/>
          </p:nvSpPr>
          <p:spPr>
            <a:xfrm>
              <a:off x="2180221" y="2942973"/>
              <a:ext cx="78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?</a:t>
              </a:r>
              <a:endParaRPr lang="LID4096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8031CC-020D-432C-BDB9-825864771B1F}"/>
              </a:ext>
            </a:extLst>
          </p:cNvPr>
          <p:cNvGrpSpPr/>
          <p:nvPr/>
        </p:nvGrpSpPr>
        <p:grpSpPr>
          <a:xfrm>
            <a:off x="1064760" y="4240097"/>
            <a:ext cx="2213412" cy="1683731"/>
            <a:chOff x="419270" y="4255889"/>
            <a:chExt cx="2213412" cy="16837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9CFDFC9-A60D-4452-831C-6FDAB385B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572" y="4255889"/>
              <a:ext cx="2087110" cy="1675595"/>
            </a:xfrm>
            <a:prstGeom prst="rect">
              <a:avLst/>
            </a:prstGeom>
            <a:effectLst/>
          </p:spPr>
        </p:pic>
        <p:sp>
          <p:nvSpPr>
            <p:cNvPr id="36" name="Freeform: Shape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7786256A-2FFF-4232-9890-30C3EE8E085F}"/>
                </a:ext>
              </a:extLst>
            </p:cNvPr>
            <p:cNvSpPr/>
            <p:nvPr/>
          </p:nvSpPr>
          <p:spPr>
            <a:xfrm>
              <a:off x="584583" y="4264025"/>
              <a:ext cx="1701400" cy="1675595"/>
            </a:xfrm>
            <a:custGeom>
              <a:avLst/>
              <a:gdLst>
                <a:gd name="connsiteX0" fmla="*/ 0 w 4521512"/>
                <a:gd name="connsiteY0" fmla="*/ 1879288 h 4319558"/>
                <a:gd name="connsiteX1" fmla="*/ 16829 w 4521512"/>
                <a:gd name="connsiteY1" fmla="*/ 0 h 4319558"/>
                <a:gd name="connsiteX2" fmla="*/ 4442974 w 4521512"/>
                <a:gd name="connsiteY2" fmla="*/ 5609 h 4319558"/>
                <a:gd name="connsiteX3" fmla="*/ 4437364 w 4521512"/>
                <a:gd name="connsiteY3" fmla="*/ 117806 h 4319558"/>
                <a:gd name="connsiteX4" fmla="*/ 4442974 w 4521512"/>
                <a:gd name="connsiteY4" fmla="*/ 269271 h 4319558"/>
                <a:gd name="connsiteX5" fmla="*/ 4476633 w 4521512"/>
                <a:gd name="connsiteY5" fmla="*/ 325369 h 4319558"/>
                <a:gd name="connsiteX6" fmla="*/ 4392486 w 4521512"/>
                <a:gd name="connsiteY6" fmla="*/ 381467 h 4319558"/>
                <a:gd name="connsiteX7" fmla="*/ 4392486 w 4521512"/>
                <a:gd name="connsiteY7" fmla="*/ 454395 h 4319558"/>
                <a:gd name="connsiteX8" fmla="*/ 4392486 w 4521512"/>
                <a:gd name="connsiteY8" fmla="*/ 504883 h 4319558"/>
                <a:gd name="connsiteX9" fmla="*/ 4398096 w 4521512"/>
                <a:gd name="connsiteY9" fmla="*/ 583421 h 4319558"/>
                <a:gd name="connsiteX10" fmla="*/ 4454194 w 4521512"/>
                <a:gd name="connsiteY10" fmla="*/ 622689 h 4319558"/>
                <a:gd name="connsiteX11" fmla="*/ 4431755 w 4521512"/>
                <a:gd name="connsiteY11" fmla="*/ 858301 h 4319558"/>
                <a:gd name="connsiteX12" fmla="*/ 4431755 w 4521512"/>
                <a:gd name="connsiteY12" fmla="*/ 998547 h 4319558"/>
                <a:gd name="connsiteX13" fmla="*/ 4459804 w 4521512"/>
                <a:gd name="connsiteY13" fmla="*/ 1065865 h 4319558"/>
                <a:gd name="connsiteX14" fmla="*/ 4510292 w 4521512"/>
                <a:gd name="connsiteY14" fmla="*/ 1234159 h 4319558"/>
                <a:gd name="connsiteX15" fmla="*/ 4521512 w 4521512"/>
                <a:gd name="connsiteY15" fmla="*/ 1374405 h 4319558"/>
                <a:gd name="connsiteX16" fmla="*/ 4426145 w 4521512"/>
                <a:gd name="connsiteY16" fmla="*/ 1531479 h 4319558"/>
                <a:gd name="connsiteX17" fmla="*/ 4403705 w 4521512"/>
                <a:gd name="connsiteY17" fmla="*/ 1643676 h 4319558"/>
                <a:gd name="connsiteX18" fmla="*/ 4325168 w 4521512"/>
                <a:gd name="connsiteY18" fmla="*/ 1907337 h 4319558"/>
                <a:gd name="connsiteX19" fmla="*/ 4302729 w 4521512"/>
                <a:gd name="connsiteY19" fmla="*/ 2092461 h 4319558"/>
                <a:gd name="connsiteX20" fmla="*/ 4095166 w 4521512"/>
                <a:gd name="connsiteY20" fmla="*/ 2513197 h 4319558"/>
                <a:gd name="connsiteX21" fmla="*/ 3960530 w 4521512"/>
                <a:gd name="connsiteY21" fmla="*/ 2889055 h 4319558"/>
                <a:gd name="connsiteX22" fmla="*/ 3573453 w 4521512"/>
                <a:gd name="connsiteY22" fmla="*/ 3455646 h 4319558"/>
                <a:gd name="connsiteX23" fmla="*/ 3360280 w 4521512"/>
                <a:gd name="connsiteY23" fmla="*/ 3685649 h 4319558"/>
                <a:gd name="connsiteX24" fmla="*/ 3259303 w 4521512"/>
                <a:gd name="connsiteY24" fmla="*/ 4005408 h 4319558"/>
                <a:gd name="connsiteX25" fmla="*/ 3107838 w 4521512"/>
                <a:gd name="connsiteY25" fmla="*/ 4308338 h 4319558"/>
                <a:gd name="connsiteX26" fmla="*/ 1144402 w 4521512"/>
                <a:gd name="connsiteY26" fmla="*/ 4319558 h 4319558"/>
                <a:gd name="connsiteX27" fmla="*/ 1037816 w 4521512"/>
                <a:gd name="connsiteY27" fmla="*/ 4078336 h 4319558"/>
                <a:gd name="connsiteX28" fmla="*/ 920010 w 4521512"/>
                <a:gd name="connsiteY28" fmla="*/ 3803455 h 4319558"/>
                <a:gd name="connsiteX29" fmla="*/ 544152 w 4521512"/>
                <a:gd name="connsiteY29" fmla="*/ 3382719 h 4319558"/>
                <a:gd name="connsiteX30" fmla="*/ 527323 w 4521512"/>
                <a:gd name="connsiteY30" fmla="*/ 3191985 h 4319558"/>
                <a:gd name="connsiteX31" fmla="*/ 589031 w 4521512"/>
                <a:gd name="connsiteY31" fmla="*/ 2861006 h 4319558"/>
                <a:gd name="connsiteX32" fmla="*/ 465615 w 4521512"/>
                <a:gd name="connsiteY32" fmla="*/ 2771249 h 4319558"/>
                <a:gd name="connsiteX33" fmla="*/ 431956 w 4521512"/>
                <a:gd name="connsiteY33" fmla="*/ 2574905 h 4319558"/>
                <a:gd name="connsiteX34" fmla="*/ 476834 w 4521512"/>
                <a:gd name="connsiteY34" fmla="*/ 2316854 h 4319558"/>
                <a:gd name="connsiteX35" fmla="*/ 443175 w 4521512"/>
                <a:gd name="connsiteY35" fmla="*/ 2176608 h 4319558"/>
                <a:gd name="connsiteX36" fmla="*/ 319759 w 4521512"/>
                <a:gd name="connsiteY36" fmla="*/ 1985875 h 4319558"/>
                <a:gd name="connsiteX37" fmla="*/ 162685 w 4521512"/>
                <a:gd name="connsiteY37" fmla="*/ 2058802 h 4319558"/>
                <a:gd name="connsiteX38" fmla="*/ 95367 w 4521512"/>
                <a:gd name="connsiteY38" fmla="*/ 1991484 h 4319558"/>
                <a:gd name="connsiteX39" fmla="*/ 0 w 4521512"/>
                <a:gd name="connsiteY39" fmla="*/ 1879288 h 4319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21512" h="4319558">
                  <a:moveTo>
                    <a:pt x="0" y="1879288"/>
                  </a:moveTo>
                  <a:lnTo>
                    <a:pt x="16829" y="0"/>
                  </a:lnTo>
                  <a:lnTo>
                    <a:pt x="4442974" y="5609"/>
                  </a:lnTo>
                  <a:lnTo>
                    <a:pt x="4437364" y="117806"/>
                  </a:lnTo>
                  <a:lnTo>
                    <a:pt x="4442974" y="269271"/>
                  </a:lnTo>
                  <a:lnTo>
                    <a:pt x="4476633" y="325369"/>
                  </a:lnTo>
                  <a:lnTo>
                    <a:pt x="4392486" y="381467"/>
                  </a:lnTo>
                  <a:lnTo>
                    <a:pt x="4392486" y="454395"/>
                  </a:lnTo>
                  <a:lnTo>
                    <a:pt x="4392486" y="504883"/>
                  </a:lnTo>
                  <a:lnTo>
                    <a:pt x="4398096" y="583421"/>
                  </a:lnTo>
                  <a:lnTo>
                    <a:pt x="4454194" y="622689"/>
                  </a:lnTo>
                  <a:lnTo>
                    <a:pt x="4431755" y="858301"/>
                  </a:lnTo>
                  <a:lnTo>
                    <a:pt x="4431755" y="998547"/>
                  </a:lnTo>
                  <a:lnTo>
                    <a:pt x="4459804" y="1065865"/>
                  </a:lnTo>
                  <a:lnTo>
                    <a:pt x="4510292" y="1234159"/>
                  </a:lnTo>
                  <a:lnTo>
                    <a:pt x="4521512" y="1374405"/>
                  </a:lnTo>
                  <a:lnTo>
                    <a:pt x="4426145" y="1531479"/>
                  </a:lnTo>
                  <a:lnTo>
                    <a:pt x="4403705" y="1643676"/>
                  </a:lnTo>
                  <a:lnTo>
                    <a:pt x="4325168" y="1907337"/>
                  </a:lnTo>
                  <a:lnTo>
                    <a:pt x="4302729" y="2092461"/>
                  </a:lnTo>
                  <a:lnTo>
                    <a:pt x="4095166" y="2513197"/>
                  </a:lnTo>
                  <a:lnTo>
                    <a:pt x="3960530" y="2889055"/>
                  </a:lnTo>
                  <a:lnTo>
                    <a:pt x="3573453" y="3455646"/>
                  </a:lnTo>
                  <a:lnTo>
                    <a:pt x="3360280" y="3685649"/>
                  </a:lnTo>
                  <a:lnTo>
                    <a:pt x="3259303" y="4005408"/>
                  </a:lnTo>
                  <a:lnTo>
                    <a:pt x="3107838" y="4308338"/>
                  </a:lnTo>
                  <a:lnTo>
                    <a:pt x="1144402" y="4319558"/>
                  </a:lnTo>
                  <a:lnTo>
                    <a:pt x="1037816" y="4078336"/>
                  </a:lnTo>
                  <a:lnTo>
                    <a:pt x="920010" y="3803455"/>
                  </a:lnTo>
                  <a:lnTo>
                    <a:pt x="544152" y="3382719"/>
                  </a:lnTo>
                  <a:lnTo>
                    <a:pt x="527323" y="3191985"/>
                  </a:lnTo>
                  <a:lnTo>
                    <a:pt x="589031" y="2861006"/>
                  </a:lnTo>
                  <a:lnTo>
                    <a:pt x="465615" y="2771249"/>
                  </a:lnTo>
                  <a:lnTo>
                    <a:pt x="431956" y="2574905"/>
                  </a:lnTo>
                  <a:lnTo>
                    <a:pt x="476834" y="2316854"/>
                  </a:lnTo>
                  <a:lnTo>
                    <a:pt x="443175" y="2176608"/>
                  </a:lnTo>
                  <a:lnTo>
                    <a:pt x="319759" y="1985875"/>
                  </a:lnTo>
                  <a:lnTo>
                    <a:pt x="162685" y="2058802"/>
                  </a:lnTo>
                  <a:lnTo>
                    <a:pt x="95367" y="1991484"/>
                  </a:lnTo>
                  <a:lnTo>
                    <a:pt x="0" y="18792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30196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38" name="Picture 37" descr="A map with a pin on it&#10;&#10;Description automatically generated">
              <a:extLst>
                <a:ext uri="{FF2B5EF4-FFF2-40B4-BE49-F238E27FC236}">
                  <a16:creationId xmlns:a16="http://schemas.microsoft.com/office/drawing/2014/main" id="{53C0BB61-2F8B-443E-9D6C-4855BAAF7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70" y="4339539"/>
              <a:ext cx="1080504" cy="60763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080A36-A424-46EB-8AD5-7AD9CDBF4C8D}"/>
              </a:ext>
            </a:extLst>
          </p:cNvPr>
          <p:cNvGrpSpPr/>
          <p:nvPr/>
        </p:nvGrpSpPr>
        <p:grpSpPr>
          <a:xfrm>
            <a:off x="8902190" y="1419369"/>
            <a:ext cx="2320030" cy="2405872"/>
            <a:chOff x="4157677" y="1292518"/>
            <a:chExt cx="3506992" cy="3636752"/>
          </a:xfrm>
        </p:grpSpPr>
        <p:pic>
          <p:nvPicPr>
            <p:cNvPr id="39" name="Picture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9FFEAB84-E88C-4C26-9C0C-367317549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7589" b="26321"/>
            <a:stretch/>
          </p:blipFill>
          <p:spPr>
            <a:xfrm>
              <a:off x="4512172" y="1968586"/>
              <a:ext cx="3137338" cy="1250684"/>
            </a:xfrm>
            <a:prstGeom prst="rect">
              <a:avLst/>
            </a:prstGeom>
          </p:spPr>
        </p:pic>
        <p:pic>
          <p:nvPicPr>
            <p:cNvPr id="40" name="Picture 39">
              <a:hlinkClick r:id="rId5" action="ppaction://hlinksldjump"/>
              <a:extLst>
                <a:ext uri="{FF2B5EF4-FFF2-40B4-BE49-F238E27FC236}">
                  <a16:creationId xmlns:a16="http://schemas.microsoft.com/office/drawing/2014/main" id="{E8243928-FE11-44B1-94A9-EDB9E414F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265"/>
            <a:stretch/>
          </p:blipFill>
          <p:spPr>
            <a:xfrm>
              <a:off x="4527331" y="3219270"/>
              <a:ext cx="3137338" cy="17100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85947D-BD96-457A-936A-B36EC942A5DD}"/>
                </a:ext>
              </a:extLst>
            </p:cNvPr>
            <p:cNvSpPr txBox="1"/>
            <p:nvPr/>
          </p:nvSpPr>
          <p:spPr>
            <a:xfrm rot="16200000">
              <a:off x="3384905" y="2065290"/>
              <a:ext cx="1940997" cy="39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Re[s(t)]/nV</a:t>
              </a:r>
              <a:endParaRPr lang="LID4096" sz="105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32AB82-7AD4-42DF-9399-E3197B3ED151}"/>
                </a:ext>
              </a:extLst>
            </p:cNvPr>
            <p:cNvSpPr txBox="1"/>
            <p:nvPr/>
          </p:nvSpPr>
          <p:spPr>
            <a:xfrm rot="16200000">
              <a:off x="3644339" y="3524142"/>
              <a:ext cx="1422133" cy="38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Im</a:t>
              </a:r>
              <a:r>
                <a:rPr lang="en-US" sz="1050" dirty="0"/>
                <a:t>[s(t)]/nV</a:t>
              </a:r>
              <a:endParaRPr lang="LID4096" sz="105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833EF20-F045-4E12-9FED-16A8836147DB}"/>
              </a:ext>
            </a:extLst>
          </p:cNvPr>
          <p:cNvGrpSpPr/>
          <p:nvPr/>
        </p:nvGrpSpPr>
        <p:grpSpPr>
          <a:xfrm>
            <a:off x="9072734" y="4453418"/>
            <a:ext cx="947871" cy="1404454"/>
            <a:chOff x="683724" y="3831579"/>
            <a:chExt cx="1457946" cy="2024649"/>
          </a:xfrm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E7E20C59-7FB2-4537-A972-3593A0E3464B}"/>
                </a:ext>
              </a:extLst>
            </p:cNvPr>
            <p:cNvSpPr/>
            <p:nvPr/>
          </p:nvSpPr>
          <p:spPr>
            <a:xfrm>
              <a:off x="683724" y="3831579"/>
              <a:ext cx="1457946" cy="2024649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9AF853-119A-4941-A479-350A284BFA7D}"/>
                </a:ext>
              </a:extLst>
            </p:cNvPr>
            <p:cNvSpPr/>
            <p:nvPr/>
          </p:nvSpPr>
          <p:spPr>
            <a:xfrm>
              <a:off x="1011609" y="3873191"/>
              <a:ext cx="802177" cy="26185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2C3EF3A-414A-4BD7-8194-21443234ECD1}"/>
              </a:ext>
            </a:extLst>
          </p:cNvPr>
          <p:cNvGrpSpPr/>
          <p:nvPr/>
        </p:nvGrpSpPr>
        <p:grpSpPr>
          <a:xfrm>
            <a:off x="10227226" y="4453418"/>
            <a:ext cx="947872" cy="1373590"/>
            <a:chOff x="4469613" y="3236970"/>
            <a:chExt cx="1457947" cy="2790617"/>
          </a:xfrm>
        </p:grpSpPr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2230DEB2-F6FA-48B5-90AE-21B83D16E8D4}"/>
                </a:ext>
              </a:extLst>
            </p:cNvPr>
            <p:cNvSpPr/>
            <p:nvPr/>
          </p:nvSpPr>
          <p:spPr>
            <a:xfrm>
              <a:off x="4469614" y="4536143"/>
              <a:ext cx="1457946" cy="1491444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B4B69761-D66C-49AF-9DF3-48553C34DD9B}"/>
                </a:ext>
              </a:extLst>
            </p:cNvPr>
            <p:cNvSpPr/>
            <p:nvPr/>
          </p:nvSpPr>
          <p:spPr>
            <a:xfrm>
              <a:off x="4469613" y="4369349"/>
              <a:ext cx="1457946" cy="527504"/>
            </a:xfrm>
            <a:prstGeom prst="cube">
              <a:avLst>
                <a:gd name="adj" fmla="val 67299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DF333A5B-BE09-4734-9ECE-46D17E02EF1E}"/>
                </a:ext>
              </a:extLst>
            </p:cNvPr>
            <p:cNvSpPr/>
            <p:nvPr/>
          </p:nvSpPr>
          <p:spPr>
            <a:xfrm>
              <a:off x="4469613" y="3236970"/>
              <a:ext cx="1457946" cy="1491443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6DB4803-CC04-4F8F-8A72-11669F745029}"/>
                </a:ext>
              </a:extLst>
            </p:cNvPr>
            <p:cNvSpPr/>
            <p:nvPr/>
          </p:nvSpPr>
          <p:spPr>
            <a:xfrm>
              <a:off x="4797498" y="3287463"/>
              <a:ext cx="802177" cy="26185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01311A62-12E9-4C48-894A-125F325744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23" y="178945"/>
            <a:ext cx="299325" cy="298561"/>
          </a:xfrm>
          <a:prstGeom prst="rect">
            <a:avLst/>
          </a:prstGeom>
        </p:spPr>
      </p:pic>
      <p:pic>
        <p:nvPicPr>
          <p:cNvPr id="62" name="Picture 61" descr="A black and white logo&#10;&#10;Description automatically generated">
            <a:extLst>
              <a:ext uri="{FF2B5EF4-FFF2-40B4-BE49-F238E27FC236}">
                <a16:creationId xmlns:a16="http://schemas.microsoft.com/office/drawing/2014/main" id="{014309F4-CB3F-447C-90E3-1E43052221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60" y="123177"/>
            <a:ext cx="1147334" cy="418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AA8FEC3-307A-48FF-B63F-AE028567C08D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25000"/>
          </a:blip>
          <a:stretch>
            <a:fillRect/>
          </a:stretch>
        </p:blipFill>
        <p:spPr>
          <a:xfrm>
            <a:off x="9005092" y="188369"/>
            <a:ext cx="773498" cy="305260"/>
          </a:xfrm>
          <a:prstGeom prst="rect">
            <a:avLst/>
          </a:prstGeom>
        </p:spPr>
      </p:pic>
      <p:sp>
        <p:nvSpPr>
          <p:cNvPr id="46" name="Rectangle 45">
            <a:hlinkClick r:id="rId20" action="ppaction://hlinksldjump"/>
            <a:extLst>
              <a:ext uri="{FF2B5EF4-FFF2-40B4-BE49-F238E27FC236}">
                <a16:creationId xmlns:a16="http://schemas.microsoft.com/office/drawing/2014/main" id="{921FEBAB-A47E-4FAA-A2C9-28634171D433}"/>
              </a:ext>
            </a:extLst>
          </p:cNvPr>
          <p:cNvSpPr/>
          <p:nvPr/>
        </p:nvSpPr>
        <p:spPr>
          <a:xfrm>
            <a:off x="8170869" y="589916"/>
            <a:ext cx="1926000" cy="324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 min madness</a:t>
            </a:r>
            <a:endParaRPr lang="LID4096" sz="1600" dirty="0"/>
          </a:p>
        </p:txBody>
      </p:sp>
      <p:sp>
        <p:nvSpPr>
          <p:cNvPr id="47" name="TextBox 46">
            <a:hlinkClick r:id="rId21" action="ppaction://hlinksldjump"/>
            <a:extLst>
              <a:ext uri="{FF2B5EF4-FFF2-40B4-BE49-F238E27FC236}">
                <a16:creationId xmlns:a16="http://schemas.microsoft.com/office/drawing/2014/main" id="{F5586B57-2171-43E0-A3A0-0F8C9408408E}"/>
              </a:ext>
            </a:extLst>
          </p:cNvPr>
          <p:cNvSpPr txBox="1"/>
          <p:nvPr/>
        </p:nvSpPr>
        <p:spPr>
          <a:xfrm>
            <a:off x="202270" y="68615"/>
            <a:ext cx="7522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Exploring englacial hydrology with surface nuclear magnetic resonance</a:t>
            </a:r>
          </a:p>
          <a:p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hlinkClick r:id="rId22" action="ppaction://hlinksldjump"/>
            <a:extLst>
              <a:ext uri="{FF2B5EF4-FFF2-40B4-BE49-F238E27FC236}">
                <a16:creationId xmlns:a16="http://schemas.microsoft.com/office/drawing/2014/main" id="{E7A57085-F207-4FC2-8FF4-2CD0CDEEEDBA}"/>
              </a:ext>
            </a:extLst>
          </p:cNvPr>
          <p:cNvSpPr/>
          <p:nvPr/>
        </p:nvSpPr>
        <p:spPr>
          <a:xfrm>
            <a:off x="5493442" y="599112"/>
            <a:ext cx="1926716" cy="324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Meet the authors</a:t>
            </a:r>
            <a:endParaRPr lang="LID4096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77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41364-BDE5-40BB-A21C-C04266BE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916" y="1239365"/>
            <a:ext cx="4971470" cy="4971470"/>
          </a:xfrm>
          <a:prstGeom prst="ellipse">
            <a:avLst/>
          </a:prstGeom>
        </p:spPr>
      </p:pic>
      <p:pic>
        <p:nvPicPr>
          <p:cNvPr id="9" name="Picture 8" descr="People walking on ice&#10;&#10;Description automatically generated">
            <a:extLst>
              <a:ext uri="{FF2B5EF4-FFF2-40B4-BE49-F238E27FC236}">
                <a16:creationId xmlns:a16="http://schemas.microsoft.com/office/drawing/2014/main" id="{F0959573-2702-4E05-AB51-2B507F9E8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593" y="1403877"/>
            <a:ext cx="2025123" cy="2025123"/>
          </a:xfrm>
          <a:prstGeom prst="ellipse">
            <a:avLst/>
          </a:prstGeom>
        </p:spPr>
      </p:pic>
      <p:pic>
        <p:nvPicPr>
          <p:cNvPr id="11" name="Picture 10" descr="People walking on a snowy mountain&#10;&#10;Description automatically generated">
            <a:extLst>
              <a:ext uri="{FF2B5EF4-FFF2-40B4-BE49-F238E27FC236}">
                <a16:creationId xmlns:a16="http://schemas.microsoft.com/office/drawing/2014/main" id="{858E09FD-1E1E-495A-8CE7-3C12C99CA2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20" y="4178885"/>
            <a:ext cx="2025123" cy="2025123"/>
          </a:xfrm>
          <a:prstGeom prst="ellipse">
            <a:avLst/>
          </a:prstGeom>
        </p:spPr>
      </p:pic>
      <p:pic>
        <p:nvPicPr>
          <p:cNvPr id="16" name="Picture 15" descr="A hole in the ground&#10;&#10;Description automatically generated">
            <a:extLst>
              <a:ext uri="{FF2B5EF4-FFF2-40B4-BE49-F238E27FC236}">
                <a16:creationId xmlns:a16="http://schemas.microsoft.com/office/drawing/2014/main" id="{C162005C-9B37-4821-A4AD-C3092BA19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084" y="1347850"/>
            <a:ext cx="2025123" cy="202512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564343" y="5608919"/>
            <a:ext cx="202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penetrating radar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77C72-93A5-491E-AB2A-A0F605FCB15B}"/>
              </a:ext>
            </a:extLst>
          </p:cNvPr>
          <p:cNvSpPr txBox="1"/>
          <p:nvPr/>
        </p:nvSpPr>
        <p:spPr>
          <a:xfrm>
            <a:off x="838200" y="2943591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Drilling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FDA51-5C08-4A52-9416-B66D2D12B97E}"/>
              </a:ext>
            </a:extLst>
          </p:cNvPr>
          <p:cNvSpPr txBox="1"/>
          <p:nvPr/>
        </p:nvSpPr>
        <p:spPr>
          <a:xfrm>
            <a:off x="8841275" y="1505195"/>
            <a:ext cx="161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sensing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E0DD2-74E9-4276-B9F5-D638BB310540}"/>
              </a:ext>
            </a:extLst>
          </p:cNvPr>
          <p:cNvSpPr txBox="1"/>
          <p:nvPr/>
        </p:nvSpPr>
        <p:spPr>
          <a:xfrm>
            <a:off x="10640218" y="5885918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Seismics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61F8C-D2DA-445A-8130-1AFE471DEDB3}"/>
              </a:ext>
            </a:extLst>
          </p:cNvPr>
          <p:cNvSpPr txBox="1"/>
          <p:nvPr/>
        </p:nvSpPr>
        <p:spPr>
          <a:xfrm>
            <a:off x="541648" y="6468921"/>
            <a:ext cx="6434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Photo credits: Raphael Moser, Janosch Beer, Hansruedi Maurer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F9CC2-57F0-4FF4-AE03-7769FB006B2B}"/>
              </a:ext>
            </a:extLst>
          </p:cNvPr>
          <p:cNvSpPr txBox="1"/>
          <p:nvPr/>
        </p:nvSpPr>
        <p:spPr>
          <a:xfrm>
            <a:off x="5631799" y="6497526"/>
            <a:ext cx="29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Visualization: Moritz Müller</a:t>
            </a:r>
            <a:endParaRPr lang="LID4096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Grafik 6" descr="P1000096.JPG">
            <a:extLst>
              <a:ext uri="{FF2B5EF4-FFF2-40B4-BE49-F238E27FC236}">
                <a16:creationId xmlns:a16="http://schemas.microsoft.com/office/drawing/2014/main" id="{6859D854-5607-4ABA-96C2-8AD498593D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320000">
            <a:off x="9188421" y="3871374"/>
            <a:ext cx="2026800" cy="2026800"/>
          </a:xfrm>
          <a:prstGeom prst="ellipse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67332BF5-ED49-45AC-80D9-7BFAF38EF5F0}"/>
              </a:ext>
            </a:extLst>
          </p:cNvPr>
          <p:cNvSpPr/>
          <p:nvPr/>
        </p:nvSpPr>
        <p:spPr>
          <a:xfrm rot="292566">
            <a:off x="5898632" y="3581339"/>
            <a:ext cx="2895600" cy="409267"/>
          </a:xfrm>
          <a:prstGeom prst="parallelogram">
            <a:avLst>
              <a:gd name="adj" fmla="val 243157"/>
            </a:avLst>
          </a:prstGeom>
          <a:solidFill>
            <a:srgbClr val="FEC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Action Button: Return 2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813155C-70DB-49C3-8458-47F53DD402F8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793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41364-BDE5-40BB-A21C-C04266BE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916" y="1239365"/>
            <a:ext cx="4971470" cy="4971470"/>
          </a:xfrm>
          <a:prstGeom prst="ellipse">
            <a:avLst/>
          </a:prstGeom>
        </p:spPr>
      </p:pic>
      <p:pic>
        <p:nvPicPr>
          <p:cNvPr id="9" name="Picture 8" descr="People walking on ice&#10;&#10;Description automatically generated">
            <a:extLst>
              <a:ext uri="{FF2B5EF4-FFF2-40B4-BE49-F238E27FC236}">
                <a16:creationId xmlns:a16="http://schemas.microsoft.com/office/drawing/2014/main" id="{F0959573-2702-4E05-AB51-2B507F9E8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593" y="1403877"/>
            <a:ext cx="2025123" cy="2025123"/>
          </a:xfrm>
          <a:prstGeom prst="ellipse">
            <a:avLst/>
          </a:prstGeom>
        </p:spPr>
      </p:pic>
      <p:pic>
        <p:nvPicPr>
          <p:cNvPr id="11" name="Picture 10" descr="People walking on a snowy mountain&#10;&#10;Description automatically generated">
            <a:extLst>
              <a:ext uri="{FF2B5EF4-FFF2-40B4-BE49-F238E27FC236}">
                <a16:creationId xmlns:a16="http://schemas.microsoft.com/office/drawing/2014/main" id="{858E09FD-1E1E-495A-8CE7-3C12C99CA2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20" y="4176004"/>
            <a:ext cx="2025123" cy="2025123"/>
          </a:xfrm>
          <a:prstGeom prst="ellipse">
            <a:avLst/>
          </a:prstGeom>
        </p:spPr>
      </p:pic>
      <p:pic>
        <p:nvPicPr>
          <p:cNvPr id="16" name="Picture 15" descr="A hole in the ground&#10;&#10;Description automatically generated">
            <a:extLst>
              <a:ext uri="{FF2B5EF4-FFF2-40B4-BE49-F238E27FC236}">
                <a16:creationId xmlns:a16="http://schemas.microsoft.com/office/drawing/2014/main" id="{C162005C-9B37-4821-A4AD-C3092BA19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084" y="1347850"/>
            <a:ext cx="2025123" cy="202512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564343" y="5608919"/>
            <a:ext cx="202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penetrating radar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77C72-93A5-491E-AB2A-A0F605FCB15B}"/>
              </a:ext>
            </a:extLst>
          </p:cNvPr>
          <p:cNvSpPr txBox="1"/>
          <p:nvPr/>
        </p:nvSpPr>
        <p:spPr>
          <a:xfrm>
            <a:off x="838200" y="2943591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Drilling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FDA51-5C08-4A52-9416-B66D2D12B97E}"/>
              </a:ext>
            </a:extLst>
          </p:cNvPr>
          <p:cNvSpPr txBox="1"/>
          <p:nvPr/>
        </p:nvSpPr>
        <p:spPr>
          <a:xfrm>
            <a:off x="8841275" y="1505195"/>
            <a:ext cx="161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sensing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E0DD2-74E9-4276-B9F5-D638BB310540}"/>
              </a:ext>
            </a:extLst>
          </p:cNvPr>
          <p:cNvSpPr txBox="1"/>
          <p:nvPr/>
        </p:nvSpPr>
        <p:spPr>
          <a:xfrm>
            <a:off x="10640218" y="5885918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Seismics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61F8C-D2DA-445A-8130-1AFE471DEDB3}"/>
              </a:ext>
            </a:extLst>
          </p:cNvPr>
          <p:cNvSpPr txBox="1"/>
          <p:nvPr/>
        </p:nvSpPr>
        <p:spPr>
          <a:xfrm>
            <a:off x="541648" y="6468921"/>
            <a:ext cx="6434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Photo credits: Raphael Moser, Janosch Beer, Hansruedi Maurer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F9CC2-57F0-4FF4-AE03-7769FB006B2B}"/>
              </a:ext>
            </a:extLst>
          </p:cNvPr>
          <p:cNvSpPr txBox="1"/>
          <p:nvPr/>
        </p:nvSpPr>
        <p:spPr>
          <a:xfrm>
            <a:off x="5631799" y="6497526"/>
            <a:ext cx="29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Visualization: Moritz Müller</a:t>
            </a:r>
            <a:endParaRPr lang="LID4096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Grafik 6" descr="P1000096.JPG">
            <a:extLst>
              <a:ext uri="{FF2B5EF4-FFF2-40B4-BE49-F238E27FC236}">
                <a16:creationId xmlns:a16="http://schemas.microsoft.com/office/drawing/2014/main" id="{6859D854-5607-4ABA-96C2-8AD498593D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320000">
            <a:off x="9188421" y="3868493"/>
            <a:ext cx="2026800" cy="2026800"/>
          </a:xfrm>
          <a:prstGeom prst="ellipse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FFDFA42-7522-4292-8688-DEBD11E239BD}"/>
              </a:ext>
            </a:extLst>
          </p:cNvPr>
          <p:cNvSpPr/>
          <p:nvPr/>
        </p:nvSpPr>
        <p:spPr>
          <a:xfrm>
            <a:off x="6083349" y="4346656"/>
            <a:ext cx="1848010" cy="792018"/>
          </a:xfrm>
          <a:custGeom>
            <a:avLst/>
            <a:gdLst>
              <a:gd name="connsiteX0" fmla="*/ 10377 w 1848010"/>
              <a:gd name="connsiteY0" fmla="*/ 368645 h 792018"/>
              <a:gd name="connsiteX1" fmla="*/ 140031 w 1848010"/>
              <a:gd name="connsiteY1" fmla="*/ 539243 h 792018"/>
              <a:gd name="connsiteX2" fmla="*/ 453929 w 1848010"/>
              <a:gd name="connsiteY2" fmla="*/ 648425 h 792018"/>
              <a:gd name="connsiteX3" fmla="*/ 761004 w 1848010"/>
              <a:gd name="connsiteY3" fmla="*/ 723487 h 792018"/>
              <a:gd name="connsiteX4" fmla="*/ 1074902 w 1848010"/>
              <a:gd name="connsiteY4" fmla="*/ 771254 h 792018"/>
              <a:gd name="connsiteX5" fmla="*/ 1422920 w 1848010"/>
              <a:gd name="connsiteY5" fmla="*/ 791726 h 792018"/>
              <a:gd name="connsiteX6" fmla="*/ 1668580 w 1848010"/>
              <a:gd name="connsiteY6" fmla="*/ 757607 h 792018"/>
              <a:gd name="connsiteX7" fmla="*/ 1825529 w 1848010"/>
              <a:gd name="connsiteY7" fmla="*/ 641601 h 792018"/>
              <a:gd name="connsiteX8" fmla="*/ 1839177 w 1848010"/>
              <a:gd name="connsiteY8" fmla="*/ 552890 h 792018"/>
              <a:gd name="connsiteX9" fmla="*/ 1750466 w 1848010"/>
              <a:gd name="connsiteY9" fmla="*/ 464180 h 792018"/>
              <a:gd name="connsiteX10" fmla="*/ 1532102 w 1848010"/>
              <a:gd name="connsiteY10" fmla="*/ 238992 h 792018"/>
              <a:gd name="connsiteX11" fmla="*/ 1300090 w 1848010"/>
              <a:gd name="connsiteY11" fmla="*/ 109338 h 792018"/>
              <a:gd name="connsiteX12" fmla="*/ 965720 w 1848010"/>
              <a:gd name="connsiteY12" fmla="*/ 68395 h 792018"/>
              <a:gd name="connsiteX13" fmla="*/ 563111 w 1848010"/>
              <a:gd name="connsiteY13" fmla="*/ 156 h 792018"/>
              <a:gd name="connsiteX14" fmla="*/ 78616 w 1848010"/>
              <a:gd name="connsiteY14" fmla="*/ 88866 h 792018"/>
              <a:gd name="connsiteX15" fmla="*/ 30848 w 1848010"/>
              <a:gd name="connsiteY15" fmla="*/ 443708 h 79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8010" h="792018">
                <a:moveTo>
                  <a:pt x="10377" y="368645"/>
                </a:moveTo>
                <a:cubicBezTo>
                  <a:pt x="38241" y="430629"/>
                  <a:pt x="66106" y="492613"/>
                  <a:pt x="140031" y="539243"/>
                </a:cubicBezTo>
                <a:cubicBezTo>
                  <a:pt x="213956" y="585873"/>
                  <a:pt x="350434" y="617718"/>
                  <a:pt x="453929" y="648425"/>
                </a:cubicBezTo>
                <a:cubicBezTo>
                  <a:pt x="557424" y="679132"/>
                  <a:pt x="657508" y="703015"/>
                  <a:pt x="761004" y="723487"/>
                </a:cubicBezTo>
                <a:cubicBezTo>
                  <a:pt x="864500" y="743959"/>
                  <a:pt x="964583" y="759881"/>
                  <a:pt x="1074902" y="771254"/>
                </a:cubicBezTo>
                <a:cubicBezTo>
                  <a:pt x="1185221" y="782627"/>
                  <a:pt x="1323974" y="794001"/>
                  <a:pt x="1422920" y="791726"/>
                </a:cubicBezTo>
                <a:cubicBezTo>
                  <a:pt x="1521866" y="789452"/>
                  <a:pt x="1601479" y="782628"/>
                  <a:pt x="1668580" y="757607"/>
                </a:cubicBezTo>
                <a:cubicBezTo>
                  <a:pt x="1735681" y="732586"/>
                  <a:pt x="1797096" y="675721"/>
                  <a:pt x="1825529" y="641601"/>
                </a:cubicBezTo>
                <a:cubicBezTo>
                  <a:pt x="1853962" y="607481"/>
                  <a:pt x="1851687" y="582460"/>
                  <a:pt x="1839177" y="552890"/>
                </a:cubicBezTo>
                <a:cubicBezTo>
                  <a:pt x="1826667" y="523320"/>
                  <a:pt x="1801645" y="516496"/>
                  <a:pt x="1750466" y="464180"/>
                </a:cubicBezTo>
                <a:cubicBezTo>
                  <a:pt x="1699287" y="411864"/>
                  <a:pt x="1607165" y="298132"/>
                  <a:pt x="1532102" y="238992"/>
                </a:cubicBezTo>
                <a:cubicBezTo>
                  <a:pt x="1457039" y="179852"/>
                  <a:pt x="1394487" y="137771"/>
                  <a:pt x="1300090" y="109338"/>
                </a:cubicBezTo>
                <a:cubicBezTo>
                  <a:pt x="1205693" y="80905"/>
                  <a:pt x="1088550" y="86592"/>
                  <a:pt x="965720" y="68395"/>
                </a:cubicBezTo>
                <a:cubicBezTo>
                  <a:pt x="842890" y="50198"/>
                  <a:pt x="710962" y="-3256"/>
                  <a:pt x="563111" y="156"/>
                </a:cubicBezTo>
                <a:cubicBezTo>
                  <a:pt x="415260" y="3568"/>
                  <a:pt x="167326" y="14941"/>
                  <a:pt x="78616" y="88866"/>
                </a:cubicBezTo>
                <a:cubicBezTo>
                  <a:pt x="-10094" y="162791"/>
                  <a:pt x="-20331" y="332251"/>
                  <a:pt x="30848" y="443708"/>
                </a:cubicBezTo>
              </a:path>
            </a:pathLst>
          </a:custGeom>
          <a:solidFill>
            <a:srgbClr val="FEC438">
              <a:alpha val="60000"/>
            </a:srgbClr>
          </a:solidFill>
          <a:ln w="28575">
            <a:solidFill>
              <a:srgbClr val="FE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93C70-AC3F-49DE-8670-2C44940BDA22}"/>
              </a:ext>
            </a:extLst>
          </p:cNvPr>
          <p:cNvSpPr txBox="1"/>
          <p:nvPr/>
        </p:nvSpPr>
        <p:spPr>
          <a:xfrm>
            <a:off x="6713710" y="4459091"/>
            <a:ext cx="78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?</a:t>
            </a:r>
            <a:endParaRPr lang="LID4096" sz="3600" b="1" dirty="0">
              <a:solidFill>
                <a:schemeClr val="bg1"/>
              </a:solidFill>
            </a:endParaRPr>
          </a:p>
        </p:txBody>
      </p:sp>
      <p:sp>
        <p:nvSpPr>
          <p:cNvPr id="21" name="Action Button: Return 2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ACABD5C-AD36-40C9-8F03-E19A96F1F39E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501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7D26-976F-426C-9EC7-55EF591A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Glacial hydrology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D88C1-07A0-488E-91BD-4EDF045A9EE6}"/>
              </a:ext>
            </a:extLst>
          </p:cNvPr>
          <p:cNvSpPr txBox="1"/>
          <p:nvPr/>
        </p:nvSpPr>
        <p:spPr>
          <a:xfrm>
            <a:off x="10207791" y="5766027"/>
            <a:ext cx="2148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C. Ogier et al., in prep.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53043-D199-4912-8D7A-4C0438AC1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68" y="3844683"/>
            <a:ext cx="4503959" cy="247605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0AB3DB-16FA-4B35-B2AB-32095949CD83}"/>
              </a:ext>
            </a:extLst>
          </p:cNvPr>
          <p:cNvSpPr txBox="1"/>
          <p:nvPr/>
        </p:nvSpPr>
        <p:spPr>
          <a:xfrm>
            <a:off x="10000749" y="3204954"/>
            <a:ext cx="1756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ID4096"/>
            </a:defPPr>
            <a:lvl1pPr>
              <a:defRPr sz="2000"/>
            </a:lvl1pPr>
          </a:lstStyle>
          <a:p>
            <a:r>
              <a:rPr lang="en-US" sz="2400" dirty="0"/>
              <a:t>Natural hazards</a:t>
            </a:r>
            <a:endParaRPr lang="LID4096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4FA3FF-6EB3-4735-922F-9971C5DB52FB}"/>
              </a:ext>
            </a:extLst>
          </p:cNvPr>
          <p:cNvSpPr txBox="1"/>
          <p:nvPr/>
        </p:nvSpPr>
        <p:spPr>
          <a:xfrm>
            <a:off x="905433" y="5084659"/>
            <a:ext cx="313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Glacier dynamics</a:t>
            </a:r>
            <a:endParaRPr lang="LID4096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AA5A15-F802-40B7-801F-1E59D5A29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15" y="1507563"/>
            <a:ext cx="2829526" cy="21308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DBA03D-A7B3-4DB4-BA83-6B68AD9C0EDF}"/>
              </a:ext>
            </a:extLst>
          </p:cNvPr>
          <p:cNvSpPr txBox="1"/>
          <p:nvPr/>
        </p:nvSpPr>
        <p:spPr>
          <a:xfrm>
            <a:off x="6713738" y="3729267"/>
            <a:ext cx="60973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Photo credit: Italian Alpine Rescue Services</a:t>
            </a:r>
            <a:endParaRPr lang="LID4096" dirty="0"/>
          </a:p>
        </p:txBody>
      </p:sp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87C832BE-8943-4066-B8EF-703BA687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16" y="1555621"/>
            <a:ext cx="3489587" cy="269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F4E71E-04D7-4307-BD8B-6B104FD5FF1F}"/>
              </a:ext>
            </a:extLst>
          </p:cNvPr>
          <p:cNvSpPr txBox="1"/>
          <p:nvPr/>
        </p:nvSpPr>
        <p:spPr>
          <a:xfrm>
            <a:off x="793508" y="4314705"/>
            <a:ext cx="42005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M. Huss et al., Toward mountains without permanent snow and ice,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0CB751-DF96-4501-AFF7-5D1EFBB0F6D0}"/>
              </a:ext>
            </a:extLst>
          </p:cNvPr>
          <p:cNvSpPr txBox="1"/>
          <p:nvPr/>
        </p:nvSpPr>
        <p:spPr>
          <a:xfrm>
            <a:off x="844059" y="5905175"/>
            <a:ext cx="3606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ffectLst/>
              </a:rPr>
              <a:t>Hoffman, et al., Greenland subglacial drainage evolution regulated by weakly connected regions of the bed, 2016</a:t>
            </a:r>
            <a:endParaRPr lang="LID4096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28D65A-9795-4B40-979B-200C774701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07" y="4691731"/>
            <a:ext cx="2310236" cy="15827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3A200B-DEC5-4089-8C80-5CD5B009DAF8}"/>
              </a:ext>
            </a:extLst>
          </p:cNvPr>
          <p:cNvSpPr txBox="1"/>
          <p:nvPr/>
        </p:nvSpPr>
        <p:spPr>
          <a:xfrm>
            <a:off x="4709248" y="2421585"/>
            <a:ext cx="1586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Water supply</a:t>
            </a:r>
            <a:endParaRPr lang="LID4096" sz="2400" dirty="0"/>
          </a:p>
        </p:txBody>
      </p:sp>
      <p:sp>
        <p:nvSpPr>
          <p:cNvPr id="14" name="Action Button: Return 1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E547700-E773-4C95-945E-9B10C3743856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8715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A5C1-8123-4800-9AAB-1AA1E615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Surface nuclear magnetic resonance</a:t>
            </a:r>
            <a:endParaRPr lang="LID4096" sz="3400" dirty="0"/>
          </a:p>
        </p:txBody>
      </p:sp>
      <p:pic>
        <p:nvPicPr>
          <p:cNvPr id="4" name="Content Placeholder 4" descr="A diagram of a magnetic field&#10;&#10;Description automatically generated">
            <a:extLst>
              <a:ext uri="{FF2B5EF4-FFF2-40B4-BE49-F238E27FC236}">
                <a16:creationId xmlns:a16="http://schemas.microsoft.com/office/drawing/2014/main" id="{0FE40DD5-FD8F-4049-8EB6-F2346E74C0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8213"/>
            <a:ext cx="6104637" cy="48397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9F55C8-1FB8-43FC-B4B6-8DE8FFFBB308}"/>
              </a:ext>
            </a:extLst>
          </p:cNvPr>
          <p:cNvGrpSpPr/>
          <p:nvPr/>
        </p:nvGrpSpPr>
        <p:grpSpPr>
          <a:xfrm>
            <a:off x="6661236" y="4952121"/>
            <a:ext cx="1422535" cy="1387085"/>
            <a:chOff x="950456" y="1277378"/>
            <a:chExt cx="1982110" cy="193271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A069B1-69B8-4E79-8577-08A4C7FC7A5D}"/>
                </a:ext>
              </a:extLst>
            </p:cNvPr>
            <p:cNvSpPr/>
            <p:nvPr/>
          </p:nvSpPr>
          <p:spPr>
            <a:xfrm>
              <a:off x="950456" y="1277378"/>
              <a:ext cx="1982110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BEE3F4-DC01-4F05-A069-CD2AB3C51B59}"/>
                </a:ext>
              </a:extLst>
            </p:cNvPr>
            <p:cNvGrpSpPr/>
            <p:nvPr/>
          </p:nvGrpSpPr>
          <p:grpSpPr>
            <a:xfrm>
              <a:off x="1252855" y="1355992"/>
              <a:ext cx="1237282" cy="1518920"/>
              <a:chOff x="5142826" y="2220551"/>
              <a:chExt cx="1462069" cy="179487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EB91C73-5CE0-4438-ACE9-7026F261D00F}"/>
                  </a:ext>
                </a:extLst>
              </p:cNvPr>
              <p:cNvGrpSpPr/>
              <p:nvPr/>
            </p:nvGrpSpPr>
            <p:grpSpPr>
              <a:xfrm>
                <a:off x="5142826" y="2528672"/>
                <a:ext cx="1462069" cy="1486751"/>
                <a:chOff x="6745408" y="3965955"/>
                <a:chExt cx="549078" cy="558347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45E9798-B564-4842-BA4B-4D1856D43A88}"/>
                    </a:ext>
                  </a:extLst>
                </p:cNvPr>
                <p:cNvSpPr/>
                <p:nvPr/>
              </p:nvSpPr>
              <p:spPr>
                <a:xfrm rot="3028906">
                  <a:off x="6838481" y="4236302"/>
                  <a:ext cx="288000" cy="288000"/>
                </a:xfrm>
                <a:prstGeom prst="ellipse">
                  <a:avLst/>
                </a:prstGeom>
                <a:solidFill>
                  <a:srgbClr val="2D4A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F995B0CE-2868-425E-ACCE-B969C68243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81116" y="3965955"/>
                  <a:ext cx="201404" cy="40889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F75BB44-5041-404B-B77E-39B5D16070F0}"/>
                    </a:ext>
                  </a:extLst>
                </p:cNvPr>
                <p:cNvSpPr/>
                <p:nvPr/>
              </p:nvSpPr>
              <p:spPr>
                <a:xfrm rot="1376779">
                  <a:off x="6955971" y="4020746"/>
                  <a:ext cx="311600" cy="15039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D8E1DCB0-0A74-4FC4-9CB5-D9A378B82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028906" flipV="1">
                  <a:off x="7019947" y="4074860"/>
                  <a:ext cx="0" cy="549078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round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DD370F2-5565-4172-9C8C-CDACA15E05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0062" y="2220551"/>
                <a:ext cx="304091" cy="624900"/>
              </a:xfrm>
              <a:prstGeom prst="straightConnector1">
                <a:avLst/>
              </a:prstGeom>
              <a:ln w="57150">
                <a:solidFill>
                  <a:srgbClr val="BDBD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08C051-6124-48FE-8418-B01BE8DFED4C}"/>
              </a:ext>
            </a:extLst>
          </p:cNvPr>
          <p:cNvGrpSpPr/>
          <p:nvPr/>
        </p:nvGrpSpPr>
        <p:grpSpPr>
          <a:xfrm>
            <a:off x="10063914" y="4951471"/>
            <a:ext cx="1422538" cy="1387085"/>
            <a:chOff x="5671254" y="1297208"/>
            <a:chExt cx="1982115" cy="193271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F726B9-5214-4E00-8A0A-D173A680239A}"/>
                </a:ext>
              </a:extLst>
            </p:cNvPr>
            <p:cNvSpPr/>
            <p:nvPr/>
          </p:nvSpPr>
          <p:spPr>
            <a:xfrm>
              <a:off x="5671254" y="1297208"/>
              <a:ext cx="1982115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0CD5CD-D68D-411F-90E8-CD5D70854FE6}"/>
                </a:ext>
              </a:extLst>
            </p:cNvPr>
            <p:cNvGrpSpPr/>
            <p:nvPr/>
          </p:nvGrpSpPr>
          <p:grpSpPr>
            <a:xfrm>
              <a:off x="6196641" y="1691117"/>
              <a:ext cx="775251" cy="1499261"/>
              <a:chOff x="6838481" y="3965955"/>
              <a:chExt cx="344039" cy="66533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7A61068-1C88-43BB-9285-DCDFCEA56FC4}"/>
                  </a:ext>
                </a:extLst>
              </p:cNvPr>
              <p:cNvSpPr/>
              <p:nvPr/>
            </p:nvSpPr>
            <p:spPr>
              <a:xfrm rot="3028906">
                <a:off x="6838481" y="4236303"/>
                <a:ext cx="288000" cy="288000"/>
              </a:xfrm>
              <a:prstGeom prst="ellipse">
                <a:avLst/>
              </a:prstGeom>
              <a:solidFill>
                <a:srgbClr val="2D4A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A070C2F-952E-4232-A8DB-8441B8F472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116" y="3965955"/>
                <a:ext cx="201404" cy="4088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434C5FD-E669-4B58-A83F-7F7EA3439A6A}"/>
                  </a:ext>
                </a:extLst>
              </p:cNvPr>
              <p:cNvCxnSpPr>
                <a:cxnSpLocks/>
              </p:cNvCxnSpPr>
              <p:nvPr/>
            </p:nvCxnSpPr>
            <p:spPr>
              <a:xfrm rot="19200000" flipV="1">
                <a:off x="6978439" y="4082215"/>
                <a:ext cx="0" cy="54907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round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F88C5FB-47DF-4043-8DE4-87C300B61C22}"/>
                </a:ext>
              </a:extLst>
            </p:cNvPr>
            <p:cNvSpPr/>
            <p:nvPr/>
          </p:nvSpPr>
          <p:spPr>
            <a:xfrm rot="994441">
              <a:off x="6210940" y="1718826"/>
              <a:ext cx="1175677" cy="789299"/>
            </a:xfrm>
            <a:custGeom>
              <a:avLst/>
              <a:gdLst>
                <a:gd name="connsiteX0" fmla="*/ 0 w 899794"/>
                <a:gd name="connsiteY0" fmla="*/ 648348 h 872609"/>
                <a:gd name="connsiteX1" fmla="*/ 432262 w 899794"/>
                <a:gd name="connsiteY1" fmla="*/ 868635 h 872609"/>
                <a:gd name="connsiteX2" fmla="*/ 806334 w 899794"/>
                <a:gd name="connsiteY2" fmla="*/ 760570 h 872609"/>
                <a:gd name="connsiteX3" fmla="*/ 889462 w 899794"/>
                <a:gd name="connsiteY3" fmla="*/ 403123 h 872609"/>
                <a:gd name="connsiteX4" fmla="*/ 627611 w 899794"/>
                <a:gd name="connsiteY4" fmla="*/ 62301 h 872609"/>
                <a:gd name="connsiteX5" fmla="*/ 228600 w 899794"/>
                <a:gd name="connsiteY5" fmla="*/ 20737 h 872609"/>
                <a:gd name="connsiteX6" fmla="*/ 45720 w 899794"/>
                <a:gd name="connsiteY6" fmla="*/ 295057 h 872609"/>
                <a:gd name="connsiteX7" fmla="*/ 174567 w 899794"/>
                <a:gd name="connsiteY7" fmla="*/ 556908 h 872609"/>
                <a:gd name="connsiteX8" fmla="*/ 448887 w 899794"/>
                <a:gd name="connsiteY8" fmla="*/ 652504 h 872609"/>
                <a:gd name="connsiteX9" fmla="*/ 694112 w 899794"/>
                <a:gd name="connsiteY9" fmla="*/ 594315 h 872609"/>
                <a:gd name="connsiteX10" fmla="*/ 669174 w 899794"/>
                <a:gd name="connsiteY10" fmla="*/ 353246 h 872609"/>
                <a:gd name="connsiteX11" fmla="*/ 448887 w 899794"/>
                <a:gd name="connsiteY11" fmla="*/ 162054 h 872609"/>
                <a:gd name="connsiteX12" fmla="*/ 278476 w 899794"/>
                <a:gd name="connsiteY12" fmla="*/ 224399 h 872609"/>
                <a:gd name="connsiteX13" fmla="*/ 295102 w 899794"/>
                <a:gd name="connsiteY13" fmla="*/ 357403 h 872609"/>
                <a:gd name="connsiteX14" fmla="*/ 444731 w 899794"/>
                <a:gd name="connsiteY14" fmla="*/ 419748 h 87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9794" h="872609">
                  <a:moveTo>
                    <a:pt x="0" y="648348"/>
                  </a:moveTo>
                  <a:cubicBezTo>
                    <a:pt x="148936" y="749139"/>
                    <a:pt x="297873" y="849931"/>
                    <a:pt x="432262" y="868635"/>
                  </a:cubicBezTo>
                  <a:cubicBezTo>
                    <a:pt x="566651" y="887339"/>
                    <a:pt x="730134" y="838155"/>
                    <a:pt x="806334" y="760570"/>
                  </a:cubicBezTo>
                  <a:cubicBezTo>
                    <a:pt x="882534" y="682985"/>
                    <a:pt x="919249" y="519501"/>
                    <a:pt x="889462" y="403123"/>
                  </a:cubicBezTo>
                  <a:cubicBezTo>
                    <a:pt x="859675" y="286745"/>
                    <a:pt x="737755" y="126032"/>
                    <a:pt x="627611" y="62301"/>
                  </a:cubicBezTo>
                  <a:cubicBezTo>
                    <a:pt x="517467" y="-1430"/>
                    <a:pt x="325582" y="-18056"/>
                    <a:pt x="228600" y="20737"/>
                  </a:cubicBezTo>
                  <a:cubicBezTo>
                    <a:pt x="131618" y="59530"/>
                    <a:pt x="54726" y="205695"/>
                    <a:pt x="45720" y="295057"/>
                  </a:cubicBezTo>
                  <a:cubicBezTo>
                    <a:pt x="36714" y="384419"/>
                    <a:pt x="107373" y="497333"/>
                    <a:pt x="174567" y="556908"/>
                  </a:cubicBezTo>
                  <a:cubicBezTo>
                    <a:pt x="241762" y="616482"/>
                    <a:pt x="362296" y="646270"/>
                    <a:pt x="448887" y="652504"/>
                  </a:cubicBezTo>
                  <a:cubicBezTo>
                    <a:pt x="535478" y="658738"/>
                    <a:pt x="657397" y="644191"/>
                    <a:pt x="694112" y="594315"/>
                  </a:cubicBezTo>
                  <a:cubicBezTo>
                    <a:pt x="730827" y="544439"/>
                    <a:pt x="710045" y="425289"/>
                    <a:pt x="669174" y="353246"/>
                  </a:cubicBezTo>
                  <a:cubicBezTo>
                    <a:pt x="628303" y="281203"/>
                    <a:pt x="514003" y="183528"/>
                    <a:pt x="448887" y="162054"/>
                  </a:cubicBezTo>
                  <a:cubicBezTo>
                    <a:pt x="383771" y="140579"/>
                    <a:pt x="304107" y="191841"/>
                    <a:pt x="278476" y="224399"/>
                  </a:cubicBezTo>
                  <a:cubicBezTo>
                    <a:pt x="252845" y="256957"/>
                    <a:pt x="267393" y="324845"/>
                    <a:pt x="295102" y="357403"/>
                  </a:cubicBezTo>
                  <a:cubicBezTo>
                    <a:pt x="322811" y="389961"/>
                    <a:pt x="390006" y="430139"/>
                    <a:pt x="444731" y="419748"/>
                  </a:cubicBezTo>
                </a:path>
              </a:pathLst>
            </a:custGeom>
            <a:noFill/>
            <a:ln w="28575" cap="flat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89B59B6-E36A-465B-A528-4A3D312390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1869" y="1379912"/>
              <a:ext cx="257338" cy="528824"/>
            </a:xfrm>
            <a:prstGeom prst="straightConnector1">
              <a:avLst/>
            </a:prstGeom>
            <a:ln w="57150">
              <a:solidFill>
                <a:srgbClr val="BDB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1D98CB-385C-4F82-AEE7-0CF4450A6F7C}"/>
              </a:ext>
            </a:extLst>
          </p:cNvPr>
          <p:cNvGrpSpPr/>
          <p:nvPr/>
        </p:nvGrpSpPr>
        <p:grpSpPr>
          <a:xfrm>
            <a:off x="8354100" y="4953376"/>
            <a:ext cx="1422535" cy="1387085"/>
            <a:chOff x="3299216" y="1299862"/>
            <a:chExt cx="1982110" cy="193271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1FDFE8-51A2-43D5-829A-726B476199C6}"/>
                </a:ext>
              </a:extLst>
            </p:cNvPr>
            <p:cNvSpPr/>
            <p:nvPr/>
          </p:nvSpPr>
          <p:spPr>
            <a:xfrm>
              <a:off x="3299216" y="1299862"/>
              <a:ext cx="1982110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0C8C40-AF0A-48C1-9B5B-8FBBE5090C57}"/>
                </a:ext>
              </a:extLst>
            </p:cNvPr>
            <p:cNvGrpSpPr/>
            <p:nvPr/>
          </p:nvGrpSpPr>
          <p:grpSpPr>
            <a:xfrm>
              <a:off x="3488507" y="1682545"/>
              <a:ext cx="1237281" cy="1258171"/>
              <a:chOff x="6689333" y="3965955"/>
              <a:chExt cx="549078" cy="55834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6CF375F-0461-42A6-B92B-8C1A4882D8E0}"/>
                  </a:ext>
                </a:extLst>
              </p:cNvPr>
              <p:cNvSpPr/>
              <p:nvPr/>
            </p:nvSpPr>
            <p:spPr>
              <a:xfrm rot="3028906">
                <a:off x="6838481" y="4236303"/>
                <a:ext cx="288000" cy="288000"/>
              </a:xfrm>
              <a:prstGeom prst="ellipse">
                <a:avLst/>
              </a:prstGeom>
              <a:solidFill>
                <a:srgbClr val="2D4A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B661EE2-B71A-482C-81C3-10CCE78CD2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116" y="3965955"/>
                <a:ext cx="201404" cy="4088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5A47CA0-091D-43DF-8960-AC48EAE04C2E}"/>
                  </a:ext>
                </a:extLst>
              </p:cNvPr>
              <p:cNvCxnSpPr>
                <a:cxnSpLocks/>
              </p:cNvCxnSpPr>
              <p:nvPr/>
            </p:nvCxnSpPr>
            <p:spPr>
              <a:xfrm rot="17640000" flipV="1">
                <a:off x="6963872" y="4098089"/>
                <a:ext cx="0" cy="54907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round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5B7C49-8FE4-4E84-8F03-0501F0433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2306" y="1380513"/>
              <a:ext cx="257338" cy="528824"/>
            </a:xfrm>
            <a:prstGeom prst="straightConnector1">
              <a:avLst/>
            </a:prstGeom>
            <a:ln w="57150">
              <a:solidFill>
                <a:srgbClr val="BDB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8F6003DB-3E90-481E-BD73-F1422CD3FDBB}"/>
                </a:ext>
              </a:extLst>
            </p:cNvPr>
            <p:cNvSpPr/>
            <p:nvPr/>
          </p:nvSpPr>
          <p:spPr>
            <a:xfrm>
              <a:off x="3555329" y="1868765"/>
              <a:ext cx="899294" cy="780669"/>
            </a:xfrm>
            <a:prstGeom prst="arc">
              <a:avLst>
                <a:gd name="adj1" fmla="val 10030998"/>
                <a:gd name="adj2" fmla="val 17058139"/>
              </a:avLst>
            </a:prstGeom>
            <a:noFill/>
            <a:ln w="28575">
              <a:solidFill>
                <a:schemeClr val="tx1"/>
              </a:solidFill>
              <a:prstDash val="dash"/>
              <a:headEnd type="triangle" w="lg" len="lg"/>
              <a:tailEnd type="non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lt1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3FFB81D-F859-4575-929C-6FFD9253E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5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9935" r="56250" b="13649"/>
          <a:stretch/>
        </p:blipFill>
        <p:spPr>
          <a:xfrm>
            <a:off x="8828955" y="2643834"/>
            <a:ext cx="558328" cy="1586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877FC-02D4-44E1-985E-907157E07327}"/>
              </a:ext>
            </a:extLst>
          </p:cNvPr>
          <p:cNvSpPr txBox="1"/>
          <p:nvPr/>
        </p:nvSpPr>
        <p:spPr>
          <a:xfrm>
            <a:off x="6661236" y="4074439"/>
            <a:ext cx="170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DBDFF"/>
                </a:solidFill>
              </a:rPr>
              <a:t>Earth’s magnetic field</a:t>
            </a:r>
            <a:endParaRPr lang="LID4096" sz="1600" b="1" dirty="0">
              <a:solidFill>
                <a:srgbClr val="BDBD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C4E720-8623-478E-A7D2-A3CC5B2433AE}"/>
              </a:ext>
            </a:extLst>
          </p:cNvPr>
          <p:cNvSpPr txBox="1"/>
          <p:nvPr/>
        </p:nvSpPr>
        <p:spPr>
          <a:xfrm>
            <a:off x="838200" y="1477090"/>
            <a:ext cx="675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surface nuclear magnetic resonance (SNMR)?</a:t>
            </a:r>
          </a:p>
          <a:p>
            <a:r>
              <a:rPr lang="en-US" b="1" dirty="0"/>
              <a:t>Non-invasive</a:t>
            </a:r>
            <a:r>
              <a:rPr lang="en-US" dirty="0"/>
              <a:t>, </a:t>
            </a:r>
            <a:r>
              <a:rPr lang="en-US" b="1" dirty="0"/>
              <a:t>direct</a:t>
            </a:r>
            <a:r>
              <a:rPr lang="en-US" dirty="0"/>
              <a:t> detection of liquid water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BF3618-7C20-46FC-BE03-76D0162043BC}"/>
              </a:ext>
            </a:extLst>
          </p:cNvPr>
          <p:cNvSpPr txBox="1"/>
          <p:nvPr/>
        </p:nvSpPr>
        <p:spPr>
          <a:xfrm>
            <a:off x="32831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Visualization: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2EA23C-BFD0-4577-981E-008318CEE083}"/>
              </a:ext>
            </a:extLst>
          </p:cNvPr>
          <p:cNvSpPr txBox="1"/>
          <p:nvPr/>
        </p:nvSpPr>
        <p:spPr>
          <a:xfrm>
            <a:off x="8540776" y="1628399"/>
            <a:ext cx="354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in </a:t>
            </a:r>
            <a:r>
              <a:rPr lang="en-US" b="1" dirty="0"/>
              <a:t>amplitude</a:t>
            </a:r>
            <a:r>
              <a:rPr lang="en-US" dirty="0"/>
              <a:t> and </a:t>
            </a:r>
            <a:r>
              <a:rPr lang="en-US" b="1" dirty="0"/>
              <a:t>exponential</a:t>
            </a:r>
            <a:r>
              <a:rPr lang="en-US" dirty="0"/>
              <a:t> </a:t>
            </a:r>
            <a:r>
              <a:rPr lang="en-US" b="1" dirty="0"/>
              <a:t>decay</a:t>
            </a:r>
            <a:endParaRPr lang="LID4096" b="1" dirty="0"/>
          </a:p>
        </p:txBody>
      </p:sp>
      <p:sp>
        <p:nvSpPr>
          <p:cNvPr id="37" name="Rectangle 36">
            <a:hlinkClick r:id="rId5" action="ppaction://hlinksldjump"/>
            <a:extLst>
              <a:ext uri="{FF2B5EF4-FFF2-40B4-BE49-F238E27FC236}">
                <a16:creationId xmlns:a16="http://schemas.microsoft.com/office/drawing/2014/main" id="{1CD1AC1C-FD40-49AE-9444-15BE87E0635C}"/>
              </a:ext>
            </a:extLst>
          </p:cNvPr>
          <p:cNvSpPr/>
          <p:nvPr/>
        </p:nvSpPr>
        <p:spPr>
          <a:xfrm>
            <a:off x="8636201" y="935723"/>
            <a:ext cx="3050069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 love formulas!</a:t>
            </a:r>
            <a:endParaRPr lang="LID4096" sz="1600" dirty="0">
              <a:solidFill>
                <a:schemeClr val="tx1"/>
              </a:solidFill>
            </a:endParaRPr>
          </a:p>
        </p:txBody>
      </p:sp>
      <p:pic>
        <p:nvPicPr>
          <p:cNvPr id="38" name="Picture 4" descr="Struktur von Wasser">
            <a:extLst>
              <a:ext uri="{FF2B5EF4-FFF2-40B4-BE49-F238E27FC236}">
                <a16:creationId xmlns:a16="http://schemas.microsoft.com/office/drawing/2014/main" id="{558A3A39-74DC-4563-AE3E-7760ACB7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14" y="1648998"/>
            <a:ext cx="709430" cy="4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hlinkClick r:id="rId7" action="ppaction://hlinksldjump"/>
            <a:extLst>
              <a:ext uri="{FF2B5EF4-FFF2-40B4-BE49-F238E27FC236}">
                <a16:creationId xmlns:a16="http://schemas.microsoft.com/office/drawing/2014/main" id="{E61C1F65-3F22-432A-8393-9CA23C9B17E6}"/>
              </a:ext>
            </a:extLst>
          </p:cNvPr>
          <p:cNvSpPr/>
          <p:nvPr/>
        </p:nvSpPr>
        <p:spPr>
          <a:xfrm>
            <a:off x="8636201" y="365125"/>
            <a:ext cx="3050069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 want to see the instrument!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7ED1C6-99C0-4096-B4F1-A91DAF1B7019}"/>
              </a:ext>
            </a:extLst>
          </p:cNvPr>
          <p:cNvSpPr txBox="1"/>
          <p:nvPr/>
        </p:nvSpPr>
        <p:spPr>
          <a:xfrm>
            <a:off x="6295233" y="2677441"/>
            <a:ext cx="2242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Vary field strength</a:t>
            </a:r>
            <a:r>
              <a:rPr lang="en-US" dirty="0"/>
              <a:t> to probe different layers</a:t>
            </a:r>
            <a:endParaRPr lang="LID4096" b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99A019A-6909-48A7-B45A-E18239800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53" y="3002815"/>
            <a:ext cx="1402384" cy="85237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E314C2-2E76-4319-BE44-6830B7F7E729}"/>
              </a:ext>
            </a:extLst>
          </p:cNvPr>
          <p:cNvCxnSpPr>
            <a:cxnSpLocks/>
          </p:cNvCxnSpPr>
          <p:nvPr/>
        </p:nvCxnSpPr>
        <p:spPr>
          <a:xfrm>
            <a:off x="8226930" y="3410420"/>
            <a:ext cx="3600647" cy="479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00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320E-A218-4174-9E8C-64C74054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SNMR</a:t>
            </a:r>
            <a:endParaRPr lang="LID4096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867A03B-F148-4EDE-85EC-2D1877203F17}"/>
              </a:ext>
            </a:extLst>
          </p:cNvPr>
          <p:cNvSpPr/>
          <p:nvPr/>
        </p:nvSpPr>
        <p:spPr>
          <a:xfrm>
            <a:off x="1042631" y="1406044"/>
            <a:ext cx="3721551" cy="3011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E88530-BF60-4E81-85DD-3F27D051FF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99" y="3751542"/>
            <a:ext cx="3641981" cy="709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D9BCC9B-D098-486D-900A-1259AFAE1DB9}"/>
                  </a:ext>
                </a:extLst>
              </p:cNvPr>
              <p:cNvSpPr txBox="1"/>
              <p:nvPr/>
            </p:nvSpPr>
            <p:spPr>
              <a:xfrm>
                <a:off x="4361316" y="5895522"/>
                <a:ext cx="11597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D9BCC9B-D098-486D-900A-1259AFAE1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316" y="5895522"/>
                <a:ext cx="1159741" cy="307777"/>
              </a:xfrm>
              <a:prstGeom prst="rect">
                <a:avLst/>
              </a:prstGeom>
              <a:blipFill>
                <a:blip r:embed="rId4"/>
                <a:stretch>
                  <a:fillRect l="-4188" r="-4712" b="-235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CD0ACF24-2FDC-48A1-BB1A-F0EC695F9D67}"/>
              </a:ext>
            </a:extLst>
          </p:cNvPr>
          <p:cNvGrpSpPr/>
          <p:nvPr/>
        </p:nvGrpSpPr>
        <p:grpSpPr>
          <a:xfrm>
            <a:off x="1437369" y="1624797"/>
            <a:ext cx="3437558" cy="2721099"/>
            <a:chOff x="1051325" y="2327803"/>
            <a:chExt cx="3834838" cy="258687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3DD52F-7ECC-421B-8131-84B3AC3C3EC6}"/>
                </a:ext>
              </a:extLst>
            </p:cNvPr>
            <p:cNvGrpSpPr/>
            <p:nvPr/>
          </p:nvGrpSpPr>
          <p:grpSpPr>
            <a:xfrm>
              <a:off x="1051325" y="2327803"/>
              <a:ext cx="2799503" cy="2158410"/>
              <a:chOff x="7467903" y="3094074"/>
              <a:chExt cx="2799503" cy="215841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2BC90A8-3AFD-4365-A57F-2B939C15BBF8}"/>
                  </a:ext>
                </a:extLst>
              </p:cNvPr>
              <p:cNvCxnSpPr/>
              <p:nvPr/>
            </p:nvCxnSpPr>
            <p:spPr>
              <a:xfrm flipV="1">
                <a:off x="7485321" y="3094074"/>
                <a:ext cx="0" cy="215841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198566C-D7ED-4E28-AB8E-42DF8A1AF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7903" y="5242648"/>
                <a:ext cx="2799503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AEE5B8-D99E-41C7-BE6A-2088C66087F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743" y="3508661"/>
              <a:ext cx="2364073" cy="714824"/>
            </a:xfrm>
            <a:prstGeom prst="line">
              <a:avLst/>
            </a:prstGeom>
            <a:ln w="38100">
              <a:solidFill>
                <a:srgbClr val="EF49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9D45B3-7C5E-4D1F-A538-42233381DE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8742" y="2794986"/>
              <a:ext cx="2364073" cy="714824"/>
            </a:xfrm>
            <a:prstGeom prst="line">
              <a:avLst/>
            </a:prstGeom>
            <a:ln w="38100">
              <a:solidFill>
                <a:srgbClr val="EF49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721D8C-136B-4F5C-B438-DD697AC27B8A}"/>
                </a:ext>
              </a:extLst>
            </p:cNvPr>
            <p:cNvSpPr txBox="1"/>
            <p:nvPr/>
          </p:nvSpPr>
          <p:spPr>
            <a:xfrm>
              <a:off x="1203440" y="2376729"/>
              <a:ext cx="924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</a:t>
              </a:r>
              <a:endParaRPr lang="LID4096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D05CF8-97EC-4B03-9BCD-829D7C0B94DA}"/>
                </a:ext>
              </a:extLst>
            </p:cNvPr>
            <p:cNvSpPr txBox="1"/>
            <p:nvPr/>
          </p:nvSpPr>
          <p:spPr>
            <a:xfrm>
              <a:off x="2485909" y="4545343"/>
              <a:ext cx="1691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Magnetic field</a:t>
              </a:r>
              <a:endParaRPr lang="LID4096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338AC0-30BB-4FFD-BE4E-EB29CD189B2E}"/>
                </a:ext>
              </a:extLst>
            </p:cNvPr>
            <p:cNvSpPr txBox="1"/>
            <p:nvPr/>
          </p:nvSpPr>
          <p:spPr>
            <a:xfrm>
              <a:off x="3524951" y="2610319"/>
              <a:ext cx="1304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/>
                <a:t>s</a:t>
              </a:r>
              <a:r>
                <a:rPr lang="en-US" baseline="-25000" dirty="0"/>
                <a:t> </a:t>
              </a:r>
              <a:r>
                <a:rPr lang="en-US" dirty="0"/>
                <a:t>= -1/2</a:t>
              </a:r>
              <a:endParaRPr lang="LID4096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19992B-CED6-4C05-9438-0AA1F19EC684}"/>
                </a:ext>
              </a:extLst>
            </p:cNvPr>
            <p:cNvSpPr txBox="1"/>
            <p:nvPr/>
          </p:nvSpPr>
          <p:spPr>
            <a:xfrm>
              <a:off x="3487161" y="4075513"/>
              <a:ext cx="1399002" cy="351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/>
                <a:t>s</a:t>
              </a:r>
              <a:r>
                <a:rPr lang="en-US" baseline="-25000" dirty="0"/>
                <a:t> </a:t>
              </a:r>
              <a:r>
                <a:rPr lang="en-US" dirty="0"/>
                <a:t>= +1/2</a:t>
              </a:r>
              <a:endParaRPr lang="LID4096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32B48F-5CA0-4096-9987-F4134B343BAE}"/>
                </a:ext>
              </a:extLst>
            </p:cNvPr>
            <p:cNvCxnSpPr/>
            <p:nvPr/>
          </p:nvCxnSpPr>
          <p:spPr>
            <a:xfrm flipV="1">
              <a:off x="1963395" y="4369764"/>
              <a:ext cx="0" cy="2004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FCC121-A65F-46A7-9659-77551A895CAF}"/>
                </a:ext>
              </a:extLst>
            </p:cNvPr>
            <p:cNvSpPr txBox="1"/>
            <p:nvPr/>
          </p:nvSpPr>
          <p:spPr>
            <a:xfrm>
              <a:off x="1616761" y="4499891"/>
              <a:ext cx="693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</a:t>
              </a:r>
              <a:r>
                <a:rPr lang="en-US" baseline="-25000" dirty="0" err="1"/>
                <a:t>earth</a:t>
              </a:r>
              <a:endParaRPr lang="LID4096" baseline="-25000" dirty="0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E6D580A-7BD0-4DA1-A752-769BFCC93177}"/>
                </a:ext>
              </a:extLst>
            </p:cNvPr>
            <p:cNvCxnSpPr/>
            <p:nvPr/>
          </p:nvCxnSpPr>
          <p:spPr>
            <a:xfrm flipV="1">
              <a:off x="1963394" y="3264652"/>
              <a:ext cx="0" cy="490316"/>
            </a:xfrm>
            <a:prstGeom prst="straightConnector1">
              <a:avLst/>
            </a:prstGeom>
            <a:ln w="38100">
              <a:solidFill>
                <a:srgbClr val="BDBD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2B16124-642C-4B62-ACC4-F8B9C30D1892}"/>
                    </a:ext>
                  </a:extLst>
                </p:cNvPr>
                <p:cNvSpPr txBox="1"/>
                <p:nvPr/>
              </p:nvSpPr>
              <p:spPr>
                <a:xfrm>
                  <a:off x="2013338" y="3371627"/>
                  <a:ext cx="2587061" cy="2236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𝑒𝑎𝑟𝑡h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=ℏ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LID4096" sz="2000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2B16124-642C-4B62-ACC4-F8B9C30D18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3338" y="3371627"/>
                  <a:ext cx="2587061" cy="223663"/>
                </a:xfrm>
                <a:prstGeom prst="rect">
                  <a:avLst/>
                </a:prstGeom>
                <a:blipFill>
                  <a:blip r:embed="rId5"/>
                  <a:stretch>
                    <a:fillRect l="-1716" r="-490" b="-51220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3C0D71F-0659-4B94-9B34-85490029DF49}"/>
              </a:ext>
            </a:extLst>
          </p:cNvPr>
          <p:cNvGrpSpPr/>
          <p:nvPr/>
        </p:nvGrpSpPr>
        <p:grpSpPr>
          <a:xfrm>
            <a:off x="2656680" y="4995293"/>
            <a:ext cx="1422535" cy="1387085"/>
            <a:chOff x="950456" y="1277378"/>
            <a:chExt cx="1982110" cy="1932712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77FCB2B-F1E9-4BED-9523-8AF02A4B2072}"/>
                </a:ext>
              </a:extLst>
            </p:cNvPr>
            <p:cNvSpPr/>
            <p:nvPr/>
          </p:nvSpPr>
          <p:spPr>
            <a:xfrm>
              <a:off x="950456" y="1277378"/>
              <a:ext cx="1982110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0C17FBF-6BA9-45B1-9CC8-69B872DCFD3B}"/>
                </a:ext>
              </a:extLst>
            </p:cNvPr>
            <p:cNvGrpSpPr/>
            <p:nvPr/>
          </p:nvGrpSpPr>
          <p:grpSpPr>
            <a:xfrm>
              <a:off x="1252855" y="1355992"/>
              <a:ext cx="1237282" cy="1518920"/>
              <a:chOff x="5142826" y="2220551"/>
              <a:chExt cx="1462069" cy="179487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450BDDFC-46F7-4D23-B332-00D6E029D2FF}"/>
                  </a:ext>
                </a:extLst>
              </p:cNvPr>
              <p:cNvGrpSpPr/>
              <p:nvPr/>
            </p:nvGrpSpPr>
            <p:grpSpPr>
              <a:xfrm>
                <a:off x="5142826" y="2528672"/>
                <a:ext cx="1462069" cy="1486751"/>
                <a:chOff x="6745408" y="3965955"/>
                <a:chExt cx="549078" cy="558347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8639F1FD-51C1-48E1-B80A-E548D221930B}"/>
                    </a:ext>
                  </a:extLst>
                </p:cNvPr>
                <p:cNvSpPr/>
                <p:nvPr/>
              </p:nvSpPr>
              <p:spPr>
                <a:xfrm rot="3028906">
                  <a:off x="6838481" y="4236302"/>
                  <a:ext cx="288000" cy="288000"/>
                </a:xfrm>
                <a:prstGeom prst="ellipse">
                  <a:avLst/>
                </a:prstGeom>
                <a:solidFill>
                  <a:srgbClr val="2D4A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B21AAAD4-B2EC-446F-947A-AB4A1758C9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81116" y="3965955"/>
                  <a:ext cx="201404" cy="40889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E958F47-63A4-4548-A39F-0E3F48DA8472}"/>
                    </a:ext>
                  </a:extLst>
                </p:cNvPr>
                <p:cNvSpPr/>
                <p:nvPr/>
              </p:nvSpPr>
              <p:spPr>
                <a:xfrm rot="1376779">
                  <a:off x="6955971" y="4020746"/>
                  <a:ext cx="311600" cy="15039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1D3159F3-3B3D-4B97-A53D-9DED88155B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028906" flipV="1">
                  <a:off x="7019947" y="4074860"/>
                  <a:ext cx="0" cy="549078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round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6355C48C-BF11-40B7-8CB4-B421F3979B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0062" y="2220551"/>
                <a:ext cx="304091" cy="624900"/>
              </a:xfrm>
              <a:prstGeom prst="straightConnector1">
                <a:avLst/>
              </a:prstGeom>
              <a:ln w="57150">
                <a:solidFill>
                  <a:srgbClr val="BDBD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9F7EC8E-877F-4431-8CE4-7E57DE764F23}"/>
              </a:ext>
            </a:extLst>
          </p:cNvPr>
          <p:cNvGrpSpPr/>
          <p:nvPr/>
        </p:nvGrpSpPr>
        <p:grpSpPr>
          <a:xfrm>
            <a:off x="9311884" y="4951549"/>
            <a:ext cx="1422538" cy="1387085"/>
            <a:chOff x="5671254" y="1297208"/>
            <a:chExt cx="1982115" cy="193271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A3102A-653D-4377-B065-ED91B5BD8792}"/>
                </a:ext>
              </a:extLst>
            </p:cNvPr>
            <p:cNvSpPr/>
            <p:nvPr/>
          </p:nvSpPr>
          <p:spPr>
            <a:xfrm>
              <a:off x="5671254" y="1297208"/>
              <a:ext cx="1982115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1DF2710-AEF0-4847-B79F-E302BE45ED31}"/>
                </a:ext>
              </a:extLst>
            </p:cNvPr>
            <p:cNvGrpSpPr/>
            <p:nvPr/>
          </p:nvGrpSpPr>
          <p:grpSpPr>
            <a:xfrm>
              <a:off x="6196641" y="1691117"/>
              <a:ext cx="775251" cy="1499261"/>
              <a:chOff x="6838481" y="3965955"/>
              <a:chExt cx="344039" cy="665338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077BCD2-293B-42E9-9210-DDDA4989F3EB}"/>
                  </a:ext>
                </a:extLst>
              </p:cNvPr>
              <p:cNvSpPr/>
              <p:nvPr/>
            </p:nvSpPr>
            <p:spPr>
              <a:xfrm rot="3028906">
                <a:off x="6838481" y="4236303"/>
                <a:ext cx="288000" cy="288000"/>
              </a:xfrm>
              <a:prstGeom prst="ellipse">
                <a:avLst/>
              </a:prstGeom>
              <a:solidFill>
                <a:srgbClr val="2D4A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EE2A57A8-B1D7-40EF-8514-FBF0AF9553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116" y="3965955"/>
                <a:ext cx="201404" cy="4088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CDB5A616-F40B-40A2-9958-E01FA6448CD4}"/>
                  </a:ext>
                </a:extLst>
              </p:cNvPr>
              <p:cNvCxnSpPr>
                <a:cxnSpLocks/>
              </p:cNvCxnSpPr>
              <p:nvPr/>
            </p:nvCxnSpPr>
            <p:spPr>
              <a:xfrm rot="19200000" flipV="1">
                <a:off x="6978439" y="4082215"/>
                <a:ext cx="0" cy="54907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round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1F6A8E9-E004-4B67-9D67-07116C52A117}"/>
                </a:ext>
              </a:extLst>
            </p:cNvPr>
            <p:cNvSpPr/>
            <p:nvPr/>
          </p:nvSpPr>
          <p:spPr>
            <a:xfrm rot="994441">
              <a:off x="6210940" y="1718826"/>
              <a:ext cx="1175677" cy="789299"/>
            </a:xfrm>
            <a:custGeom>
              <a:avLst/>
              <a:gdLst>
                <a:gd name="connsiteX0" fmla="*/ 0 w 899794"/>
                <a:gd name="connsiteY0" fmla="*/ 648348 h 872609"/>
                <a:gd name="connsiteX1" fmla="*/ 432262 w 899794"/>
                <a:gd name="connsiteY1" fmla="*/ 868635 h 872609"/>
                <a:gd name="connsiteX2" fmla="*/ 806334 w 899794"/>
                <a:gd name="connsiteY2" fmla="*/ 760570 h 872609"/>
                <a:gd name="connsiteX3" fmla="*/ 889462 w 899794"/>
                <a:gd name="connsiteY3" fmla="*/ 403123 h 872609"/>
                <a:gd name="connsiteX4" fmla="*/ 627611 w 899794"/>
                <a:gd name="connsiteY4" fmla="*/ 62301 h 872609"/>
                <a:gd name="connsiteX5" fmla="*/ 228600 w 899794"/>
                <a:gd name="connsiteY5" fmla="*/ 20737 h 872609"/>
                <a:gd name="connsiteX6" fmla="*/ 45720 w 899794"/>
                <a:gd name="connsiteY6" fmla="*/ 295057 h 872609"/>
                <a:gd name="connsiteX7" fmla="*/ 174567 w 899794"/>
                <a:gd name="connsiteY7" fmla="*/ 556908 h 872609"/>
                <a:gd name="connsiteX8" fmla="*/ 448887 w 899794"/>
                <a:gd name="connsiteY8" fmla="*/ 652504 h 872609"/>
                <a:gd name="connsiteX9" fmla="*/ 694112 w 899794"/>
                <a:gd name="connsiteY9" fmla="*/ 594315 h 872609"/>
                <a:gd name="connsiteX10" fmla="*/ 669174 w 899794"/>
                <a:gd name="connsiteY10" fmla="*/ 353246 h 872609"/>
                <a:gd name="connsiteX11" fmla="*/ 448887 w 899794"/>
                <a:gd name="connsiteY11" fmla="*/ 162054 h 872609"/>
                <a:gd name="connsiteX12" fmla="*/ 278476 w 899794"/>
                <a:gd name="connsiteY12" fmla="*/ 224399 h 872609"/>
                <a:gd name="connsiteX13" fmla="*/ 295102 w 899794"/>
                <a:gd name="connsiteY13" fmla="*/ 357403 h 872609"/>
                <a:gd name="connsiteX14" fmla="*/ 444731 w 899794"/>
                <a:gd name="connsiteY14" fmla="*/ 419748 h 87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9794" h="872609">
                  <a:moveTo>
                    <a:pt x="0" y="648348"/>
                  </a:moveTo>
                  <a:cubicBezTo>
                    <a:pt x="148936" y="749139"/>
                    <a:pt x="297873" y="849931"/>
                    <a:pt x="432262" y="868635"/>
                  </a:cubicBezTo>
                  <a:cubicBezTo>
                    <a:pt x="566651" y="887339"/>
                    <a:pt x="730134" y="838155"/>
                    <a:pt x="806334" y="760570"/>
                  </a:cubicBezTo>
                  <a:cubicBezTo>
                    <a:pt x="882534" y="682985"/>
                    <a:pt x="919249" y="519501"/>
                    <a:pt x="889462" y="403123"/>
                  </a:cubicBezTo>
                  <a:cubicBezTo>
                    <a:pt x="859675" y="286745"/>
                    <a:pt x="737755" y="126032"/>
                    <a:pt x="627611" y="62301"/>
                  </a:cubicBezTo>
                  <a:cubicBezTo>
                    <a:pt x="517467" y="-1430"/>
                    <a:pt x="325582" y="-18056"/>
                    <a:pt x="228600" y="20737"/>
                  </a:cubicBezTo>
                  <a:cubicBezTo>
                    <a:pt x="131618" y="59530"/>
                    <a:pt x="54726" y="205695"/>
                    <a:pt x="45720" y="295057"/>
                  </a:cubicBezTo>
                  <a:cubicBezTo>
                    <a:pt x="36714" y="384419"/>
                    <a:pt x="107373" y="497333"/>
                    <a:pt x="174567" y="556908"/>
                  </a:cubicBezTo>
                  <a:cubicBezTo>
                    <a:pt x="241762" y="616482"/>
                    <a:pt x="362296" y="646270"/>
                    <a:pt x="448887" y="652504"/>
                  </a:cubicBezTo>
                  <a:cubicBezTo>
                    <a:pt x="535478" y="658738"/>
                    <a:pt x="657397" y="644191"/>
                    <a:pt x="694112" y="594315"/>
                  </a:cubicBezTo>
                  <a:cubicBezTo>
                    <a:pt x="730827" y="544439"/>
                    <a:pt x="710045" y="425289"/>
                    <a:pt x="669174" y="353246"/>
                  </a:cubicBezTo>
                  <a:cubicBezTo>
                    <a:pt x="628303" y="281203"/>
                    <a:pt x="514003" y="183528"/>
                    <a:pt x="448887" y="162054"/>
                  </a:cubicBezTo>
                  <a:cubicBezTo>
                    <a:pt x="383771" y="140579"/>
                    <a:pt x="304107" y="191841"/>
                    <a:pt x="278476" y="224399"/>
                  </a:cubicBezTo>
                  <a:cubicBezTo>
                    <a:pt x="252845" y="256957"/>
                    <a:pt x="267393" y="324845"/>
                    <a:pt x="295102" y="357403"/>
                  </a:cubicBezTo>
                  <a:cubicBezTo>
                    <a:pt x="322811" y="389961"/>
                    <a:pt x="390006" y="430139"/>
                    <a:pt x="444731" y="419748"/>
                  </a:cubicBezTo>
                </a:path>
              </a:pathLst>
            </a:custGeom>
            <a:noFill/>
            <a:ln w="28575" cap="flat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/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6DFEAAD-22D7-47C3-B838-7D8F6E308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1869" y="1379912"/>
              <a:ext cx="257338" cy="528824"/>
            </a:xfrm>
            <a:prstGeom prst="straightConnector1">
              <a:avLst/>
            </a:prstGeom>
            <a:ln w="57150">
              <a:solidFill>
                <a:srgbClr val="BDB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FE00460-5CBC-4A89-9329-C84F9853DCA8}"/>
              </a:ext>
            </a:extLst>
          </p:cNvPr>
          <p:cNvGrpSpPr/>
          <p:nvPr/>
        </p:nvGrpSpPr>
        <p:grpSpPr>
          <a:xfrm>
            <a:off x="5990973" y="4965754"/>
            <a:ext cx="1422535" cy="1387085"/>
            <a:chOff x="3299216" y="1299862"/>
            <a:chExt cx="1982110" cy="193271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017A561-7636-46E8-93A8-8520A7EB235F}"/>
                </a:ext>
              </a:extLst>
            </p:cNvPr>
            <p:cNvSpPr/>
            <p:nvPr/>
          </p:nvSpPr>
          <p:spPr>
            <a:xfrm>
              <a:off x="3299216" y="1299862"/>
              <a:ext cx="1982110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5C30519-CF5F-4F29-B1F4-DF5D49627F07}"/>
                </a:ext>
              </a:extLst>
            </p:cNvPr>
            <p:cNvGrpSpPr/>
            <p:nvPr/>
          </p:nvGrpSpPr>
          <p:grpSpPr>
            <a:xfrm>
              <a:off x="3488507" y="1682545"/>
              <a:ext cx="1237281" cy="1258171"/>
              <a:chOff x="6689333" y="3965955"/>
              <a:chExt cx="549078" cy="558348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D8FA3F5-C993-4DDB-BE53-CBCD41EFF522}"/>
                  </a:ext>
                </a:extLst>
              </p:cNvPr>
              <p:cNvSpPr/>
              <p:nvPr/>
            </p:nvSpPr>
            <p:spPr>
              <a:xfrm rot="3028906">
                <a:off x="6838481" y="4236303"/>
                <a:ext cx="288000" cy="288000"/>
              </a:xfrm>
              <a:prstGeom prst="ellipse">
                <a:avLst/>
              </a:prstGeom>
              <a:solidFill>
                <a:srgbClr val="2D4A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3BF37DFF-8A28-4FB8-B055-6B161153F0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116" y="3965955"/>
                <a:ext cx="201404" cy="4088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28BA107D-CFF7-49AF-8B55-A3D76BF1ED22}"/>
                  </a:ext>
                </a:extLst>
              </p:cNvPr>
              <p:cNvCxnSpPr>
                <a:cxnSpLocks/>
              </p:cNvCxnSpPr>
              <p:nvPr/>
            </p:nvCxnSpPr>
            <p:spPr>
              <a:xfrm rot="17640000" flipV="1">
                <a:off x="6963872" y="4098089"/>
                <a:ext cx="0" cy="54907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round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3965678-0C24-445E-823D-3E7E62D0B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2306" y="1380513"/>
              <a:ext cx="257338" cy="528824"/>
            </a:xfrm>
            <a:prstGeom prst="straightConnector1">
              <a:avLst/>
            </a:prstGeom>
            <a:ln w="57150">
              <a:solidFill>
                <a:srgbClr val="BDB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5B0DF0C-D925-4F12-B60D-876BC27AB694}"/>
                </a:ext>
              </a:extLst>
            </p:cNvPr>
            <p:cNvSpPr/>
            <p:nvPr/>
          </p:nvSpPr>
          <p:spPr>
            <a:xfrm>
              <a:off x="3555329" y="1868765"/>
              <a:ext cx="899294" cy="780669"/>
            </a:xfrm>
            <a:prstGeom prst="arc">
              <a:avLst>
                <a:gd name="adj1" fmla="val 10030998"/>
                <a:gd name="adj2" fmla="val 17058139"/>
              </a:avLst>
            </a:prstGeom>
            <a:noFill/>
            <a:ln w="28575">
              <a:solidFill>
                <a:schemeClr val="tx1"/>
              </a:solidFill>
              <a:prstDash val="dash"/>
              <a:headEnd type="triangle" w="lg" len="lg"/>
              <a:tailEnd type="non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lt1"/>
                </a:solidFill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E3E7BE99-5C4B-4B99-BCC9-B586C1C010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lum bright="5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9935" r="56250" b="13649"/>
          <a:stretch/>
        </p:blipFill>
        <p:spPr>
          <a:xfrm>
            <a:off x="6206055" y="1949439"/>
            <a:ext cx="871277" cy="1812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FC74056-B62B-4C34-8B57-4746D1D07946}"/>
                  </a:ext>
                </a:extLst>
              </p:cNvPr>
              <p:cNvSpPr txBox="1"/>
              <p:nvPr/>
            </p:nvSpPr>
            <p:spPr>
              <a:xfrm>
                <a:off x="661818" y="5800848"/>
                <a:ext cx="153324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FC74056-B62B-4C34-8B57-4746D1D07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18" y="5800848"/>
                <a:ext cx="1533240" cy="307777"/>
              </a:xfrm>
              <a:prstGeom prst="rect">
                <a:avLst/>
              </a:prstGeom>
              <a:blipFill>
                <a:blip r:embed="rId7"/>
                <a:stretch>
                  <a:fillRect l="-1992" r="-1195" b="-24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107">
            <a:extLst>
              <a:ext uri="{FF2B5EF4-FFF2-40B4-BE49-F238E27FC236}">
                <a16:creationId xmlns:a16="http://schemas.microsoft.com/office/drawing/2014/main" id="{47749E4E-0D42-47F9-ACFC-30FC7066267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85" y="3893825"/>
            <a:ext cx="2210109" cy="5334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30D801D-2235-4426-B8D7-D06B5AA6B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b="4424"/>
          <a:stretch/>
        </p:blipFill>
        <p:spPr bwMode="auto">
          <a:xfrm>
            <a:off x="679775" y="3631886"/>
            <a:ext cx="1128253" cy="11282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90245C97-6A79-4E5A-BC5C-F95F47C167E4}"/>
              </a:ext>
            </a:extLst>
          </p:cNvPr>
          <p:cNvSpPr txBox="1"/>
          <p:nvPr/>
        </p:nvSpPr>
        <p:spPr>
          <a:xfrm>
            <a:off x="1778351" y="4440323"/>
            <a:ext cx="2968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900" dirty="0">
                <a:solidFill>
                  <a:schemeClr val="bg1">
                    <a:lumMod val="50000"/>
                  </a:schemeClr>
                </a:solidFill>
              </a:rPr>
              <a:t>commons.wikimedia.org/wiki/File:Geodynamo_Between_Reversals.gif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489071-1AD2-4606-BA13-812C13983BCB}"/>
              </a:ext>
            </a:extLst>
          </p:cNvPr>
          <p:cNvSpPr txBox="1"/>
          <p:nvPr/>
        </p:nvSpPr>
        <p:spPr>
          <a:xfrm>
            <a:off x="386105" y="5312985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Larmor frequency</a:t>
            </a:r>
            <a:endParaRPr lang="LID4096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FB351B-B4C5-4238-8A24-0DF0FDF9991B}"/>
              </a:ext>
            </a:extLst>
          </p:cNvPr>
          <p:cNvSpPr txBox="1"/>
          <p:nvPr/>
        </p:nvSpPr>
        <p:spPr>
          <a:xfrm>
            <a:off x="4351806" y="5171589"/>
            <a:ext cx="1481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Magnetic moment</a:t>
            </a:r>
            <a:endParaRPr lang="LID4096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08DCFFE-8668-4B9E-BA6D-85293BE1B291}"/>
              </a:ext>
            </a:extLst>
          </p:cNvPr>
          <p:cNvSpPr/>
          <p:nvPr/>
        </p:nvSpPr>
        <p:spPr>
          <a:xfrm>
            <a:off x="8951884" y="3980562"/>
            <a:ext cx="360000" cy="360000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C6A526B-0990-4A74-B104-FF98FC7C18B6}"/>
              </a:ext>
            </a:extLst>
          </p:cNvPr>
          <p:cNvSpPr/>
          <p:nvPr/>
        </p:nvSpPr>
        <p:spPr>
          <a:xfrm>
            <a:off x="10554422" y="3980562"/>
            <a:ext cx="360000" cy="360000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63D0FFA-A97E-43A5-87CE-48161455FE06}"/>
              </a:ext>
            </a:extLst>
          </p:cNvPr>
          <p:cNvSpPr/>
          <p:nvPr/>
        </p:nvSpPr>
        <p:spPr>
          <a:xfrm>
            <a:off x="11290272" y="3980562"/>
            <a:ext cx="360000" cy="360000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ADE54CF-2B3F-47C7-98B1-C925A168C1DC}"/>
              </a:ext>
            </a:extLst>
          </p:cNvPr>
          <p:cNvSpPr/>
          <p:nvPr/>
        </p:nvSpPr>
        <p:spPr>
          <a:xfrm>
            <a:off x="9698485" y="3871415"/>
            <a:ext cx="360000" cy="360000"/>
          </a:xfrm>
          <a:prstGeom prst="ellipse">
            <a:avLst/>
          </a:prstGeom>
          <a:solidFill>
            <a:srgbClr val="BDBD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4" name="Action Button: Return 6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B514D36-D08D-483B-9DD8-9A277B47F6E3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B1104-F5EC-4A73-8EF2-7A4C1D6035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18" y="2174102"/>
            <a:ext cx="2139264" cy="13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7347C-CAA5-4718-9B78-32C2C0A0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instrument</a:t>
            </a:r>
            <a:endParaRPr lang="LID4096" dirty="0"/>
          </a:p>
        </p:txBody>
      </p:sp>
      <p:pic>
        <p:nvPicPr>
          <p:cNvPr id="5" name="Content Placeholder 4" descr="Several blue boxes with wires&#10;&#10;Description automatically generated">
            <a:extLst>
              <a:ext uri="{FF2B5EF4-FFF2-40B4-BE49-F238E27FC236}">
                <a16:creationId xmlns:a16="http://schemas.microsoft.com/office/drawing/2014/main" id="{447EB19D-F9CC-4703-90FE-C18F5DDE0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9906" y="1525107"/>
            <a:ext cx="4074064" cy="2377707"/>
          </a:xfr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40B0F7C-6321-4FB6-9AC4-EB3828C5A283}"/>
              </a:ext>
            </a:extLst>
          </p:cNvPr>
          <p:cNvGrpSpPr/>
          <p:nvPr/>
        </p:nvGrpSpPr>
        <p:grpSpPr>
          <a:xfrm>
            <a:off x="888868" y="1606677"/>
            <a:ext cx="4039922" cy="4357254"/>
            <a:chOff x="1359074" y="1765156"/>
            <a:chExt cx="4039922" cy="43572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BAA42B-9CA9-420C-ABA1-C10F199BB613}"/>
                </a:ext>
              </a:extLst>
            </p:cNvPr>
            <p:cNvSpPr/>
            <p:nvPr/>
          </p:nvSpPr>
          <p:spPr>
            <a:xfrm>
              <a:off x="3687154" y="2902938"/>
              <a:ext cx="1711842" cy="914400"/>
            </a:xfrm>
            <a:prstGeom prst="rect">
              <a:avLst/>
            </a:prstGeom>
            <a:solidFill>
              <a:srgbClr val="12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Pulse generator</a:t>
              </a:r>
              <a:endParaRPr lang="LID4096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531BB6-C48B-4EC0-9580-6962C6AEDCD6}"/>
                </a:ext>
              </a:extLst>
            </p:cNvPr>
            <p:cNvSpPr/>
            <p:nvPr/>
          </p:nvSpPr>
          <p:spPr>
            <a:xfrm>
              <a:off x="1713426" y="2902938"/>
              <a:ext cx="1711842" cy="914400"/>
            </a:xfrm>
            <a:prstGeom prst="rect">
              <a:avLst/>
            </a:prstGeom>
            <a:solidFill>
              <a:srgbClr val="12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Capacitor tuning box</a:t>
              </a:r>
              <a:endParaRPr lang="LID4096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4B1B94-C16B-4E71-AB8B-55D33DF3CE56}"/>
                </a:ext>
              </a:extLst>
            </p:cNvPr>
            <p:cNvSpPr/>
            <p:nvPr/>
          </p:nvSpPr>
          <p:spPr>
            <a:xfrm>
              <a:off x="3687154" y="1765156"/>
              <a:ext cx="1711842" cy="914400"/>
            </a:xfrm>
            <a:prstGeom prst="rect">
              <a:avLst/>
            </a:prstGeom>
            <a:solidFill>
              <a:srgbClr val="12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DC/DC converter</a:t>
              </a:r>
              <a:endParaRPr lang="LID4096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A4AB61-4F3A-42BE-B25B-EDD75C3B59CE}"/>
                </a:ext>
              </a:extLst>
            </p:cNvPr>
            <p:cNvSpPr/>
            <p:nvPr/>
          </p:nvSpPr>
          <p:spPr>
            <a:xfrm>
              <a:off x="1713426" y="1765156"/>
              <a:ext cx="1711842" cy="914400"/>
            </a:xfrm>
            <a:prstGeom prst="rect">
              <a:avLst/>
            </a:prstGeom>
            <a:solidFill>
              <a:srgbClr val="0B12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 V supply</a:t>
              </a:r>
              <a:endParaRPr lang="LID4096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9374E-EC59-4AA0-91AE-822D0F3ACB87}"/>
                </a:ext>
              </a:extLst>
            </p:cNvPr>
            <p:cNvSpPr/>
            <p:nvPr/>
          </p:nvSpPr>
          <p:spPr>
            <a:xfrm>
              <a:off x="3246895" y="4608291"/>
              <a:ext cx="1434734" cy="1514119"/>
            </a:xfrm>
            <a:prstGeom prst="rect">
              <a:avLst/>
            </a:prstGeom>
            <a:noFill/>
            <a:ln w="38100">
              <a:solidFill>
                <a:srgbClr val="FEC4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D311D2-D97D-44A3-9106-920089413FE4}"/>
                </a:ext>
              </a:extLst>
            </p:cNvPr>
            <p:cNvSpPr/>
            <p:nvPr/>
          </p:nvSpPr>
          <p:spPr>
            <a:xfrm>
              <a:off x="3964262" y="4608290"/>
              <a:ext cx="1434734" cy="1514119"/>
            </a:xfrm>
            <a:prstGeom prst="rect">
              <a:avLst/>
            </a:prstGeom>
            <a:noFill/>
            <a:ln w="38100">
              <a:solidFill>
                <a:srgbClr val="FEC4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0D7F51-853F-4878-B8EF-1654C140C50B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4681629" y="3817338"/>
              <a:ext cx="0" cy="790952"/>
            </a:xfrm>
            <a:prstGeom prst="line">
              <a:avLst/>
            </a:prstGeom>
            <a:ln w="19050">
              <a:solidFill>
                <a:srgbClr val="122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93F72F-FC43-45CB-8438-2D795C5C7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8244" y="3355123"/>
              <a:ext cx="368067" cy="0"/>
            </a:xfrm>
            <a:prstGeom prst="line">
              <a:avLst/>
            </a:prstGeom>
            <a:ln w="19050">
              <a:solidFill>
                <a:srgbClr val="122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10868D-3BFB-4A57-B2E8-32F4288EB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8525" y="2542938"/>
              <a:ext cx="0" cy="360000"/>
            </a:xfrm>
            <a:prstGeom prst="line">
              <a:avLst/>
            </a:prstGeom>
            <a:ln w="19050">
              <a:solidFill>
                <a:srgbClr val="122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915715-D3D2-4500-9501-546FF624E3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5268" y="2220984"/>
              <a:ext cx="368067" cy="0"/>
            </a:xfrm>
            <a:prstGeom prst="line">
              <a:avLst/>
            </a:prstGeom>
            <a:ln w="19050">
              <a:solidFill>
                <a:srgbClr val="122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061160D-BFCB-4449-AAFF-45A3FD061733}"/>
                </a:ext>
              </a:extLst>
            </p:cNvPr>
            <p:cNvSpPr/>
            <p:nvPr/>
          </p:nvSpPr>
          <p:spPr>
            <a:xfrm>
              <a:off x="1359074" y="5042108"/>
              <a:ext cx="1210273" cy="646481"/>
            </a:xfrm>
            <a:prstGeom prst="rect">
              <a:avLst/>
            </a:prstGeom>
            <a:solidFill>
              <a:srgbClr val="12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Receiver</a:t>
              </a:r>
              <a:endParaRPr lang="LID4096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23CA1D-6482-4D52-97BE-10E23EC1D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9346" y="5386615"/>
              <a:ext cx="684000" cy="0"/>
            </a:xfrm>
            <a:prstGeom prst="line">
              <a:avLst/>
            </a:prstGeom>
            <a:ln w="19050">
              <a:solidFill>
                <a:srgbClr val="122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896590-C7F7-48C2-B7B1-8F250058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59" y="1882124"/>
            <a:ext cx="699791" cy="6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E7CE7EAC-364C-46BD-8284-F14D2967D2DB}"/>
              </a:ext>
            </a:extLst>
          </p:cNvPr>
          <p:cNvSpPr/>
          <p:nvPr/>
        </p:nvSpPr>
        <p:spPr>
          <a:xfrm>
            <a:off x="5421577" y="2697266"/>
            <a:ext cx="1092557" cy="181621"/>
          </a:xfrm>
          <a:prstGeom prst="leftRightArrow">
            <a:avLst>
              <a:gd name="adj1" fmla="val 50000"/>
              <a:gd name="adj2" fmla="val 100729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DF9545-70C8-4B8F-A94C-85E9CB6BB736}"/>
              </a:ext>
            </a:extLst>
          </p:cNvPr>
          <p:cNvGrpSpPr/>
          <p:nvPr/>
        </p:nvGrpSpPr>
        <p:grpSpPr>
          <a:xfrm>
            <a:off x="7114649" y="4196949"/>
            <a:ext cx="4601324" cy="1987249"/>
            <a:chOff x="7114649" y="4216691"/>
            <a:chExt cx="4601324" cy="198724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5DC3120-9E2E-486F-AAAA-80FEC032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649" y="4216691"/>
              <a:ext cx="4601324" cy="198724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C76EDB-7216-4509-A356-B97AAFD0C966}"/>
                </a:ext>
              </a:extLst>
            </p:cNvPr>
            <p:cNvSpPr/>
            <p:nvPr/>
          </p:nvSpPr>
          <p:spPr>
            <a:xfrm>
              <a:off x="8950430" y="4449811"/>
              <a:ext cx="1060345" cy="188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20EF6D9-EF66-46EA-A014-64A5A1BF5232}"/>
                </a:ext>
              </a:extLst>
            </p:cNvPr>
            <p:cNvSpPr/>
            <p:nvPr/>
          </p:nvSpPr>
          <p:spPr>
            <a:xfrm>
              <a:off x="9930016" y="4804320"/>
              <a:ext cx="1206273" cy="188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304483-E0CD-428A-B41F-C7C65220A105}"/>
                </a:ext>
              </a:extLst>
            </p:cNvPr>
            <p:cNvSpPr/>
            <p:nvPr/>
          </p:nvSpPr>
          <p:spPr>
            <a:xfrm>
              <a:off x="7671193" y="4789197"/>
              <a:ext cx="1206273" cy="188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4CBBEC5-4F48-45AA-B187-DA7E905A3E0A}"/>
              </a:ext>
            </a:extLst>
          </p:cNvPr>
          <p:cNvSpPr txBox="1"/>
          <p:nvPr/>
        </p:nvSpPr>
        <p:spPr>
          <a:xfrm>
            <a:off x="6064765" y="4544243"/>
            <a:ext cx="2185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Measurement protocol</a:t>
            </a:r>
            <a:endParaRPr lang="LID4096" b="1" dirty="0"/>
          </a:p>
        </p:txBody>
      </p:sp>
      <p:sp>
        <p:nvSpPr>
          <p:cNvPr id="30" name="Action Button: Return 2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32F5E69-F87A-4ADF-9292-6663277D6E02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E78E6-A227-4E26-8858-526CA314660E}"/>
              </a:ext>
            </a:extLst>
          </p:cNvPr>
          <p:cNvSpPr txBox="1"/>
          <p:nvPr/>
        </p:nvSpPr>
        <p:spPr>
          <a:xfrm>
            <a:off x="7114649" y="3923806"/>
            <a:ext cx="533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Numis</a:t>
            </a:r>
            <a:r>
              <a:rPr lang="en-US" sz="1600" dirty="0"/>
              <a:t> Poly manufactured by Iris instruments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508065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FD80-4E24-4CB9-B107-BEFDA9A3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survey: Rhonegletscher 2023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BA7CF-7006-457E-AE13-2700D4F0A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770176"/>
            <a:ext cx="5380309" cy="4319474"/>
          </a:xfrm>
          <a:prstGeom prst="rect">
            <a:avLst/>
          </a:prstGeom>
          <a:effectLst/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771692A-0158-4A78-9526-26F3BE23D0C4}"/>
              </a:ext>
            </a:extLst>
          </p:cNvPr>
          <p:cNvSpPr/>
          <p:nvPr/>
        </p:nvSpPr>
        <p:spPr>
          <a:xfrm>
            <a:off x="824643" y="1778312"/>
            <a:ext cx="4521512" cy="4319558"/>
          </a:xfrm>
          <a:custGeom>
            <a:avLst/>
            <a:gdLst>
              <a:gd name="connsiteX0" fmla="*/ 0 w 4521512"/>
              <a:gd name="connsiteY0" fmla="*/ 1879288 h 4319558"/>
              <a:gd name="connsiteX1" fmla="*/ 16829 w 4521512"/>
              <a:gd name="connsiteY1" fmla="*/ 0 h 4319558"/>
              <a:gd name="connsiteX2" fmla="*/ 4442974 w 4521512"/>
              <a:gd name="connsiteY2" fmla="*/ 5609 h 4319558"/>
              <a:gd name="connsiteX3" fmla="*/ 4437364 w 4521512"/>
              <a:gd name="connsiteY3" fmla="*/ 117806 h 4319558"/>
              <a:gd name="connsiteX4" fmla="*/ 4442974 w 4521512"/>
              <a:gd name="connsiteY4" fmla="*/ 269271 h 4319558"/>
              <a:gd name="connsiteX5" fmla="*/ 4476633 w 4521512"/>
              <a:gd name="connsiteY5" fmla="*/ 325369 h 4319558"/>
              <a:gd name="connsiteX6" fmla="*/ 4392486 w 4521512"/>
              <a:gd name="connsiteY6" fmla="*/ 381467 h 4319558"/>
              <a:gd name="connsiteX7" fmla="*/ 4392486 w 4521512"/>
              <a:gd name="connsiteY7" fmla="*/ 454395 h 4319558"/>
              <a:gd name="connsiteX8" fmla="*/ 4392486 w 4521512"/>
              <a:gd name="connsiteY8" fmla="*/ 504883 h 4319558"/>
              <a:gd name="connsiteX9" fmla="*/ 4398096 w 4521512"/>
              <a:gd name="connsiteY9" fmla="*/ 583421 h 4319558"/>
              <a:gd name="connsiteX10" fmla="*/ 4454194 w 4521512"/>
              <a:gd name="connsiteY10" fmla="*/ 622689 h 4319558"/>
              <a:gd name="connsiteX11" fmla="*/ 4431755 w 4521512"/>
              <a:gd name="connsiteY11" fmla="*/ 858301 h 4319558"/>
              <a:gd name="connsiteX12" fmla="*/ 4431755 w 4521512"/>
              <a:gd name="connsiteY12" fmla="*/ 998547 h 4319558"/>
              <a:gd name="connsiteX13" fmla="*/ 4459804 w 4521512"/>
              <a:gd name="connsiteY13" fmla="*/ 1065865 h 4319558"/>
              <a:gd name="connsiteX14" fmla="*/ 4510292 w 4521512"/>
              <a:gd name="connsiteY14" fmla="*/ 1234159 h 4319558"/>
              <a:gd name="connsiteX15" fmla="*/ 4521512 w 4521512"/>
              <a:gd name="connsiteY15" fmla="*/ 1374405 h 4319558"/>
              <a:gd name="connsiteX16" fmla="*/ 4426145 w 4521512"/>
              <a:gd name="connsiteY16" fmla="*/ 1531479 h 4319558"/>
              <a:gd name="connsiteX17" fmla="*/ 4403705 w 4521512"/>
              <a:gd name="connsiteY17" fmla="*/ 1643676 h 4319558"/>
              <a:gd name="connsiteX18" fmla="*/ 4325168 w 4521512"/>
              <a:gd name="connsiteY18" fmla="*/ 1907337 h 4319558"/>
              <a:gd name="connsiteX19" fmla="*/ 4302729 w 4521512"/>
              <a:gd name="connsiteY19" fmla="*/ 2092461 h 4319558"/>
              <a:gd name="connsiteX20" fmla="*/ 4095166 w 4521512"/>
              <a:gd name="connsiteY20" fmla="*/ 2513197 h 4319558"/>
              <a:gd name="connsiteX21" fmla="*/ 3960530 w 4521512"/>
              <a:gd name="connsiteY21" fmla="*/ 2889055 h 4319558"/>
              <a:gd name="connsiteX22" fmla="*/ 3573453 w 4521512"/>
              <a:gd name="connsiteY22" fmla="*/ 3455646 h 4319558"/>
              <a:gd name="connsiteX23" fmla="*/ 3360280 w 4521512"/>
              <a:gd name="connsiteY23" fmla="*/ 3685649 h 4319558"/>
              <a:gd name="connsiteX24" fmla="*/ 3259303 w 4521512"/>
              <a:gd name="connsiteY24" fmla="*/ 4005408 h 4319558"/>
              <a:gd name="connsiteX25" fmla="*/ 3107838 w 4521512"/>
              <a:gd name="connsiteY25" fmla="*/ 4308338 h 4319558"/>
              <a:gd name="connsiteX26" fmla="*/ 1144402 w 4521512"/>
              <a:gd name="connsiteY26" fmla="*/ 4319558 h 4319558"/>
              <a:gd name="connsiteX27" fmla="*/ 1037816 w 4521512"/>
              <a:gd name="connsiteY27" fmla="*/ 4078336 h 4319558"/>
              <a:gd name="connsiteX28" fmla="*/ 920010 w 4521512"/>
              <a:gd name="connsiteY28" fmla="*/ 3803455 h 4319558"/>
              <a:gd name="connsiteX29" fmla="*/ 544152 w 4521512"/>
              <a:gd name="connsiteY29" fmla="*/ 3382719 h 4319558"/>
              <a:gd name="connsiteX30" fmla="*/ 527323 w 4521512"/>
              <a:gd name="connsiteY30" fmla="*/ 3191985 h 4319558"/>
              <a:gd name="connsiteX31" fmla="*/ 589031 w 4521512"/>
              <a:gd name="connsiteY31" fmla="*/ 2861006 h 4319558"/>
              <a:gd name="connsiteX32" fmla="*/ 465615 w 4521512"/>
              <a:gd name="connsiteY32" fmla="*/ 2771249 h 4319558"/>
              <a:gd name="connsiteX33" fmla="*/ 431956 w 4521512"/>
              <a:gd name="connsiteY33" fmla="*/ 2574905 h 4319558"/>
              <a:gd name="connsiteX34" fmla="*/ 476834 w 4521512"/>
              <a:gd name="connsiteY34" fmla="*/ 2316854 h 4319558"/>
              <a:gd name="connsiteX35" fmla="*/ 443175 w 4521512"/>
              <a:gd name="connsiteY35" fmla="*/ 2176608 h 4319558"/>
              <a:gd name="connsiteX36" fmla="*/ 319759 w 4521512"/>
              <a:gd name="connsiteY36" fmla="*/ 1985875 h 4319558"/>
              <a:gd name="connsiteX37" fmla="*/ 162685 w 4521512"/>
              <a:gd name="connsiteY37" fmla="*/ 2058802 h 4319558"/>
              <a:gd name="connsiteX38" fmla="*/ 95367 w 4521512"/>
              <a:gd name="connsiteY38" fmla="*/ 1991484 h 4319558"/>
              <a:gd name="connsiteX39" fmla="*/ 0 w 4521512"/>
              <a:gd name="connsiteY39" fmla="*/ 1879288 h 431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21512" h="4319558">
                <a:moveTo>
                  <a:pt x="0" y="1879288"/>
                </a:moveTo>
                <a:lnTo>
                  <a:pt x="16829" y="0"/>
                </a:lnTo>
                <a:lnTo>
                  <a:pt x="4442974" y="5609"/>
                </a:lnTo>
                <a:lnTo>
                  <a:pt x="4437364" y="117806"/>
                </a:lnTo>
                <a:lnTo>
                  <a:pt x="4442974" y="269271"/>
                </a:lnTo>
                <a:lnTo>
                  <a:pt x="4476633" y="325369"/>
                </a:lnTo>
                <a:lnTo>
                  <a:pt x="4392486" y="381467"/>
                </a:lnTo>
                <a:lnTo>
                  <a:pt x="4392486" y="454395"/>
                </a:lnTo>
                <a:lnTo>
                  <a:pt x="4392486" y="504883"/>
                </a:lnTo>
                <a:lnTo>
                  <a:pt x="4398096" y="583421"/>
                </a:lnTo>
                <a:lnTo>
                  <a:pt x="4454194" y="622689"/>
                </a:lnTo>
                <a:lnTo>
                  <a:pt x="4431755" y="858301"/>
                </a:lnTo>
                <a:lnTo>
                  <a:pt x="4431755" y="998547"/>
                </a:lnTo>
                <a:lnTo>
                  <a:pt x="4459804" y="1065865"/>
                </a:lnTo>
                <a:lnTo>
                  <a:pt x="4510292" y="1234159"/>
                </a:lnTo>
                <a:lnTo>
                  <a:pt x="4521512" y="1374405"/>
                </a:lnTo>
                <a:lnTo>
                  <a:pt x="4426145" y="1531479"/>
                </a:lnTo>
                <a:lnTo>
                  <a:pt x="4403705" y="1643676"/>
                </a:lnTo>
                <a:lnTo>
                  <a:pt x="4325168" y="1907337"/>
                </a:lnTo>
                <a:lnTo>
                  <a:pt x="4302729" y="2092461"/>
                </a:lnTo>
                <a:lnTo>
                  <a:pt x="4095166" y="2513197"/>
                </a:lnTo>
                <a:lnTo>
                  <a:pt x="3960530" y="2889055"/>
                </a:lnTo>
                <a:lnTo>
                  <a:pt x="3573453" y="3455646"/>
                </a:lnTo>
                <a:lnTo>
                  <a:pt x="3360280" y="3685649"/>
                </a:lnTo>
                <a:lnTo>
                  <a:pt x="3259303" y="4005408"/>
                </a:lnTo>
                <a:lnTo>
                  <a:pt x="3107838" y="4308338"/>
                </a:lnTo>
                <a:lnTo>
                  <a:pt x="1144402" y="4319558"/>
                </a:lnTo>
                <a:lnTo>
                  <a:pt x="1037816" y="4078336"/>
                </a:lnTo>
                <a:lnTo>
                  <a:pt x="920010" y="3803455"/>
                </a:lnTo>
                <a:lnTo>
                  <a:pt x="544152" y="3382719"/>
                </a:lnTo>
                <a:lnTo>
                  <a:pt x="527323" y="3191985"/>
                </a:lnTo>
                <a:lnTo>
                  <a:pt x="589031" y="2861006"/>
                </a:lnTo>
                <a:lnTo>
                  <a:pt x="465615" y="2771249"/>
                </a:lnTo>
                <a:lnTo>
                  <a:pt x="431956" y="2574905"/>
                </a:lnTo>
                <a:lnTo>
                  <a:pt x="476834" y="2316854"/>
                </a:lnTo>
                <a:lnTo>
                  <a:pt x="443175" y="2176608"/>
                </a:lnTo>
                <a:lnTo>
                  <a:pt x="319759" y="1985875"/>
                </a:lnTo>
                <a:lnTo>
                  <a:pt x="162685" y="2058802"/>
                </a:lnTo>
                <a:lnTo>
                  <a:pt x="95367" y="1991484"/>
                </a:lnTo>
                <a:lnTo>
                  <a:pt x="0" y="187928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0196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A8CBB-3282-421D-8B7B-F1D0BD247389}"/>
              </a:ext>
            </a:extLst>
          </p:cNvPr>
          <p:cNvSpPr txBox="1"/>
          <p:nvPr/>
        </p:nvSpPr>
        <p:spPr>
          <a:xfrm>
            <a:off x="6662017" y="1683144"/>
            <a:ext cx="50482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SNMR proof-of-concept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Perform multiple-day SNMR case study at a site with pre-existing information on englacial channels</a:t>
            </a:r>
            <a:r>
              <a:rPr lang="en-US" sz="2000" baseline="30000" dirty="0">
                <a:hlinkClick r:id="rId4" action="ppaction://hlinksldjump"/>
              </a:rPr>
              <a:t>1</a:t>
            </a:r>
            <a:endParaRPr lang="en-US" sz="2000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Combine with GPR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LID4096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E2650-737E-4133-A6D4-B4A30D52DB47}"/>
              </a:ext>
            </a:extLst>
          </p:cNvPr>
          <p:cNvSpPr txBox="1"/>
          <p:nvPr/>
        </p:nvSpPr>
        <p:spPr>
          <a:xfrm>
            <a:off x="776097" y="6173383"/>
            <a:ext cx="5442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900" dirty="0">
                <a:solidFill>
                  <a:schemeClr val="bg1">
                    <a:lumMod val="50000"/>
                  </a:schemeClr>
                </a:solidFill>
              </a:rPr>
              <a:t>Church, G. et al., Ground-penetrating radar imaging reveals glacier’s drainage network in 3D, 2021</a:t>
            </a:r>
          </a:p>
          <a:p>
            <a:r>
              <a:rPr lang="de-CH" sz="900" dirty="0">
                <a:solidFill>
                  <a:schemeClr val="bg1">
                    <a:lumMod val="50000"/>
                  </a:schemeClr>
                </a:solidFill>
              </a:rPr>
              <a:t>Credit DEM: Elias Hodel</a:t>
            </a:r>
          </a:p>
        </p:txBody>
      </p:sp>
      <p:pic>
        <p:nvPicPr>
          <p:cNvPr id="8" name="Picture 7" descr="A map with a pin on it&#10;&#10;Description automatically generated">
            <a:extLst>
              <a:ext uri="{FF2B5EF4-FFF2-40B4-BE49-F238E27FC236}">
                <a16:creationId xmlns:a16="http://schemas.microsoft.com/office/drawing/2014/main" id="{76B28FBC-590D-4F90-9978-5958B0310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8" y="1853825"/>
            <a:ext cx="2785405" cy="1566409"/>
          </a:xfrm>
          <a:prstGeom prst="rect">
            <a:avLst/>
          </a:prstGeom>
        </p:spPr>
      </p:pic>
      <p:sp>
        <p:nvSpPr>
          <p:cNvPr id="10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46E448D6-B4C8-44F4-9063-759FDFDCCC63}"/>
              </a:ext>
            </a:extLst>
          </p:cNvPr>
          <p:cNvSpPr/>
          <p:nvPr/>
        </p:nvSpPr>
        <p:spPr>
          <a:xfrm>
            <a:off x="6743844" y="4123318"/>
            <a:ext cx="4788000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Want to see us in action (nice pictures)?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E6DE49FF-608F-4AD8-8B90-F3E669C2E2FE}"/>
              </a:ext>
            </a:extLst>
          </p:cNvPr>
          <p:cNvSpPr/>
          <p:nvPr/>
        </p:nvSpPr>
        <p:spPr>
          <a:xfrm>
            <a:off x="6743844" y="5138228"/>
            <a:ext cx="4788000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Want to learn about the experimental challenges?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BFFA612F-450D-4D1D-96A3-FE85553ECEB1}"/>
              </a:ext>
            </a:extLst>
          </p:cNvPr>
          <p:cNvSpPr/>
          <p:nvPr/>
        </p:nvSpPr>
        <p:spPr>
          <a:xfrm>
            <a:off x="6743844" y="4630773"/>
            <a:ext cx="4788000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Want to see the measurement configuration?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1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9927-EA1F-4D79-9BD6-731BB04C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 action</a:t>
            </a:r>
            <a:endParaRPr lang="LID4096" dirty="0"/>
          </a:p>
        </p:txBody>
      </p:sp>
      <p:pic>
        <p:nvPicPr>
          <p:cNvPr id="4" name="Picture 3" descr="A group of people next to a tent&#10;&#10;Description automatically generated">
            <a:extLst>
              <a:ext uri="{FF2B5EF4-FFF2-40B4-BE49-F238E27FC236}">
                <a16:creationId xmlns:a16="http://schemas.microsoft.com/office/drawing/2014/main" id="{576E8FC6-292F-4C0A-B0F9-768CB2575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749391"/>
            <a:ext cx="5697687" cy="4274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BA816-2D14-4E90-9F62-FAED44FE33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8963" y="1749392"/>
            <a:ext cx="4251041" cy="4274659"/>
          </a:xfrm>
          <a:prstGeom prst="rect">
            <a:avLst/>
          </a:prstGeom>
        </p:spPr>
      </p:pic>
      <p:sp>
        <p:nvSpPr>
          <p:cNvPr id="5" name="Action Button: Return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067C131-0EE2-44EA-852E-11C3017681C1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643EC1-E133-48A2-9086-776534FC0EDE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435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9927-EA1F-4D79-9BD6-731BB04C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 action</a:t>
            </a:r>
            <a:endParaRPr lang="LID4096" dirty="0"/>
          </a:p>
        </p:txBody>
      </p:sp>
      <p:pic>
        <p:nvPicPr>
          <p:cNvPr id="13" name="Picture 12" descr="A group of people setting up a tent on a rocky road&#10;&#10;Description automatically generated">
            <a:extLst>
              <a:ext uri="{FF2B5EF4-FFF2-40B4-BE49-F238E27FC236}">
                <a16:creationId xmlns:a16="http://schemas.microsoft.com/office/drawing/2014/main" id="{A110471B-45AD-4F90-9AEC-739ED8851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356" y="2223939"/>
            <a:ext cx="4492476" cy="3369357"/>
          </a:xfrm>
          <a:prstGeom prst="rect">
            <a:avLst/>
          </a:prstGeom>
        </p:spPr>
      </p:pic>
      <p:pic>
        <p:nvPicPr>
          <p:cNvPr id="6" name="Picture 5" descr="A couple of people standing on a rocky surface&#10;&#10;Description automatically generated">
            <a:extLst>
              <a:ext uri="{FF2B5EF4-FFF2-40B4-BE49-F238E27FC236}">
                <a16:creationId xmlns:a16="http://schemas.microsoft.com/office/drawing/2014/main" id="{58EC3FAF-AA3F-4D25-997F-86661B646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60811" y="2223940"/>
            <a:ext cx="4492478" cy="3369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2AFF9-E9CC-4B37-A016-37FAFAFE92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1828" y="1662379"/>
            <a:ext cx="3369357" cy="4492479"/>
          </a:xfrm>
          <a:prstGeom prst="rect">
            <a:avLst/>
          </a:prstGeom>
        </p:spPr>
      </p:pic>
      <p:sp>
        <p:nvSpPr>
          <p:cNvPr id="7" name="Action Button: Return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74CF059-98BF-4073-A85B-C42ABD75526E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59AC24-C8B7-4527-B228-672CB875DBB3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0E6D5-04B9-476B-9BFA-CC620290804E}"/>
              </a:ext>
            </a:extLst>
          </p:cNvPr>
          <p:cNvSpPr txBox="1"/>
          <p:nvPr/>
        </p:nvSpPr>
        <p:spPr>
          <a:xfrm>
            <a:off x="8047835" y="6251818"/>
            <a:ext cx="6095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Photo by Raphael Moser</a:t>
            </a:r>
            <a:endParaRPr lang="LID4096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94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F803-4F7A-4B1E-804D-07D155B98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 action</a:t>
            </a:r>
            <a:endParaRPr lang="LID4096" dirty="0"/>
          </a:p>
        </p:txBody>
      </p:sp>
      <p:pic>
        <p:nvPicPr>
          <p:cNvPr id="5" name="Content Placeholder 4" descr="A close-up of a rock&#10;&#10;Description automatically generated">
            <a:extLst>
              <a:ext uri="{FF2B5EF4-FFF2-40B4-BE49-F238E27FC236}">
                <a16:creationId xmlns:a16="http://schemas.microsoft.com/office/drawing/2014/main" id="{4F59B1A3-C8CE-41FB-9CF3-DA8FBE944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2812"/>
            <a:ext cx="6505575" cy="4879182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D041DA-39E4-4770-9070-079879BEFDBE}"/>
              </a:ext>
            </a:extLst>
          </p:cNvPr>
          <p:cNvGrpSpPr/>
          <p:nvPr/>
        </p:nvGrpSpPr>
        <p:grpSpPr>
          <a:xfrm>
            <a:off x="838200" y="1492812"/>
            <a:ext cx="3099577" cy="4879182"/>
            <a:chOff x="-419101" y="873918"/>
            <a:chExt cx="5010151" cy="7886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F141D46-EAA3-409B-8E4E-F1D71F787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9875" y="5448300"/>
              <a:ext cx="1781175" cy="161925"/>
            </a:xfrm>
            <a:prstGeom prst="line">
              <a:avLst/>
            </a:prstGeom>
            <a:ln w="38100">
              <a:solidFill>
                <a:srgbClr val="FEC4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55DAABA-CBEE-425D-AF24-51EE32DFC815}"/>
                </a:ext>
              </a:extLst>
            </p:cNvPr>
            <p:cNvCxnSpPr>
              <a:cxnSpLocks/>
            </p:cNvCxnSpPr>
            <p:nvPr/>
          </p:nvCxnSpPr>
          <p:spPr>
            <a:xfrm>
              <a:off x="123825" y="873918"/>
              <a:ext cx="2686050" cy="4736308"/>
            </a:xfrm>
            <a:prstGeom prst="line">
              <a:avLst/>
            </a:prstGeom>
            <a:ln w="38100">
              <a:solidFill>
                <a:srgbClr val="FEC4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0EEC912-9221-4F9A-94F1-C00E0A1C8FFE}"/>
                </a:ext>
              </a:extLst>
            </p:cNvPr>
            <p:cNvCxnSpPr>
              <a:cxnSpLocks/>
            </p:cNvCxnSpPr>
            <p:nvPr/>
          </p:nvCxnSpPr>
          <p:spPr>
            <a:xfrm>
              <a:off x="2809875" y="5610225"/>
              <a:ext cx="1562100" cy="3150393"/>
            </a:xfrm>
            <a:prstGeom prst="line">
              <a:avLst/>
            </a:prstGeom>
            <a:ln w="38100">
              <a:solidFill>
                <a:srgbClr val="FEC4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A20D1C-1E76-4582-8D1D-DB1356C43B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19101" y="5610226"/>
              <a:ext cx="3228976" cy="1343024"/>
            </a:xfrm>
            <a:prstGeom prst="line">
              <a:avLst/>
            </a:prstGeom>
            <a:ln w="38100">
              <a:solidFill>
                <a:srgbClr val="FEC4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8251613-406C-4905-86B7-12A810BF5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19101" y="2613307"/>
              <a:ext cx="1485901" cy="720443"/>
            </a:xfrm>
            <a:prstGeom prst="line">
              <a:avLst/>
            </a:prstGeom>
            <a:ln w="38100">
              <a:solidFill>
                <a:srgbClr val="FEC4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A snowy landscape with a pole and rope&#10;&#10;Description automatically generated with medium confidence">
            <a:extLst>
              <a:ext uri="{FF2B5EF4-FFF2-40B4-BE49-F238E27FC236}">
                <a16:creationId xmlns:a16="http://schemas.microsoft.com/office/drawing/2014/main" id="{5EEF0045-51AD-462C-9E66-112AF01BA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101" y="1492812"/>
            <a:ext cx="3550960" cy="4879182"/>
          </a:xfrm>
          <a:prstGeom prst="rect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0005F6BD-1A86-4C48-AA56-07C77FA83CA6}"/>
              </a:ext>
            </a:extLst>
          </p:cNvPr>
          <p:cNvSpPr/>
          <p:nvPr/>
        </p:nvSpPr>
        <p:spPr>
          <a:xfrm>
            <a:off x="2743200" y="4322797"/>
            <a:ext cx="216000" cy="216000"/>
          </a:xfrm>
          <a:prstGeom prst="flowChartConnector">
            <a:avLst/>
          </a:prstGeom>
          <a:solidFill>
            <a:srgbClr val="EF4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164F8-0CDB-4C17-8D27-F084009ABABA}"/>
              </a:ext>
            </a:extLst>
          </p:cNvPr>
          <p:cNvCxnSpPr/>
          <p:nvPr/>
        </p:nvCxnSpPr>
        <p:spPr>
          <a:xfrm>
            <a:off x="2093353" y="2446372"/>
            <a:ext cx="1000125" cy="1762125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9C27CA-D493-47B1-8857-C254500AE68D}"/>
              </a:ext>
            </a:extLst>
          </p:cNvPr>
          <p:cNvSpPr txBox="1"/>
          <p:nvPr/>
        </p:nvSpPr>
        <p:spPr>
          <a:xfrm>
            <a:off x="2676734" y="2917673"/>
            <a:ext cx="166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~50 m</a:t>
            </a:r>
            <a:endParaRPr lang="LID4096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ED337-B477-4A59-B336-DBDE5A3BE215}"/>
              </a:ext>
            </a:extLst>
          </p:cNvPr>
          <p:cNvSpPr txBox="1"/>
          <p:nvPr/>
        </p:nvSpPr>
        <p:spPr>
          <a:xfrm flipH="1">
            <a:off x="763775" y="6421742"/>
            <a:ext cx="352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Photo by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Janosch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Beer</a:t>
            </a:r>
            <a:endParaRPr lang="LID4096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Action Button: Return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FE0D4D-39BC-4F8D-BEA8-2F00AFEEED23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298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rock&#10;&#10;Description automatically generated">
            <a:extLst>
              <a:ext uri="{FF2B5EF4-FFF2-40B4-BE49-F238E27FC236}">
                <a16:creationId xmlns:a16="http://schemas.microsoft.com/office/drawing/2014/main" id="{0F0A644B-FA10-404F-BFA6-2F1A41F4D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777FB-4791-4F17-AF6C-CF6446D37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67" y="-195854"/>
            <a:ext cx="11039059" cy="2387600"/>
          </a:xfrm>
        </p:spPr>
        <p:txBody>
          <a:bodyPr>
            <a:norm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</a:rPr>
              <a:t>Exploring englacial hydrology with surface nuclear magnetic resonance</a:t>
            </a:r>
            <a:endParaRPr lang="LID4096" sz="4800" b="1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5A678B-9723-4804-8A10-BB313EBFC193}"/>
              </a:ext>
            </a:extLst>
          </p:cNvPr>
          <p:cNvSpPr txBox="1">
            <a:spLocks/>
          </p:cNvSpPr>
          <p:nvPr/>
        </p:nvSpPr>
        <p:spPr>
          <a:xfrm>
            <a:off x="576467" y="2712907"/>
            <a:ext cx="1103905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Laura Gabriel, Marian </a:t>
            </a:r>
            <a:r>
              <a:rPr lang="en-US" sz="2800" b="1" dirty="0" err="1">
                <a:solidFill>
                  <a:schemeClr val="bg1"/>
                </a:solidFill>
              </a:rPr>
              <a:t>Hertrich</a:t>
            </a:r>
            <a:r>
              <a:rPr lang="en-US" sz="2800" b="1" dirty="0">
                <a:solidFill>
                  <a:schemeClr val="bg1"/>
                </a:solidFill>
              </a:rPr>
              <a:t>, Raphael Moser, Christophe Ogier, </a:t>
            </a:r>
            <a:r>
              <a:rPr lang="en-US" sz="2800" b="1" dirty="0" err="1">
                <a:solidFill>
                  <a:schemeClr val="bg1"/>
                </a:solidFill>
              </a:rPr>
              <a:t>Hansruedi</a:t>
            </a:r>
            <a:r>
              <a:rPr lang="en-US" sz="2800" b="1" dirty="0">
                <a:solidFill>
                  <a:schemeClr val="bg1"/>
                </a:solidFill>
              </a:rPr>
              <a:t> Maurer, Daniel </a:t>
            </a:r>
            <a:r>
              <a:rPr lang="en-US" sz="2800" b="1" dirty="0" err="1">
                <a:solidFill>
                  <a:schemeClr val="bg1"/>
                </a:solidFill>
              </a:rPr>
              <a:t>Farinotti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623557-AFAE-4E64-B207-080FED5DF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1" y="5724831"/>
            <a:ext cx="735782" cy="733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07BDD9-7B5D-4727-9424-36C80517F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12" y="5678720"/>
            <a:ext cx="2025581" cy="799393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7E162167-AA27-448B-BF03-FA262ACC24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18" y="5531524"/>
            <a:ext cx="3193364" cy="116609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30356E2-0CFD-4434-85A7-075F7A7C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67" y="5479354"/>
            <a:ext cx="875379" cy="11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7C9E4C1-7D17-4F75-BC33-FCA4B540B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03" y="5333967"/>
            <a:ext cx="1113464" cy="111346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A246328-5D86-41FE-ABBD-F7F63583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3" y="5479353"/>
            <a:ext cx="833001" cy="11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AAE5B0-938B-42D5-8C62-58AB86A8E79F}"/>
              </a:ext>
            </a:extLst>
          </p:cNvPr>
          <p:cNvSpPr txBox="1"/>
          <p:nvPr/>
        </p:nvSpPr>
        <p:spPr>
          <a:xfrm>
            <a:off x="9358309" y="6484045"/>
            <a:ext cx="376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 credit: </a:t>
            </a:r>
            <a:r>
              <a:rPr lang="en-US" sz="1600" dirty="0" err="1">
                <a:solidFill>
                  <a:schemeClr val="bg1"/>
                </a:solidFill>
              </a:rPr>
              <a:t>Janosch</a:t>
            </a:r>
            <a:r>
              <a:rPr lang="en-US" sz="1600" dirty="0">
                <a:solidFill>
                  <a:schemeClr val="bg1"/>
                </a:solidFill>
              </a:rPr>
              <a:t> Beer</a:t>
            </a:r>
            <a:endParaRPr lang="LID4096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72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B193-ADBB-4FAF-96FA-EDF2870E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configuration</a:t>
            </a:r>
            <a:endParaRPr lang="LID4096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6C6A2A4-626C-4FD1-8D0C-3843376A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339" y="1769029"/>
            <a:ext cx="5257800" cy="4685288"/>
          </a:xfrm>
        </p:spPr>
        <p:txBody>
          <a:bodyPr>
            <a:normAutofit/>
          </a:bodyPr>
          <a:lstStyle/>
          <a:p>
            <a:r>
              <a:rPr lang="en-US" sz="2400" dirty="0"/>
              <a:t>Tested multiple configuration including separate transmitter and receiver loops</a:t>
            </a:r>
            <a:r>
              <a:rPr lang="en-US" sz="2400" baseline="30000" dirty="0">
                <a:hlinkClick r:id="rId3" action="ppaction://hlinksldjump"/>
              </a:rPr>
              <a:t>2</a:t>
            </a:r>
            <a:endParaRPr lang="en-US" sz="2400" baseline="30000" dirty="0"/>
          </a:p>
          <a:p>
            <a:r>
              <a:rPr lang="en-US" sz="2400" dirty="0"/>
              <a:t>Deployed smaller loops for simultaneous noise recording</a:t>
            </a:r>
          </a:p>
          <a:p>
            <a:r>
              <a:rPr lang="en-US" sz="2400" dirty="0"/>
              <a:t>Applied 16 different field strengths (called pulse moments)</a:t>
            </a:r>
          </a:p>
          <a:p>
            <a:r>
              <a:rPr lang="en-US" sz="2400" dirty="0"/>
              <a:t>Measured between 16 x 32 and 16 x 96 traces per configuration (duration ~ 2 – 6h)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E10A4E-AEC7-44F3-BFD0-8370BF131F98}"/>
              </a:ext>
            </a:extLst>
          </p:cNvPr>
          <p:cNvGrpSpPr/>
          <p:nvPr/>
        </p:nvGrpSpPr>
        <p:grpSpPr>
          <a:xfrm>
            <a:off x="1339935" y="1915541"/>
            <a:ext cx="3761346" cy="3621085"/>
            <a:chOff x="7320829" y="2298564"/>
            <a:chExt cx="3761346" cy="3621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35F061-5205-41FD-8EE0-9536A245FDC4}"/>
                </a:ext>
              </a:extLst>
            </p:cNvPr>
            <p:cNvGrpSpPr/>
            <p:nvPr/>
          </p:nvGrpSpPr>
          <p:grpSpPr>
            <a:xfrm>
              <a:off x="7320829" y="2298564"/>
              <a:ext cx="3761346" cy="3621085"/>
              <a:chOff x="2813859" y="565503"/>
              <a:chExt cx="5982654" cy="575955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5D9ACDD-E94C-4792-9986-897C2342000D}"/>
                  </a:ext>
                </a:extLst>
              </p:cNvPr>
              <p:cNvGrpSpPr/>
              <p:nvPr/>
            </p:nvGrpSpPr>
            <p:grpSpPr>
              <a:xfrm>
                <a:off x="2813859" y="565503"/>
                <a:ext cx="5982654" cy="5759557"/>
                <a:chOff x="5268716" y="721110"/>
                <a:chExt cx="4599184" cy="4427678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BE2A13C-4EC8-41DD-BADA-C47A99452F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268716" y="721110"/>
                  <a:ext cx="4599184" cy="442767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2E9FAE4C-8C66-4763-91E7-CB8BA204AF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268716" y="726868"/>
                  <a:ext cx="4599183" cy="4421920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444A90-B714-43AF-ACBA-C7DEF8C9AA8F}"/>
                  </a:ext>
                </a:extLst>
              </p:cNvPr>
              <p:cNvSpPr/>
              <p:nvPr/>
            </p:nvSpPr>
            <p:spPr>
              <a:xfrm>
                <a:off x="4658692" y="2016574"/>
                <a:ext cx="1656293" cy="1656293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4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F50742-1ECF-450F-955F-20F2D0448EF6}"/>
                  </a:ext>
                </a:extLst>
              </p:cNvPr>
              <p:cNvSpPr/>
              <p:nvPr/>
            </p:nvSpPr>
            <p:spPr>
              <a:xfrm>
                <a:off x="5486838" y="2016574"/>
                <a:ext cx="1656293" cy="1656293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4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FAD6C5-C1ED-4587-8F8C-ACA98916D64D}"/>
                  </a:ext>
                </a:extLst>
              </p:cNvPr>
              <p:cNvSpPr/>
              <p:nvPr/>
            </p:nvSpPr>
            <p:spPr>
              <a:xfrm>
                <a:off x="6317408" y="1188428"/>
                <a:ext cx="1656293" cy="1656293"/>
              </a:xfrm>
              <a:prstGeom prst="rect">
                <a:avLst/>
              </a:prstGeom>
              <a:noFill/>
              <a:ln w="57150">
                <a:solidFill>
                  <a:srgbClr val="FEC438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4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ADC3F7-FF0D-4300-B08B-603B584491FA}"/>
                  </a:ext>
                </a:extLst>
              </p:cNvPr>
              <p:cNvSpPr txBox="1"/>
              <p:nvPr/>
            </p:nvSpPr>
            <p:spPr>
              <a:xfrm>
                <a:off x="4747794" y="3204611"/>
                <a:ext cx="920729" cy="489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L11</a:t>
                </a:r>
                <a:endParaRPr lang="LID4096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144B230-2192-4838-ADEA-6B8ADABDF157}"/>
                  </a:ext>
                </a:extLst>
              </p:cNvPr>
              <p:cNvSpPr txBox="1"/>
              <p:nvPr/>
            </p:nvSpPr>
            <p:spPr>
              <a:xfrm>
                <a:off x="5555638" y="3204611"/>
                <a:ext cx="920729" cy="489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L12</a:t>
                </a:r>
                <a:endParaRPr lang="LID4096" sz="1400" b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C04BAC-7070-4FE2-90FB-D5404F97E953}"/>
                  </a:ext>
                </a:extLst>
              </p:cNvPr>
              <p:cNvSpPr txBox="1"/>
              <p:nvPr/>
            </p:nvSpPr>
            <p:spPr>
              <a:xfrm>
                <a:off x="6337221" y="2422683"/>
                <a:ext cx="920729" cy="4895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EC438"/>
                    </a:solidFill>
                  </a:rPr>
                  <a:t>L23</a:t>
                </a:r>
                <a:endParaRPr lang="LID4096" sz="1400" b="1" dirty="0">
                  <a:solidFill>
                    <a:srgbClr val="FEC438"/>
                  </a:solidFill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80A3DC-97BF-4EE1-8B47-7F5BF2A65950}"/>
                </a:ext>
              </a:extLst>
            </p:cNvPr>
            <p:cNvSpPr/>
            <p:nvPr/>
          </p:nvSpPr>
          <p:spPr>
            <a:xfrm>
              <a:off x="8563571" y="2477778"/>
              <a:ext cx="184434" cy="184434"/>
            </a:xfrm>
            <a:prstGeom prst="rect">
              <a:avLst/>
            </a:prstGeom>
            <a:noFill/>
            <a:ln w="38100">
              <a:solidFill>
                <a:srgbClr val="EF49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28FE0E-F6EF-4E4D-9E99-83528EA95DC0}"/>
                </a:ext>
              </a:extLst>
            </p:cNvPr>
            <p:cNvSpPr/>
            <p:nvPr/>
          </p:nvSpPr>
          <p:spPr>
            <a:xfrm>
              <a:off x="9218775" y="2766100"/>
              <a:ext cx="184434" cy="184434"/>
            </a:xfrm>
            <a:prstGeom prst="rect">
              <a:avLst/>
            </a:prstGeom>
            <a:noFill/>
            <a:ln w="38100">
              <a:solidFill>
                <a:srgbClr val="EF494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795B433-5426-4024-B50F-95C879A6CADB}"/>
              </a:ext>
            </a:extLst>
          </p:cNvPr>
          <p:cNvSpPr txBox="1"/>
          <p:nvPr/>
        </p:nvSpPr>
        <p:spPr>
          <a:xfrm>
            <a:off x="1270668" y="5630121"/>
            <a:ext cx="3899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900" dirty="0">
                <a:solidFill>
                  <a:schemeClr val="bg1">
                    <a:lumMod val="50000"/>
                  </a:schemeClr>
                </a:solidFill>
              </a:rPr>
              <a:t>Church, G. et al., Ground-penetrating radar imaging reveals glacier’s drainage network in 3D, 2021</a:t>
            </a:r>
          </a:p>
        </p:txBody>
      </p:sp>
      <p:sp>
        <p:nvSpPr>
          <p:cNvPr id="20" name="Action Button: Return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26477F5-4AC1-4BEF-903A-C557E9A40BC3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367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C377-555E-4E7E-9D40-8E6549C0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Experimental challenges and limitations</a:t>
            </a:r>
            <a:endParaRPr lang="LID4096" sz="32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7DC4820-4AA5-40E4-A592-7CA43960F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620" y="1488935"/>
            <a:ext cx="5161180" cy="4685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Logistics:</a:t>
            </a:r>
          </a:p>
          <a:p>
            <a:pPr marL="0" indent="0">
              <a:buNone/>
            </a:pPr>
            <a:r>
              <a:rPr lang="en-US" sz="1800" dirty="0"/>
              <a:t>Displacing multiple kilometers of cable in a difficult terrain</a:t>
            </a:r>
          </a:p>
          <a:p>
            <a:pPr marL="0" indent="0">
              <a:buNone/>
            </a:pPr>
            <a:r>
              <a:rPr lang="en-US" sz="1800" dirty="0"/>
              <a:t>Long measurement duration</a:t>
            </a:r>
          </a:p>
          <a:p>
            <a:pPr marL="0" indent="0">
              <a:buNone/>
            </a:pPr>
            <a:r>
              <a:rPr lang="en-US" sz="1800" dirty="0"/>
              <a:t>Ensure safety regarding high voltages and glacier-related hazards</a:t>
            </a:r>
            <a:endParaRPr lang="LID4096" sz="1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6297B6-085B-4D66-919A-093B7B25F88B}"/>
              </a:ext>
            </a:extLst>
          </p:cNvPr>
          <p:cNvGrpSpPr/>
          <p:nvPr/>
        </p:nvGrpSpPr>
        <p:grpSpPr>
          <a:xfrm>
            <a:off x="1614540" y="4379988"/>
            <a:ext cx="2852124" cy="2027359"/>
            <a:chOff x="3452442" y="1830866"/>
            <a:chExt cx="4354403" cy="354156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C2A4332-05DC-4311-A222-CEC9BA532AA8}"/>
                </a:ext>
              </a:extLst>
            </p:cNvPr>
            <p:cNvSpPr/>
            <p:nvPr/>
          </p:nvSpPr>
          <p:spPr>
            <a:xfrm>
              <a:off x="4551320" y="3299874"/>
              <a:ext cx="2264004" cy="5432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" name="Graphic 5" descr="Scooter with solid fill">
              <a:extLst>
                <a:ext uri="{FF2B5EF4-FFF2-40B4-BE49-F238E27FC236}">
                  <a16:creationId xmlns:a16="http://schemas.microsoft.com/office/drawing/2014/main" id="{7FE04C5B-AC8C-4B64-8853-69277ECC7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2445" y="3571480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Electric Tower with solid fill">
              <a:extLst>
                <a:ext uri="{FF2B5EF4-FFF2-40B4-BE49-F238E27FC236}">
                  <a16:creationId xmlns:a16="http://schemas.microsoft.com/office/drawing/2014/main" id="{C0E0C561-BECC-4613-9ACC-77B0C31EB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94120" y="2117742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Electric car with solid fill">
              <a:extLst>
                <a:ext uri="{FF2B5EF4-FFF2-40B4-BE49-F238E27FC236}">
                  <a16:creationId xmlns:a16="http://schemas.microsoft.com/office/drawing/2014/main" id="{B2C569AC-698B-4FD6-BC97-CBA4B3E87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08801" y="1830866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Lightning with solid fill">
              <a:extLst>
                <a:ext uri="{FF2B5EF4-FFF2-40B4-BE49-F238E27FC236}">
                  <a16:creationId xmlns:a16="http://schemas.microsoft.com/office/drawing/2014/main" id="{12AD4D64-2641-4077-B2A3-6343E1C7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26282" y="2385474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Satellite dish with solid fill">
              <a:extLst>
                <a:ext uri="{FF2B5EF4-FFF2-40B4-BE49-F238E27FC236}">
                  <a16:creationId xmlns:a16="http://schemas.microsoft.com/office/drawing/2014/main" id="{BAC68B75-3FAA-4CE8-8A22-FE4000056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85429" y="445803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Train with solid fill">
              <a:extLst>
                <a:ext uri="{FF2B5EF4-FFF2-40B4-BE49-F238E27FC236}">
                  <a16:creationId xmlns:a16="http://schemas.microsoft.com/office/drawing/2014/main" id="{1FF7DB97-0BA2-455E-AC9E-48DCA685D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52442" y="336865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Electrician male with solid fill">
              <a:extLst>
                <a:ext uri="{FF2B5EF4-FFF2-40B4-BE49-F238E27FC236}">
                  <a16:creationId xmlns:a16="http://schemas.microsoft.com/office/drawing/2014/main" id="{FD4E4A1F-6F6A-47C6-9439-19AF3E6B8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900924" y="4283059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1DDAB8-14B2-49AE-B173-A9BA7562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7355">
              <a:off x="5028886" y="3864665"/>
              <a:ext cx="1096126" cy="5289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0C535A-138E-4E8D-8899-55413674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4681">
              <a:off x="4266780" y="3174868"/>
              <a:ext cx="1096125" cy="5289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91EBBE-0092-43A8-8B26-0616BA116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7702">
              <a:off x="5653180" y="2899329"/>
              <a:ext cx="1096125" cy="52892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83FE27D-17AD-4D40-894A-3B44B1603A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3" y="3064410"/>
            <a:ext cx="4385259" cy="13155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F8C62E-9A5D-4D4E-941F-DFC1F5807771}"/>
              </a:ext>
            </a:extLst>
          </p:cNvPr>
          <p:cNvSpPr txBox="1"/>
          <p:nvPr/>
        </p:nvSpPr>
        <p:spPr>
          <a:xfrm>
            <a:off x="833068" y="1485468"/>
            <a:ext cx="4555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Noise:</a:t>
            </a:r>
          </a:p>
          <a:p>
            <a:r>
              <a:rPr lang="en-US" dirty="0"/>
              <a:t>Contamination with electromagnetic radiation around 2000 Hz </a:t>
            </a:r>
            <a:r>
              <a:rPr lang="en-US" dirty="0">
                <a:sym typeface="Wingdings" panose="05000000000000000000" pitchFamily="2" charset="2"/>
              </a:rPr>
              <a:t> increases measurement duration and complicates data interpretation</a:t>
            </a:r>
            <a:endParaRPr lang="LID4096" dirty="0"/>
          </a:p>
        </p:txBody>
      </p:sp>
      <p:pic>
        <p:nvPicPr>
          <p:cNvPr id="25" name="Picture 24" descr="A person walking on a rocky mountain&#10;&#10;Description automatically generated">
            <a:extLst>
              <a:ext uri="{FF2B5EF4-FFF2-40B4-BE49-F238E27FC236}">
                <a16:creationId xmlns:a16="http://schemas.microsoft.com/office/drawing/2014/main" id="{B43A096B-8F71-4CCE-9B1B-DBE55F6C8A5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955" y="3580503"/>
            <a:ext cx="2671840" cy="2674879"/>
          </a:xfrm>
          <a:prstGeom prst="rect">
            <a:avLst/>
          </a:prstGeom>
        </p:spPr>
      </p:pic>
      <p:pic>
        <p:nvPicPr>
          <p:cNvPr id="27" name="Picture 26" descr="A couple of people in a yellow tent&#10;&#10;Description automatically generated">
            <a:extLst>
              <a:ext uri="{FF2B5EF4-FFF2-40B4-BE49-F238E27FC236}">
                <a16:creationId xmlns:a16="http://schemas.microsoft.com/office/drawing/2014/main" id="{3B6E0023-C920-45D4-9924-FDBA34929E0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737020" y="3900812"/>
            <a:ext cx="2674880" cy="2006159"/>
          </a:xfrm>
          <a:prstGeom prst="rect">
            <a:avLst/>
          </a:prstGeom>
        </p:spPr>
      </p:pic>
      <p:sp>
        <p:nvSpPr>
          <p:cNvPr id="28" name="Rectangle 27">
            <a:hlinkClick r:id="rId22" action="ppaction://hlinksldjump"/>
            <a:extLst>
              <a:ext uri="{FF2B5EF4-FFF2-40B4-BE49-F238E27FC236}">
                <a16:creationId xmlns:a16="http://schemas.microsoft.com/office/drawing/2014/main" id="{C0116E71-8B8C-450A-91A7-2F2D86567C86}"/>
              </a:ext>
            </a:extLst>
          </p:cNvPr>
          <p:cNvSpPr/>
          <p:nvPr/>
        </p:nvSpPr>
        <p:spPr>
          <a:xfrm>
            <a:off x="8655302" y="628293"/>
            <a:ext cx="3050069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How to improve in the future?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1" name="Action Button: Return 20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4B4FF753-25A9-455B-8071-1D51CAB245A0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863BE-A4F8-4FAE-972C-91C7C854426A}"/>
              </a:ext>
            </a:extLst>
          </p:cNvPr>
          <p:cNvSpPr txBox="1"/>
          <p:nvPr/>
        </p:nvSpPr>
        <p:spPr>
          <a:xfrm>
            <a:off x="9206495" y="6303696"/>
            <a:ext cx="6095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Photo by Raphael Moser</a:t>
            </a:r>
            <a:endParaRPr lang="LID4096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6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050F-0501-4F32-B8C1-EADE2341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 in the future</a:t>
            </a:r>
            <a:endParaRPr lang="LID4096" dirty="0"/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F48A5C-096F-4C98-ABF0-CE7E1BC688D2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Content Placeholder 22">
            <a:extLst>
              <a:ext uri="{FF2B5EF4-FFF2-40B4-BE49-F238E27FC236}">
                <a16:creationId xmlns:a16="http://schemas.microsoft.com/office/drawing/2014/main" id="{E3FF6E54-6AE9-4328-8294-769596CED37E}"/>
              </a:ext>
            </a:extLst>
          </p:cNvPr>
          <p:cNvSpPr txBox="1">
            <a:spLocks/>
          </p:cNvSpPr>
          <p:nvPr/>
        </p:nvSpPr>
        <p:spPr>
          <a:xfrm>
            <a:off x="6192620" y="1488935"/>
            <a:ext cx="5161180" cy="468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Logistics:</a:t>
            </a:r>
          </a:p>
          <a:p>
            <a:r>
              <a:rPr lang="en-US" sz="1800" dirty="0"/>
              <a:t>Establish an efficient cable management and installation</a:t>
            </a:r>
          </a:p>
          <a:p>
            <a:r>
              <a:rPr lang="en-US" sz="1800" dirty="0"/>
              <a:t>Measure multiple channels simultaneously</a:t>
            </a:r>
            <a:r>
              <a:rPr lang="en-US" sz="1800" baseline="30000" dirty="0">
                <a:hlinkClick r:id="rId4" action="ppaction://hlinksldjump"/>
              </a:rPr>
              <a:t>2</a:t>
            </a:r>
            <a:endParaRPr lang="en-US" sz="1800" baseline="30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Optimize the experimental design to measure only the configurations that further increase the amount of information contained in the SNMR data (based on a priori information of the subsurface)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2BFD1-370C-4AEA-91F2-0E4D22458C45}"/>
              </a:ext>
            </a:extLst>
          </p:cNvPr>
          <p:cNvSpPr txBox="1"/>
          <p:nvPr/>
        </p:nvSpPr>
        <p:spPr>
          <a:xfrm>
            <a:off x="833068" y="1485468"/>
            <a:ext cx="45556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Noise: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 noise characteristics in advance before performing the full SNMR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selecting the correct excitation frequency by constantly measuring the geomagnetic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a sufficient number of stacks (increases measurement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6DCB5E-7FB1-4A9C-8B5A-276F25C51D94}"/>
              </a:ext>
            </a:extLst>
          </p:cNvPr>
          <p:cNvGrpSpPr/>
          <p:nvPr/>
        </p:nvGrpSpPr>
        <p:grpSpPr>
          <a:xfrm>
            <a:off x="2051021" y="2503490"/>
            <a:ext cx="1728828" cy="1083054"/>
            <a:chOff x="1734792" y="2996585"/>
            <a:chExt cx="1728828" cy="10830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F35E42-4666-488E-B912-9602350F72DE}"/>
                </a:ext>
              </a:extLst>
            </p:cNvPr>
            <p:cNvSpPr/>
            <p:nvPr/>
          </p:nvSpPr>
          <p:spPr>
            <a:xfrm>
              <a:off x="2206080" y="3895205"/>
              <a:ext cx="184434" cy="18443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2F8D8E-6F00-4E65-89CA-84DE3ADCE344}"/>
                </a:ext>
              </a:extLst>
            </p:cNvPr>
            <p:cNvSpPr/>
            <p:nvPr/>
          </p:nvSpPr>
          <p:spPr>
            <a:xfrm>
              <a:off x="1734792" y="3548932"/>
              <a:ext cx="184434" cy="18443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BA517-FDFC-4E04-B725-A000DFAE1BF0}"/>
                </a:ext>
              </a:extLst>
            </p:cNvPr>
            <p:cNvSpPr/>
            <p:nvPr/>
          </p:nvSpPr>
          <p:spPr>
            <a:xfrm>
              <a:off x="3279186" y="3364498"/>
              <a:ext cx="184434" cy="18443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89FB77-2DA3-4D62-BC49-83BAE5D89815}"/>
                </a:ext>
              </a:extLst>
            </p:cNvPr>
            <p:cNvSpPr/>
            <p:nvPr/>
          </p:nvSpPr>
          <p:spPr>
            <a:xfrm>
              <a:off x="2522442" y="2996585"/>
              <a:ext cx="184434" cy="18443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4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AFDC49-25BD-4E2A-ADFF-87B4C876A9ED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 flipV="1">
              <a:off x="1919226" y="3548932"/>
              <a:ext cx="527544" cy="92217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4D5C68-0166-438E-BD70-698416ECA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6528" y="3502824"/>
              <a:ext cx="232220" cy="39791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3A3543-4A27-4A1A-A2F3-C65C76625BF7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2631204" y="3456715"/>
              <a:ext cx="647982" cy="9221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155B98-6613-4ABD-AB52-21DE436AB8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8080" y="3196156"/>
              <a:ext cx="0" cy="31146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A6B8A5-66F4-4799-87D9-C3993EEC3836}"/>
                </a:ext>
              </a:extLst>
            </p:cNvPr>
            <p:cNvSpPr/>
            <p:nvPr/>
          </p:nvSpPr>
          <p:spPr>
            <a:xfrm>
              <a:off x="2446770" y="3456715"/>
              <a:ext cx="222892" cy="184434"/>
            </a:xfrm>
            <a:prstGeom prst="rect">
              <a:avLst/>
            </a:prstGeom>
            <a:solidFill>
              <a:srgbClr val="422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B5E9C1-2492-4CBB-AE17-30CDD7484018}"/>
                  </a:ext>
                </a:extLst>
              </p:cNvPr>
              <p:cNvSpPr txBox="1"/>
              <p:nvPr/>
            </p:nvSpPr>
            <p:spPr>
              <a:xfrm>
                <a:off x="2256485" y="4802023"/>
                <a:ext cx="153324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B5E9C1-2492-4CBB-AE17-30CDD7484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485" y="4802023"/>
                <a:ext cx="1533240" cy="307777"/>
              </a:xfrm>
              <a:prstGeom prst="rect">
                <a:avLst/>
              </a:prstGeom>
              <a:blipFill>
                <a:blip r:embed="rId5"/>
                <a:stretch>
                  <a:fillRect l="-1587" r="-794" b="-24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45DA2735-2BD1-4E14-AE39-13B643E34CC2}"/>
              </a:ext>
            </a:extLst>
          </p:cNvPr>
          <p:cNvSpPr/>
          <p:nvPr/>
        </p:nvSpPr>
        <p:spPr>
          <a:xfrm>
            <a:off x="7999790" y="3090128"/>
            <a:ext cx="591251" cy="623965"/>
          </a:xfrm>
          <a:prstGeom prst="rect">
            <a:avLst/>
          </a:prstGeom>
          <a:noFill/>
          <a:ln w="38100">
            <a:solidFill>
              <a:srgbClr val="FEC4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AFAB3E-2191-4B4D-A0B4-5C495CAB97DF}"/>
              </a:ext>
            </a:extLst>
          </p:cNvPr>
          <p:cNvSpPr/>
          <p:nvPr/>
        </p:nvSpPr>
        <p:spPr>
          <a:xfrm>
            <a:off x="8295415" y="3090127"/>
            <a:ext cx="591251" cy="623965"/>
          </a:xfrm>
          <a:prstGeom prst="rect">
            <a:avLst/>
          </a:prstGeom>
          <a:noFill/>
          <a:ln w="38100">
            <a:solidFill>
              <a:srgbClr val="FE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AA9E05-6D8D-4CC3-9789-1D3DB46522EF}"/>
              </a:ext>
            </a:extLst>
          </p:cNvPr>
          <p:cNvSpPr/>
          <p:nvPr/>
        </p:nvSpPr>
        <p:spPr>
          <a:xfrm>
            <a:off x="8591040" y="3090127"/>
            <a:ext cx="591251" cy="623965"/>
          </a:xfrm>
          <a:prstGeom prst="rect">
            <a:avLst/>
          </a:prstGeom>
          <a:noFill/>
          <a:ln w="38100">
            <a:solidFill>
              <a:srgbClr val="FEC4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95355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551F47D-200E-426B-AA73-14FB305D5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647" y="1916982"/>
            <a:ext cx="3348000" cy="2960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91E8E9-DB97-4ADF-B90A-B59DADA5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" y="1838889"/>
            <a:ext cx="3060000" cy="30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CB193-ADBB-4FAF-96FA-EDF2870E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</a:t>
            </a:r>
            <a:endParaRPr lang="LID4096" dirty="0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8E364AF-8F59-4E12-8E0E-06D80E688456}"/>
              </a:ext>
            </a:extLst>
          </p:cNvPr>
          <p:cNvSpPr/>
          <p:nvPr/>
        </p:nvSpPr>
        <p:spPr>
          <a:xfrm>
            <a:off x="1775907" y="6165735"/>
            <a:ext cx="2584935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Want to learn more?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00376-3D46-495F-B9D1-12C7EDCE5A44}"/>
              </a:ext>
            </a:extLst>
          </p:cNvPr>
          <p:cNvSpPr txBox="1"/>
          <p:nvPr/>
        </p:nvSpPr>
        <p:spPr>
          <a:xfrm>
            <a:off x="1538898" y="147847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Raw data </a:t>
            </a:r>
            <a:endParaRPr lang="LID4096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AC933-C686-4643-AC62-966C2E514575}"/>
              </a:ext>
            </a:extLst>
          </p:cNvPr>
          <p:cNvSpPr txBox="1"/>
          <p:nvPr/>
        </p:nvSpPr>
        <p:spPr>
          <a:xfrm>
            <a:off x="5043067" y="147847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Processed data </a:t>
            </a:r>
            <a:endParaRPr lang="LID4096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8AA05-4B78-4367-A627-571AF475DE0A}"/>
              </a:ext>
            </a:extLst>
          </p:cNvPr>
          <p:cNvSpPr txBox="1"/>
          <p:nvPr/>
        </p:nvSpPr>
        <p:spPr>
          <a:xfrm>
            <a:off x="8657931" y="1478474"/>
            <a:ext cx="330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Estimated parameters</a:t>
            </a:r>
            <a:endParaRPr lang="LID4096" sz="2000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9ED766A-42EB-4893-9768-745C7EC2CC39}"/>
              </a:ext>
            </a:extLst>
          </p:cNvPr>
          <p:cNvSpPr/>
          <p:nvPr/>
        </p:nvSpPr>
        <p:spPr>
          <a:xfrm>
            <a:off x="3491523" y="3152889"/>
            <a:ext cx="638175" cy="21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849C1-32EB-40D9-8E39-D7E84E3418A8}"/>
              </a:ext>
            </a:extLst>
          </p:cNvPr>
          <p:cNvSpPr txBox="1"/>
          <p:nvPr/>
        </p:nvSpPr>
        <p:spPr>
          <a:xfrm>
            <a:off x="3556918" y="2745633"/>
            <a:ext cx="97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1)</a:t>
            </a:r>
            <a:endParaRPr lang="LID4096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4F3766-382B-4A14-AA78-A106DBA2C1A2}"/>
              </a:ext>
            </a:extLst>
          </p:cNvPr>
          <p:cNvSpPr txBox="1"/>
          <p:nvPr/>
        </p:nvSpPr>
        <p:spPr>
          <a:xfrm>
            <a:off x="7662016" y="2736605"/>
            <a:ext cx="97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2)</a:t>
            </a:r>
            <a:endParaRPr lang="LID4096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B0A2E7-D51C-4E87-912B-571A6605011B}"/>
              </a:ext>
            </a:extLst>
          </p:cNvPr>
          <p:cNvSpPr txBox="1"/>
          <p:nvPr/>
        </p:nvSpPr>
        <p:spPr>
          <a:xfrm>
            <a:off x="885826" y="5107500"/>
            <a:ext cx="5210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1) Processing</a:t>
            </a:r>
            <a:r>
              <a:rPr lang="en-US" sz="1600" b="1" baseline="30000" dirty="0">
                <a:hlinkClick r:id="rId6" action="ppaction://hlinksldjump"/>
              </a:rPr>
              <a:t>3</a:t>
            </a:r>
            <a:r>
              <a:rPr lang="en-US" sz="1600" b="1" dirty="0"/>
              <a:t>:</a:t>
            </a:r>
            <a:br>
              <a:rPr lang="en-US" sz="1600" b="1" dirty="0"/>
            </a:br>
            <a:r>
              <a:rPr lang="en-US" sz="1600" dirty="0" err="1"/>
              <a:t>Despiking</a:t>
            </a:r>
            <a:r>
              <a:rPr lang="en-US" sz="1600" dirty="0"/>
              <a:t>, harmonic-noise cancellation, reference-loop noise cancellation, stacking, envelope detection, LP filter, resampling</a:t>
            </a:r>
            <a:endParaRPr lang="LID4096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FA955-CEA3-4B41-A819-57BF5ED38F54}"/>
              </a:ext>
            </a:extLst>
          </p:cNvPr>
          <p:cNvSpPr txBox="1"/>
          <p:nvPr/>
        </p:nvSpPr>
        <p:spPr>
          <a:xfrm>
            <a:off x="6206305" y="5118249"/>
            <a:ext cx="57864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2) Parameter estimation</a:t>
            </a:r>
            <a:r>
              <a:rPr lang="en-US" sz="1600" b="1" baseline="30000" dirty="0">
                <a:hlinkClick r:id="" action="ppaction://noaction"/>
              </a:rPr>
              <a:t>3</a:t>
            </a:r>
            <a:r>
              <a:rPr lang="en-US" sz="1600" b="1" dirty="0"/>
              <a:t>:</a:t>
            </a:r>
            <a:br>
              <a:rPr lang="en-US" sz="1600" b="1" dirty="0"/>
            </a:br>
            <a:r>
              <a:rPr lang="en-US" sz="1600" dirty="0"/>
              <a:t>Deterministic approach: Least-squares optimization</a:t>
            </a:r>
          </a:p>
          <a:p>
            <a:r>
              <a:rPr lang="en-US" sz="1600" dirty="0"/>
              <a:t>Probabilistic approach: Bayesian inference</a:t>
            </a:r>
            <a:endParaRPr lang="LID4096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4CACA6-7818-44D2-84CD-A29128680A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9" b="26321"/>
          <a:stretch/>
        </p:blipFill>
        <p:spPr>
          <a:xfrm>
            <a:off x="4512172" y="1968586"/>
            <a:ext cx="3137338" cy="12506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AA9F10-EDC0-435A-8E3E-D2BA0F9437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65"/>
          <a:stretch/>
        </p:blipFill>
        <p:spPr>
          <a:xfrm>
            <a:off x="4527331" y="3219270"/>
            <a:ext cx="3137338" cy="171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B7E483F-59C6-4355-897C-F01F94885D49}"/>
              </a:ext>
            </a:extLst>
          </p:cNvPr>
          <p:cNvSpPr txBox="1"/>
          <p:nvPr/>
        </p:nvSpPr>
        <p:spPr>
          <a:xfrm rot="16200000">
            <a:off x="3384906" y="2093740"/>
            <a:ext cx="194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Re[s(t)]/nV</a:t>
            </a:r>
            <a:endParaRPr lang="LID4096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736A8E-D2C5-4277-9C02-27A7CD671FDE}"/>
              </a:ext>
            </a:extLst>
          </p:cNvPr>
          <p:cNvSpPr txBox="1"/>
          <p:nvPr/>
        </p:nvSpPr>
        <p:spPr>
          <a:xfrm rot="16200000">
            <a:off x="3755239" y="3657682"/>
            <a:ext cx="1200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Im</a:t>
            </a:r>
            <a:r>
              <a:rPr lang="en-US" sz="1600" dirty="0"/>
              <a:t>[s(t)]/nV</a:t>
            </a:r>
            <a:endParaRPr lang="LID4096" sz="1600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454A759-966C-4986-8C3C-CED1CA58543C}"/>
              </a:ext>
            </a:extLst>
          </p:cNvPr>
          <p:cNvSpPr/>
          <p:nvPr/>
        </p:nvSpPr>
        <p:spPr>
          <a:xfrm>
            <a:off x="7558312" y="3135307"/>
            <a:ext cx="638175" cy="21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7" name="Rectangle 36">
            <a:hlinkClick r:id="rId9" action="ppaction://hlinksldjump"/>
            <a:extLst>
              <a:ext uri="{FF2B5EF4-FFF2-40B4-BE49-F238E27FC236}">
                <a16:creationId xmlns:a16="http://schemas.microsoft.com/office/drawing/2014/main" id="{02DA991B-A052-4EEF-95A2-66D891C2BC0B}"/>
              </a:ext>
            </a:extLst>
          </p:cNvPr>
          <p:cNvSpPr/>
          <p:nvPr/>
        </p:nvSpPr>
        <p:spPr>
          <a:xfrm>
            <a:off x="7448851" y="6165735"/>
            <a:ext cx="2584935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Want to learn more?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546760-CFFE-4F6D-A279-D5832F4E7449}"/>
              </a:ext>
            </a:extLst>
          </p:cNvPr>
          <p:cNvSpPr/>
          <p:nvPr/>
        </p:nvSpPr>
        <p:spPr>
          <a:xfrm>
            <a:off x="2643889" y="3826119"/>
            <a:ext cx="1233464" cy="12334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0D96153-410A-4357-A766-4381C5ACE477}"/>
              </a:ext>
            </a:extLst>
          </p:cNvPr>
          <p:cNvSpPr/>
          <p:nvPr/>
        </p:nvSpPr>
        <p:spPr>
          <a:xfrm>
            <a:off x="9614263" y="4906094"/>
            <a:ext cx="992777" cy="306977"/>
          </a:xfrm>
          <a:custGeom>
            <a:avLst/>
            <a:gdLst>
              <a:gd name="connsiteX0" fmla="*/ 0 w 992777"/>
              <a:gd name="connsiteY0" fmla="*/ 0 h 306977"/>
              <a:gd name="connsiteX1" fmla="*/ 215537 w 992777"/>
              <a:gd name="connsiteY1" fmla="*/ 235131 h 306977"/>
              <a:gd name="connsiteX2" fmla="*/ 992777 w 992777"/>
              <a:gd name="connsiteY2" fmla="*/ 306977 h 30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777" h="306977">
                <a:moveTo>
                  <a:pt x="0" y="0"/>
                </a:moveTo>
                <a:cubicBezTo>
                  <a:pt x="25037" y="91984"/>
                  <a:pt x="50074" y="183968"/>
                  <a:pt x="215537" y="235131"/>
                </a:cubicBezTo>
                <a:cubicBezTo>
                  <a:pt x="381000" y="286294"/>
                  <a:pt x="686888" y="296635"/>
                  <a:pt x="992777" y="306977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0AEAE4-91C2-489F-9B54-AD60AC8DED2F}"/>
              </a:ext>
            </a:extLst>
          </p:cNvPr>
          <p:cNvSpPr txBox="1"/>
          <p:nvPr/>
        </p:nvSpPr>
        <p:spPr>
          <a:xfrm>
            <a:off x="10674356" y="4916112"/>
            <a:ext cx="196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Different field strengths</a:t>
            </a:r>
            <a:endParaRPr lang="LID4096" sz="1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74093B2-84A2-48B0-B56E-05F0ACB50A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89" y="4074270"/>
            <a:ext cx="707399" cy="752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A6063-CF89-4746-8DFF-9ED4BC2F22E2}"/>
              </a:ext>
            </a:extLst>
          </p:cNvPr>
          <p:cNvSpPr txBox="1"/>
          <p:nvPr/>
        </p:nvSpPr>
        <p:spPr>
          <a:xfrm>
            <a:off x="1424691" y="2238999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noise…?!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B26538-A9D4-4131-A7D6-B8D3A6862DAB}"/>
              </a:ext>
            </a:extLst>
          </p:cNvPr>
          <p:cNvSpPr txBox="1"/>
          <p:nvPr/>
        </p:nvSpPr>
        <p:spPr>
          <a:xfrm>
            <a:off x="9797220" y="3860118"/>
            <a:ext cx="1556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Error bars: </a:t>
            </a:r>
          </a:p>
          <a:p>
            <a:r>
              <a:rPr lang="en-US" sz="1200" dirty="0"/>
              <a:t>Confidence interval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56752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265A-4D0D-4C09-97BC-AC9F379D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Processing: Dealing with noise</a:t>
            </a:r>
            <a:r>
              <a:rPr lang="en-US" baseline="30000" dirty="0">
                <a:hlinkClick r:id="rId3" action="ppaction://hlinksldjump"/>
              </a:rPr>
              <a:t>4</a:t>
            </a:r>
            <a:endParaRPr lang="LID4096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C62D1-0B36-43B6-AA15-A265B5D17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58" y="1538860"/>
            <a:ext cx="4784699" cy="4671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err="1"/>
              <a:t>Despiking</a:t>
            </a:r>
            <a:r>
              <a:rPr lang="en-US" sz="1800" b="1" dirty="0"/>
              <a:t> (DS):</a:t>
            </a:r>
          </a:p>
          <a:p>
            <a:pPr marL="0" indent="0">
              <a:buNone/>
            </a:pPr>
            <a:r>
              <a:rPr lang="en-US" sz="1800" dirty="0"/>
              <a:t>Removing spikes, which typically originate from some sort of discharge (e.g. thunderstorms)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Harmonic noise cancellation (HNC) </a:t>
            </a:r>
          </a:p>
          <a:p>
            <a:pPr marL="0" indent="0">
              <a:buNone/>
            </a:pPr>
            <a:r>
              <a:rPr lang="en-US" sz="1800" dirty="0"/>
              <a:t>Removing harmonic noise corresponding higher harmonics of to ~50 Hz (powerlines) and ~16.6 Hz (railway)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Remote reference noise cancellation (RNC)</a:t>
            </a:r>
          </a:p>
          <a:p>
            <a:pPr marL="0" indent="0">
              <a:buNone/>
            </a:pPr>
            <a:r>
              <a:rPr lang="en-US" sz="1800" dirty="0"/>
              <a:t>Removing spatially correlated noise 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" name="Graphic 9" descr="Lightning with solid fill">
            <a:extLst>
              <a:ext uri="{FF2B5EF4-FFF2-40B4-BE49-F238E27FC236}">
                <a16:creationId xmlns:a16="http://schemas.microsoft.com/office/drawing/2014/main" id="{D56F758E-369C-4EFB-9369-DD2D1EE4B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69297" y="1455670"/>
            <a:ext cx="598930" cy="523445"/>
          </a:xfrm>
          <a:prstGeom prst="rect">
            <a:avLst/>
          </a:prstGeom>
        </p:spPr>
      </p:pic>
      <p:pic>
        <p:nvPicPr>
          <p:cNvPr id="11" name="Graphic 10" descr="Electric Tower with solid fill">
            <a:extLst>
              <a:ext uri="{FF2B5EF4-FFF2-40B4-BE49-F238E27FC236}">
                <a16:creationId xmlns:a16="http://schemas.microsoft.com/office/drawing/2014/main" id="{27F8F4FA-9E32-43A9-97F1-1F66BF1C4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3472" y="3071410"/>
            <a:ext cx="540000" cy="471942"/>
          </a:xfrm>
          <a:prstGeom prst="rect">
            <a:avLst/>
          </a:prstGeom>
        </p:spPr>
      </p:pic>
      <p:pic>
        <p:nvPicPr>
          <p:cNvPr id="15" name="Graphic 14" descr="Electrician male with solid fill">
            <a:extLst>
              <a:ext uri="{FF2B5EF4-FFF2-40B4-BE49-F238E27FC236}">
                <a16:creationId xmlns:a16="http://schemas.microsoft.com/office/drawing/2014/main" id="{F3B04CE1-708F-4D32-8DE7-296CA09AC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62101" y="5472526"/>
            <a:ext cx="598930" cy="523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C1FAD5-4557-4F90-BAF1-9847DEBE9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72" y="1360239"/>
            <a:ext cx="6480000" cy="51326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0F66CD-BBE1-4CEE-BF69-757570DC3860}"/>
              </a:ext>
            </a:extLst>
          </p:cNvPr>
          <p:cNvSpPr/>
          <p:nvPr/>
        </p:nvSpPr>
        <p:spPr>
          <a:xfrm>
            <a:off x="2227478" y="5919771"/>
            <a:ext cx="541819" cy="5418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3584DF-7594-412E-B724-371FB219436B}"/>
              </a:ext>
            </a:extLst>
          </p:cNvPr>
          <p:cNvSpPr/>
          <p:nvPr/>
        </p:nvSpPr>
        <p:spPr>
          <a:xfrm>
            <a:off x="3076943" y="6295705"/>
            <a:ext cx="184434" cy="18443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B2D25C-4FD9-48B7-9822-A33C5589BDD4}"/>
              </a:ext>
            </a:extLst>
          </p:cNvPr>
          <p:cNvSpPr/>
          <p:nvPr/>
        </p:nvSpPr>
        <p:spPr>
          <a:xfrm>
            <a:off x="1785241" y="5949432"/>
            <a:ext cx="184434" cy="18443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400"/>
          </a:p>
        </p:txBody>
      </p:sp>
      <p:sp>
        <p:nvSpPr>
          <p:cNvPr id="25" name="Action Button: Return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0D634FA-742F-48D4-B39B-FEE5A680F7D8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Action Button: Go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7C9589E-7CE4-4B6B-A1CC-F166308F5FC3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957F64-8939-471B-B3D2-545054DE43E0}"/>
              </a:ext>
            </a:extLst>
          </p:cNvPr>
          <p:cNvSpPr txBox="1"/>
          <p:nvPr/>
        </p:nvSpPr>
        <p:spPr>
          <a:xfrm>
            <a:off x="9152178" y="6492875"/>
            <a:ext cx="244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Processed with MRSmatlab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hlinkClick r:id="rId3" action="ppaction://hlinksldjump"/>
              </a:rPr>
              <a:t>3</a:t>
            </a:r>
            <a:endParaRPr lang="LID4096" sz="1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08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086E-3003-40BD-9571-EFC3D201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recognize an SNMR signal?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BA7D7-8BB8-4644-B935-56AE6052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513"/>
          <a:stretch/>
        </p:blipFill>
        <p:spPr>
          <a:xfrm>
            <a:off x="6007566" y="2673350"/>
            <a:ext cx="5831894" cy="347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3E006-4F63-47EE-899E-8EE317657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427"/>
          <a:stretch/>
        </p:blipFill>
        <p:spPr>
          <a:xfrm>
            <a:off x="352540" y="2286000"/>
            <a:ext cx="5817088" cy="3753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7DA78-9164-4C09-B7C7-A97D3896AE3D}"/>
              </a:ext>
            </a:extLst>
          </p:cNvPr>
          <p:cNvSpPr txBox="1"/>
          <p:nvPr/>
        </p:nvSpPr>
        <p:spPr>
          <a:xfrm>
            <a:off x="990600" y="1971885"/>
            <a:ext cx="268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Signal + noise</a:t>
            </a:r>
            <a:endParaRPr lang="LID4096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9E3D6-FE04-49DD-B384-6F2C80A081E3}"/>
              </a:ext>
            </a:extLst>
          </p:cNvPr>
          <p:cNvSpPr txBox="1"/>
          <p:nvPr/>
        </p:nvSpPr>
        <p:spPr>
          <a:xfrm>
            <a:off x="7340600" y="1971885"/>
            <a:ext cx="268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Noise only</a:t>
            </a:r>
            <a:endParaRPr lang="LID4096" sz="2000" b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4687B5-968B-4145-998E-A82A9FC697EB}"/>
              </a:ext>
            </a:extLst>
          </p:cNvPr>
          <p:cNvSpPr/>
          <p:nvPr/>
        </p:nvSpPr>
        <p:spPr>
          <a:xfrm>
            <a:off x="2965450" y="5988050"/>
            <a:ext cx="1104900" cy="438157"/>
          </a:xfrm>
          <a:custGeom>
            <a:avLst/>
            <a:gdLst>
              <a:gd name="connsiteX0" fmla="*/ 0 w 1104900"/>
              <a:gd name="connsiteY0" fmla="*/ 0 h 438157"/>
              <a:gd name="connsiteX1" fmla="*/ 241300 w 1104900"/>
              <a:gd name="connsiteY1" fmla="*/ 393700 h 438157"/>
              <a:gd name="connsiteX2" fmla="*/ 1104900 w 1104900"/>
              <a:gd name="connsiteY2" fmla="*/ 438150 h 43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438157">
                <a:moveTo>
                  <a:pt x="0" y="0"/>
                </a:moveTo>
                <a:cubicBezTo>
                  <a:pt x="28575" y="160337"/>
                  <a:pt x="57150" y="320675"/>
                  <a:pt x="241300" y="393700"/>
                </a:cubicBezTo>
                <a:cubicBezTo>
                  <a:pt x="425450" y="466725"/>
                  <a:pt x="960967" y="424392"/>
                  <a:pt x="1104900" y="43815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D67EA-DB79-4F46-B295-670C0716E98F}"/>
              </a:ext>
            </a:extLst>
          </p:cNvPr>
          <p:cNvSpPr txBox="1"/>
          <p:nvPr/>
        </p:nvSpPr>
        <p:spPr>
          <a:xfrm>
            <a:off x="4178300" y="6207128"/>
            <a:ext cx="22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Larmor frequency!</a:t>
            </a:r>
            <a:endParaRPr lang="LID4096" b="1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88724D-08B4-4D4B-A01F-D040C501951F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FF2C34-996E-4B61-B225-DC5A9F6F07B0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24569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265A-4D0D-4C09-97BC-AC9F379D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Processing: Last steps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C62D1-0B36-43B6-AA15-A265B5D17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413"/>
            <a:ext cx="10515600" cy="4685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Stacking</a:t>
            </a:r>
            <a:r>
              <a:rPr lang="en-US" sz="2000" dirty="0"/>
              <a:t> of the traces to increase signal-to-noise ratio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Synchronous detection</a:t>
            </a:r>
            <a:r>
              <a:rPr lang="en-US" sz="2000" dirty="0"/>
              <a:t> to retrieve the complex envelope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Lowpass filter </a:t>
            </a:r>
            <a:r>
              <a:rPr lang="en-US" sz="2000" dirty="0"/>
              <a:t>to decrease noise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/>
              <a:t>Resampling</a:t>
            </a:r>
            <a:r>
              <a:rPr lang="en-US" sz="2000" dirty="0"/>
              <a:t> to create independent samples</a:t>
            </a:r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B5790-741D-4E04-96E2-74DC5E715F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149" y="2935614"/>
            <a:ext cx="6312583" cy="634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411050-9D59-48D8-A8CD-3628D773D9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7971" y="3571045"/>
            <a:ext cx="1783723" cy="499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2A019D-AC25-4B3C-ABD8-0A8F7A53D8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8173" y="3592901"/>
            <a:ext cx="1676794" cy="45886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68D763F-D336-4AC3-BB9A-3D47B700185A}"/>
              </a:ext>
            </a:extLst>
          </p:cNvPr>
          <p:cNvSpPr/>
          <p:nvPr/>
        </p:nvSpPr>
        <p:spPr>
          <a:xfrm>
            <a:off x="9123004" y="2649422"/>
            <a:ext cx="1546063" cy="370846"/>
          </a:xfrm>
          <a:custGeom>
            <a:avLst/>
            <a:gdLst>
              <a:gd name="connsiteX0" fmla="*/ 0 w 1911350"/>
              <a:gd name="connsiteY0" fmla="*/ 0 h 458466"/>
              <a:gd name="connsiteX1" fmla="*/ 539750 w 1911350"/>
              <a:gd name="connsiteY1" fmla="*/ 247650 h 458466"/>
              <a:gd name="connsiteX2" fmla="*/ 1079500 w 1911350"/>
              <a:gd name="connsiteY2" fmla="*/ 374650 h 458466"/>
              <a:gd name="connsiteX3" fmla="*/ 1911350 w 1911350"/>
              <a:gd name="connsiteY3" fmla="*/ 457200 h 45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350" h="458466">
                <a:moveTo>
                  <a:pt x="0" y="0"/>
                </a:moveTo>
                <a:cubicBezTo>
                  <a:pt x="179916" y="92604"/>
                  <a:pt x="359833" y="185208"/>
                  <a:pt x="539750" y="247650"/>
                </a:cubicBezTo>
                <a:cubicBezTo>
                  <a:pt x="719667" y="310092"/>
                  <a:pt x="850900" y="339725"/>
                  <a:pt x="1079500" y="374650"/>
                </a:cubicBezTo>
                <a:cubicBezTo>
                  <a:pt x="1308100" y="409575"/>
                  <a:pt x="1764242" y="467783"/>
                  <a:pt x="1911350" y="457200"/>
                </a:cubicBezTo>
              </a:path>
            </a:pathLst>
          </a:custGeom>
          <a:noFill/>
          <a:ln w="38100">
            <a:solidFill>
              <a:srgbClr val="422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07398-515D-4020-828C-2313D593F4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993" y="3594016"/>
            <a:ext cx="2106266" cy="41448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F5AFBE8-12F7-473B-97FC-55ED670FA381}"/>
              </a:ext>
            </a:extLst>
          </p:cNvPr>
          <p:cNvGrpSpPr/>
          <p:nvPr/>
        </p:nvGrpSpPr>
        <p:grpSpPr>
          <a:xfrm>
            <a:off x="9070798" y="4001856"/>
            <a:ext cx="1961063" cy="1168377"/>
            <a:chOff x="8704381" y="4133929"/>
            <a:chExt cx="2310816" cy="137675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52B66F-FF14-4EB6-AEA7-EC78CD35FFED}"/>
                </a:ext>
              </a:extLst>
            </p:cNvPr>
            <p:cNvGrpSpPr/>
            <p:nvPr/>
          </p:nvGrpSpPr>
          <p:grpSpPr>
            <a:xfrm>
              <a:off x="8704381" y="4254444"/>
              <a:ext cx="2202678" cy="889789"/>
              <a:chOff x="8901980" y="3668750"/>
              <a:chExt cx="2509481" cy="2270405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4330292-62E6-4EE6-9786-9864DE50A2B6}"/>
                  </a:ext>
                </a:extLst>
              </p:cNvPr>
              <p:cNvCxnSpPr/>
              <p:nvPr/>
            </p:nvCxnSpPr>
            <p:spPr>
              <a:xfrm flipV="1">
                <a:off x="8917594" y="3668750"/>
                <a:ext cx="0" cy="227040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2CF6623-4890-448A-9B26-9597B4E63C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1980" y="5928809"/>
                <a:ext cx="250948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4E89E57-445E-4209-B90B-755B82CC5F5C}"/>
                </a:ext>
              </a:extLst>
            </p:cNvPr>
            <p:cNvGrpSpPr/>
            <p:nvPr/>
          </p:nvGrpSpPr>
          <p:grpSpPr>
            <a:xfrm>
              <a:off x="8718086" y="4567997"/>
              <a:ext cx="1800689" cy="543753"/>
              <a:chOff x="8718086" y="4567997"/>
              <a:chExt cx="1800689" cy="543753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7BCF86-F107-4E3A-9634-B85D5C357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8086" y="4572000"/>
                <a:ext cx="914399" cy="0"/>
              </a:xfrm>
              <a:prstGeom prst="line">
                <a:avLst/>
              </a:prstGeom>
              <a:ln w="38100">
                <a:solidFill>
                  <a:srgbClr val="FEC4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F17E383-C4D8-4156-8F32-7DEC3ABF7911}"/>
                  </a:ext>
                </a:extLst>
              </p:cNvPr>
              <p:cNvSpPr/>
              <p:nvPr/>
            </p:nvSpPr>
            <p:spPr>
              <a:xfrm>
                <a:off x="9585325" y="4567997"/>
                <a:ext cx="933450" cy="543753"/>
              </a:xfrm>
              <a:custGeom>
                <a:avLst/>
                <a:gdLst>
                  <a:gd name="connsiteX0" fmla="*/ 0 w 933450"/>
                  <a:gd name="connsiteY0" fmla="*/ 4003 h 543753"/>
                  <a:gd name="connsiteX1" fmla="*/ 403225 w 933450"/>
                  <a:gd name="connsiteY1" fmla="*/ 35753 h 543753"/>
                  <a:gd name="connsiteX2" fmla="*/ 676275 w 933450"/>
                  <a:gd name="connsiteY2" fmla="*/ 264353 h 543753"/>
                  <a:gd name="connsiteX3" fmla="*/ 933450 w 933450"/>
                  <a:gd name="connsiteY3" fmla="*/ 543753 h 543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3450" h="543753">
                    <a:moveTo>
                      <a:pt x="0" y="4003"/>
                    </a:moveTo>
                    <a:cubicBezTo>
                      <a:pt x="145256" y="-1818"/>
                      <a:pt x="290513" y="-7639"/>
                      <a:pt x="403225" y="35753"/>
                    </a:cubicBezTo>
                    <a:cubicBezTo>
                      <a:pt x="515937" y="79145"/>
                      <a:pt x="587904" y="179686"/>
                      <a:pt x="676275" y="264353"/>
                    </a:cubicBezTo>
                    <a:cubicBezTo>
                      <a:pt x="764646" y="349020"/>
                      <a:pt x="844550" y="492953"/>
                      <a:pt x="933450" y="543753"/>
                    </a:cubicBezTo>
                  </a:path>
                </a:pathLst>
              </a:custGeom>
              <a:noFill/>
              <a:ln w="38100">
                <a:solidFill>
                  <a:srgbClr val="FEC4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5465C5-6B6E-4240-8ADC-458367496DE7}"/>
                </a:ext>
              </a:extLst>
            </p:cNvPr>
            <p:cNvSpPr txBox="1"/>
            <p:nvPr/>
          </p:nvSpPr>
          <p:spPr>
            <a:xfrm>
              <a:off x="9632485" y="5111750"/>
              <a:ext cx="1382712" cy="39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frequency</a:t>
              </a:r>
              <a:endParaRPr lang="LID4096" sz="1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A1ED87-566C-4209-95CB-FCBAA4CFB03C}"/>
                </a:ext>
              </a:extLst>
            </p:cNvPr>
            <p:cNvSpPr txBox="1"/>
            <p:nvPr/>
          </p:nvSpPr>
          <p:spPr>
            <a:xfrm>
              <a:off x="8731792" y="4133929"/>
              <a:ext cx="1382712" cy="39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amplitude</a:t>
              </a:r>
              <a:endParaRPr lang="LID4096" sz="16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AD0A8A-DC18-44B2-BD4C-89A989CC1D54}"/>
              </a:ext>
            </a:extLst>
          </p:cNvPr>
          <p:cNvGrpSpPr/>
          <p:nvPr/>
        </p:nvGrpSpPr>
        <p:grpSpPr>
          <a:xfrm>
            <a:off x="9276819" y="1426569"/>
            <a:ext cx="1153615" cy="731212"/>
            <a:chOff x="9181008" y="1447433"/>
            <a:chExt cx="1153615" cy="7312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4138AA-A670-4055-A0C2-92C62522B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76" t="32127" r="30779" b="43734"/>
            <a:stretch/>
          </p:blipFill>
          <p:spPr>
            <a:xfrm>
              <a:off x="9181008" y="1447433"/>
              <a:ext cx="1153615" cy="1126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87FCDA-3FB9-401C-A8AF-6FD39F70B24C}"/>
                </a:ext>
              </a:extLst>
            </p:cNvPr>
            <p:cNvSpPr txBox="1"/>
            <p:nvPr/>
          </p:nvSpPr>
          <p:spPr>
            <a:xfrm>
              <a:off x="9540829" y="1460620"/>
              <a:ext cx="21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LID4096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43DA3E-D3DF-4C88-9BD6-DB03FBFCAC41}"/>
                </a:ext>
              </a:extLst>
            </p:cNvPr>
            <p:cNvSpPr txBox="1"/>
            <p:nvPr/>
          </p:nvSpPr>
          <p:spPr>
            <a:xfrm>
              <a:off x="9540829" y="1795099"/>
              <a:ext cx="21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</a:t>
              </a:r>
              <a:endParaRPr lang="LID4096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85F7169-8E99-4FA2-96D4-2AB728616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76" t="32127" r="30779" b="43734"/>
            <a:stretch/>
          </p:blipFill>
          <p:spPr>
            <a:xfrm>
              <a:off x="9181008" y="1748277"/>
              <a:ext cx="1153615" cy="11264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BAD57B4-AE5C-4CE6-8454-9A1218EAE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76" t="32127" r="30779" b="43734"/>
            <a:stretch/>
          </p:blipFill>
          <p:spPr>
            <a:xfrm>
              <a:off x="9181008" y="2066000"/>
              <a:ext cx="1153615" cy="112645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3B3D7D0-8911-44BF-9BBA-5E2006CA50BB}"/>
              </a:ext>
            </a:extLst>
          </p:cNvPr>
          <p:cNvGrpSpPr/>
          <p:nvPr/>
        </p:nvGrpSpPr>
        <p:grpSpPr>
          <a:xfrm>
            <a:off x="9070798" y="5449547"/>
            <a:ext cx="1765895" cy="724676"/>
            <a:chOff x="6852275" y="5437775"/>
            <a:chExt cx="1765895" cy="7246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A5DCD93-6CFC-4DA6-A75D-333AB6D40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958" t="10885" r="14379" b="37402"/>
            <a:stretch/>
          </p:blipFill>
          <p:spPr>
            <a:xfrm>
              <a:off x="6852275" y="5437775"/>
              <a:ext cx="1765895" cy="724676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65836D-4863-414B-963D-F45D62D4F39E}"/>
                </a:ext>
              </a:extLst>
            </p:cNvPr>
            <p:cNvSpPr/>
            <p:nvPr/>
          </p:nvSpPr>
          <p:spPr>
            <a:xfrm>
              <a:off x="6937624" y="5712461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52D7DAF-F9CF-44AF-891E-A539987C83B3}"/>
                </a:ext>
              </a:extLst>
            </p:cNvPr>
            <p:cNvSpPr/>
            <p:nvPr/>
          </p:nvSpPr>
          <p:spPr>
            <a:xfrm>
              <a:off x="7168278" y="5486546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7FCE70-E317-491B-95FF-3AB887936B0C}"/>
                </a:ext>
              </a:extLst>
            </p:cNvPr>
            <p:cNvSpPr/>
            <p:nvPr/>
          </p:nvSpPr>
          <p:spPr>
            <a:xfrm>
              <a:off x="7405708" y="5764113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A15B93E-BA2B-48B0-9926-4788EE926AAB}"/>
                </a:ext>
              </a:extLst>
            </p:cNvPr>
            <p:cNvSpPr/>
            <p:nvPr/>
          </p:nvSpPr>
          <p:spPr>
            <a:xfrm>
              <a:off x="7699222" y="5638553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1F0FB9B-7509-4B29-939A-691A5BFA4A79}"/>
                </a:ext>
              </a:extLst>
            </p:cNvPr>
            <p:cNvSpPr/>
            <p:nvPr/>
          </p:nvSpPr>
          <p:spPr>
            <a:xfrm>
              <a:off x="7939939" y="5834716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962B2AC-E762-46D3-82C6-0FBE9BA0D1E3}"/>
                </a:ext>
              </a:extLst>
            </p:cNvPr>
            <p:cNvSpPr/>
            <p:nvPr/>
          </p:nvSpPr>
          <p:spPr>
            <a:xfrm>
              <a:off x="8158696" y="5606457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B620F6-1A94-463C-8A2E-D6B4E8093144}"/>
                </a:ext>
              </a:extLst>
            </p:cNvPr>
            <p:cNvSpPr/>
            <p:nvPr/>
          </p:nvSpPr>
          <p:spPr>
            <a:xfrm>
              <a:off x="8441585" y="5728113"/>
              <a:ext cx="72000" cy="72000"/>
            </a:xfrm>
            <a:prstGeom prst="ellipse">
              <a:avLst/>
            </a:prstGeom>
            <a:solidFill>
              <a:srgbClr val="EF4940"/>
            </a:solidFill>
            <a:ln>
              <a:solidFill>
                <a:srgbClr val="EF49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6" name="Action Button: Return 5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49E94A9B-BCC7-4009-90C8-6A88FF64092A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2CF5FF3-7FF9-44B3-A3A9-C53CE19AB8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19" y="2627637"/>
            <a:ext cx="1818852" cy="11054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F5A076A-5FF0-459E-9143-515A62343F49}"/>
              </a:ext>
            </a:extLst>
          </p:cNvPr>
          <p:cNvSpPr txBox="1"/>
          <p:nvPr/>
        </p:nvSpPr>
        <p:spPr>
          <a:xfrm>
            <a:off x="8780974" y="6260533"/>
            <a:ext cx="244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Processed with MRSmatlab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hlinkClick r:id="rId11" action="ppaction://hlinksldjump"/>
              </a:rPr>
              <a:t>3</a:t>
            </a:r>
            <a:endParaRPr lang="LID4096" sz="1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84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0BCE-F9B3-4DD9-8F49-7641E089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  <a:endParaRPr lang="LID4096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B04BA21-252C-4F27-B5FD-654725AE0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For each pulse moment: Estimate the fitting parameters and their uncertainties from the processed time traces assuming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complex envelope is a nonlinear function of the four parameters</a:t>
            </a:r>
          </a:p>
          <a:p>
            <a:pPr marL="0" indent="0">
              <a:buNone/>
            </a:pPr>
            <a:endParaRPr lang="LID4096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168973-A99A-4DAC-9031-DA50E6E47EF7}"/>
              </a:ext>
            </a:extLst>
          </p:cNvPr>
          <p:cNvGrpSpPr/>
          <p:nvPr/>
        </p:nvGrpSpPr>
        <p:grpSpPr>
          <a:xfrm>
            <a:off x="5898593" y="4432072"/>
            <a:ext cx="5455207" cy="2160000"/>
            <a:chOff x="6371105" y="4530043"/>
            <a:chExt cx="5455207" cy="2160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F1E40D-74B2-4EFF-ABEF-BE8EA8D5CAD1}"/>
                </a:ext>
              </a:extLst>
            </p:cNvPr>
            <p:cNvSpPr txBox="1"/>
            <p:nvPr/>
          </p:nvSpPr>
          <p:spPr>
            <a:xfrm rot="16200000">
              <a:off x="5870105" y="5270549"/>
              <a:ext cx="1371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Im</a:t>
              </a:r>
              <a:r>
                <a:rPr lang="en-US" dirty="0"/>
                <a:t>[s(t)]/nV</a:t>
              </a:r>
              <a:endParaRPr lang="LID4096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E84BE1-7B2C-46E2-8CF4-E9E8159AF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71"/>
            <a:stretch/>
          </p:blipFill>
          <p:spPr>
            <a:xfrm>
              <a:off x="6781170" y="4530043"/>
              <a:ext cx="5045142" cy="2160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BC5C16-486B-4A3B-BD1C-A6BADABD24F4}"/>
              </a:ext>
            </a:extLst>
          </p:cNvPr>
          <p:cNvGrpSpPr/>
          <p:nvPr/>
        </p:nvGrpSpPr>
        <p:grpSpPr>
          <a:xfrm>
            <a:off x="752610" y="4101912"/>
            <a:ext cx="5455209" cy="2490160"/>
            <a:chOff x="915894" y="4101912"/>
            <a:chExt cx="5455209" cy="24901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E1B93E-C186-4FD2-8195-DCA3E099D500}"/>
                </a:ext>
              </a:extLst>
            </p:cNvPr>
            <p:cNvSpPr txBox="1"/>
            <p:nvPr/>
          </p:nvSpPr>
          <p:spPr>
            <a:xfrm rot="16200000">
              <a:off x="130061" y="4887745"/>
              <a:ext cx="1940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Re[s(t)]/nV</a:t>
              </a:r>
              <a:endParaRPr lang="LID4096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A4A7BD-2B41-4A31-8A3D-CA94AD823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72"/>
            <a:stretch/>
          </p:blipFill>
          <p:spPr>
            <a:xfrm>
              <a:off x="1325960" y="4432072"/>
              <a:ext cx="5045143" cy="2160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6EFBFF-4ED5-46BF-9AAF-4F8D3272830B}"/>
              </a:ext>
            </a:extLst>
          </p:cNvPr>
          <p:cNvGrpSpPr/>
          <p:nvPr/>
        </p:nvGrpSpPr>
        <p:grpSpPr>
          <a:xfrm>
            <a:off x="2968855" y="2334688"/>
            <a:ext cx="6228806" cy="625815"/>
            <a:chOff x="2928256" y="3037216"/>
            <a:chExt cx="6228806" cy="625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347E24-9226-4F11-B7A0-3F574412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28256" y="3037216"/>
              <a:ext cx="6228806" cy="625815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A4611E-6023-4E6F-9E3F-3C8DC0D83CAD}"/>
                </a:ext>
              </a:extLst>
            </p:cNvPr>
            <p:cNvSpPr/>
            <p:nvPr/>
          </p:nvSpPr>
          <p:spPr>
            <a:xfrm>
              <a:off x="5013434" y="3069871"/>
              <a:ext cx="360000" cy="360000"/>
            </a:xfrm>
            <a:prstGeom prst="ellipse">
              <a:avLst/>
            </a:prstGeom>
            <a:solidFill>
              <a:srgbClr val="BDB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183D38-1A09-42A5-A3CA-51655A89D3E0}"/>
                </a:ext>
              </a:extLst>
            </p:cNvPr>
            <p:cNvSpPr/>
            <p:nvPr/>
          </p:nvSpPr>
          <p:spPr>
            <a:xfrm>
              <a:off x="8573061" y="3170123"/>
              <a:ext cx="360000" cy="360000"/>
            </a:xfrm>
            <a:prstGeom prst="ellipse">
              <a:avLst/>
            </a:prstGeom>
            <a:solidFill>
              <a:srgbClr val="BDB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42F5BA3-477D-4881-ACB9-A885CFF9D949}"/>
                </a:ext>
              </a:extLst>
            </p:cNvPr>
            <p:cNvSpPr/>
            <p:nvPr/>
          </p:nvSpPr>
          <p:spPr>
            <a:xfrm>
              <a:off x="7867667" y="3170123"/>
              <a:ext cx="360000" cy="360000"/>
            </a:xfrm>
            <a:prstGeom prst="ellipse">
              <a:avLst/>
            </a:prstGeom>
            <a:solidFill>
              <a:srgbClr val="BDB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738914-74AC-4D79-B71C-8F3CA6B13396}"/>
                </a:ext>
              </a:extLst>
            </p:cNvPr>
            <p:cNvSpPr/>
            <p:nvPr/>
          </p:nvSpPr>
          <p:spPr>
            <a:xfrm>
              <a:off x="6613247" y="3170123"/>
              <a:ext cx="360000" cy="360000"/>
            </a:xfrm>
            <a:prstGeom prst="ellipse">
              <a:avLst/>
            </a:prstGeom>
            <a:solidFill>
              <a:srgbClr val="BDB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03F2129-3A6F-49F3-894E-F2D9B649AC9C}"/>
                </a:ext>
              </a:extLst>
            </p:cNvPr>
            <p:cNvSpPr/>
            <p:nvPr/>
          </p:nvSpPr>
          <p:spPr>
            <a:xfrm>
              <a:off x="5916000" y="3170123"/>
              <a:ext cx="360000" cy="360000"/>
            </a:xfrm>
            <a:prstGeom prst="ellipse">
              <a:avLst/>
            </a:prstGeom>
            <a:solidFill>
              <a:srgbClr val="BDB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EA7347-8356-4C7B-ACE5-8DEB62BE80FB}"/>
                </a:ext>
              </a:extLst>
            </p:cNvPr>
            <p:cNvSpPr/>
            <p:nvPr/>
          </p:nvSpPr>
          <p:spPr>
            <a:xfrm>
              <a:off x="4202151" y="3209309"/>
              <a:ext cx="360000" cy="360000"/>
            </a:xfrm>
            <a:prstGeom prst="ellipse">
              <a:avLst/>
            </a:prstGeom>
            <a:solidFill>
              <a:srgbClr val="BDBD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5BA527D-C496-44A4-B5A1-5F8E11DF906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8124" y="3717942"/>
            <a:ext cx="2580935" cy="507896"/>
          </a:xfrm>
          <a:prstGeom prst="rect">
            <a:avLst/>
          </a:prstGeom>
        </p:spPr>
      </p:pic>
      <p:sp>
        <p:nvSpPr>
          <p:cNvPr id="24" name="Action Button: Return 2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0E0796D-AD7F-45DF-8558-69CDA95A6C56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Action Button: Go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5DB9ED3-0FD3-4D74-A889-8A9C5CA98628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227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89E3-37EB-46DF-9A59-2A7AE21B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Parameter estimation: Two approaches</a:t>
            </a:r>
            <a:endParaRPr lang="LID4096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8F4F-DABA-4EF3-A5D0-B44A853A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935"/>
            <a:ext cx="5257797" cy="4685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Least-squares approach (deterministic)</a:t>
            </a:r>
          </a:p>
          <a:p>
            <a:r>
              <a:rPr lang="en-US" sz="1800" dirty="0"/>
              <a:t>Find maximum-likelihood model</a:t>
            </a:r>
          </a:p>
          <a:p>
            <a:r>
              <a:rPr lang="en-US" sz="1800" dirty="0"/>
              <a:t>Compute posterior covariance in vicinity of maximum-likelihood model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First-order approximation of covariance*</a:t>
            </a:r>
          </a:p>
          <a:p>
            <a:pPr marL="0" indent="0">
              <a:buNone/>
            </a:pPr>
            <a:endParaRPr lang="LID4096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4AD76A-DF68-40EB-9F1D-B4583C054CF8}"/>
              </a:ext>
            </a:extLst>
          </p:cNvPr>
          <p:cNvCxnSpPr>
            <a:cxnSpLocks/>
          </p:cNvCxnSpPr>
          <p:nvPr/>
        </p:nvCxnSpPr>
        <p:spPr>
          <a:xfrm>
            <a:off x="6072048" y="1560780"/>
            <a:ext cx="0" cy="4685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F6BAF9C-EC91-4BA8-80C2-A46C0F6AA4AA}"/>
              </a:ext>
            </a:extLst>
          </p:cNvPr>
          <p:cNvSpPr/>
          <p:nvPr/>
        </p:nvSpPr>
        <p:spPr>
          <a:xfrm>
            <a:off x="2088805" y="2809807"/>
            <a:ext cx="2210691" cy="409136"/>
          </a:xfrm>
          <a:prstGeom prst="rect">
            <a:avLst/>
          </a:prstGeom>
          <a:solidFill>
            <a:srgbClr val="EA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2E535A-1317-4486-B59A-829AEAD354AA}"/>
              </a:ext>
            </a:extLst>
          </p:cNvPr>
          <p:cNvSpPr txBox="1">
            <a:spLocks/>
          </p:cNvSpPr>
          <p:nvPr/>
        </p:nvSpPr>
        <p:spPr>
          <a:xfrm>
            <a:off x="6161440" y="1488935"/>
            <a:ext cx="5467259" cy="468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Bayesian inference (probabilistic)</a:t>
            </a:r>
          </a:p>
          <a:p>
            <a:r>
              <a:rPr lang="en-US" sz="1800" dirty="0"/>
              <a:t>Compute posterior probability according to Bayes’ theorem</a:t>
            </a:r>
          </a:p>
          <a:p>
            <a:endParaRPr lang="en-US" sz="1800" dirty="0"/>
          </a:p>
          <a:p>
            <a:r>
              <a:rPr lang="en-US" sz="1800" dirty="0"/>
              <a:t>Assume gaussian data and model priors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Investigate posterior in vicinity of the maximum</a:t>
            </a:r>
            <a:endParaRPr lang="en-US" sz="1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BB805D-78FC-460B-8276-D658076F6E40}"/>
              </a:ext>
            </a:extLst>
          </p:cNvPr>
          <p:cNvGrpSpPr/>
          <p:nvPr/>
        </p:nvGrpSpPr>
        <p:grpSpPr>
          <a:xfrm>
            <a:off x="612668" y="4426876"/>
            <a:ext cx="5286744" cy="2012409"/>
            <a:chOff x="652392" y="1862136"/>
            <a:chExt cx="10524100" cy="40060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6D5883-942E-43E4-8407-F95E27E8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2492" y="1867654"/>
              <a:ext cx="5334000" cy="4000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8CFE4-92FD-4C8F-841E-4FF7A4C8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92" y="1862136"/>
              <a:ext cx="5334000" cy="40005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D5D4174-755F-419A-B8EB-EF72F806A5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8805" y="2712294"/>
            <a:ext cx="2200311" cy="62605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C3C57C-2296-4BB2-AC00-15C413B9DE97}"/>
              </a:ext>
            </a:extLst>
          </p:cNvPr>
          <p:cNvSpPr/>
          <p:nvPr/>
        </p:nvSpPr>
        <p:spPr>
          <a:xfrm>
            <a:off x="3672013" y="3115253"/>
            <a:ext cx="829492" cy="316479"/>
          </a:xfrm>
          <a:custGeom>
            <a:avLst/>
            <a:gdLst>
              <a:gd name="connsiteX0" fmla="*/ 0 w 829492"/>
              <a:gd name="connsiteY0" fmla="*/ 0 h 316479"/>
              <a:gd name="connsiteX1" fmla="*/ 215537 w 829492"/>
              <a:gd name="connsiteY1" fmla="*/ 293914 h 316479"/>
              <a:gd name="connsiteX2" fmla="*/ 829492 w 829492"/>
              <a:gd name="connsiteY2" fmla="*/ 274320 h 31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9492" h="316479">
                <a:moveTo>
                  <a:pt x="0" y="0"/>
                </a:moveTo>
                <a:cubicBezTo>
                  <a:pt x="38644" y="124097"/>
                  <a:pt x="77288" y="248194"/>
                  <a:pt x="215537" y="293914"/>
                </a:cubicBezTo>
                <a:cubicBezTo>
                  <a:pt x="353786" y="339634"/>
                  <a:pt x="591639" y="306977"/>
                  <a:pt x="829492" y="27432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A6EA2E-CBBB-4E91-9CA5-5DC07CC2CD45}"/>
              </a:ext>
            </a:extLst>
          </p:cNvPr>
          <p:cNvSpPr txBox="1"/>
          <p:nvPr/>
        </p:nvSpPr>
        <p:spPr>
          <a:xfrm>
            <a:off x="4607660" y="2809807"/>
            <a:ext cx="1583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Linearized forward operator (Jacobian)</a:t>
            </a:r>
            <a:endParaRPr lang="LID4096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5B00C6-5607-44A5-9F43-0DE4242FE3F6}"/>
              </a:ext>
            </a:extLst>
          </p:cNvPr>
          <p:cNvSpPr txBox="1"/>
          <p:nvPr/>
        </p:nvSpPr>
        <p:spPr>
          <a:xfrm>
            <a:off x="989079" y="3348416"/>
            <a:ext cx="2570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variance (so far computed from residuals)</a:t>
            </a:r>
            <a:endParaRPr lang="LID4096" sz="16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7E02CC-2287-4397-8756-D2BFEF1FBA1B}"/>
              </a:ext>
            </a:extLst>
          </p:cNvPr>
          <p:cNvSpPr/>
          <p:nvPr/>
        </p:nvSpPr>
        <p:spPr>
          <a:xfrm>
            <a:off x="2514600" y="3116174"/>
            <a:ext cx="509451" cy="274320"/>
          </a:xfrm>
          <a:custGeom>
            <a:avLst/>
            <a:gdLst>
              <a:gd name="connsiteX0" fmla="*/ 0 w 509451"/>
              <a:gd name="connsiteY0" fmla="*/ 274320 h 274320"/>
              <a:gd name="connsiteX1" fmla="*/ 385354 w 509451"/>
              <a:gd name="connsiteY1" fmla="*/ 195943 h 274320"/>
              <a:gd name="connsiteX2" fmla="*/ 509451 w 509451"/>
              <a:gd name="connsiteY2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451" h="274320">
                <a:moveTo>
                  <a:pt x="0" y="274320"/>
                </a:moveTo>
                <a:cubicBezTo>
                  <a:pt x="150223" y="257991"/>
                  <a:pt x="300446" y="241663"/>
                  <a:pt x="385354" y="195943"/>
                </a:cubicBezTo>
                <a:cubicBezTo>
                  <a:pt x="470263" y="150223"/>
                  <a:pt x="489857" y="75111"/>
                  <a:pt x="509451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6A8A97F-FB0C-4100-9C47-E6B58E687C7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3852" y="2369415"/>
            <a:ext cx="3317948" cy="456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0ADFCB-35DE-4C6F-9D84-07BB78717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04" y="3705987"/>
            <a:ext cx="3740914" cy="2651456"/>
          </a:xfrm>
          <a:prstGeom prst="rect">
            <a:avLst/>
          </a:prstGeom>
        </p:spPr>
      </p:pic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1A0B5BE9-DF11-42EC-BC81-554E0B9F7FEF}"/>
              </a:ext>
            </a:extLst>
          </p:cNvPr>
          <p:cNvSpPr/>
          <p:nvPr/>
        </p:nvSpPr>
        <p:spPr>
          <a:xfrm>
            <a:off x="10488726" y="192741"/>
            <a:ext cx="1448137" cy="1448137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 in progress</a:t>
            </a:r>
            <a:endParaRPr lang="LID4096" sz="1600" dirty="0"/>
          </a:p>
        </p:txBody>
      </p:sp>
      <p:sp>
        <p:nvSpPr>
          <p:cNvPr id="26" name="Action Button: Return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FF325AA-9185-4377-BF81-0E26100CBC77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2B703-19A9-4C90-BADF-15EB9020ACAE}"/>
              </a:ext>
            </a:extLst>
          </p:cNvPr>
          <p:cNvSpPr txBox="1"/>
          <p:nvPr/>
        </p:nvSpPr>
        <p:spPr>
          <a:xfrm>
            <a:off x="682708" y="6527821"/>
            <a:ext cx="10567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*In reality, there are additional factors further increasing the uncertainty. Currently, we likely underestimate the data uncertainty.</a:t>
            </a:r>
            <a:r>
              <a:rPr lang="en-US" sz="1400" baseline="30000" dirty="0">
                <a:hlinkClick r:id="rId9" action="ppaction://hlinksldjump"/>
              </a:rPr>
              <a:t>5</a:t>
            </a:r>
            <a:endParaRPr lang="LID4096" sz="1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E82AF6-B10A-4CA8-A986-136A56A7CDC7}"/>
                  </a:ext>
                </a:extLst>
              </p:cNvPr>
              <p:cNvSpPr txBox="1"/>
              <p:nvPr/>
            </p:nvSpPr>
            <p:spPr>
              <a:xfrm>
                <a:off x="8960036" y="6215876"/>
                <a:ext cx="29924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E82AF6-B10A-4CA8-A986-136A56A7C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036" y="6215876"/>
                <a:ext cx="299249" cy="276999"/>
              </a:xfrm>
              <a:prstGeom prst="rect">
                <a:avLst/>
              </a:prstGeom>
              <a:blipFill>
                <a:blip r:embed="rId10"/>
                <a:stretch>
                  <a:fillRect l="-18367" r="-4082" b="-20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158EA9-40B6-4955-8E5A-5F2DAAA92C55}"/>
                  </a:ext>
                </a:extLst>
              </p:cNvPr>
              <p:cNvSpPr txBox="1"/>
              <p:nvPr/>
            </p:nvSpPr>
            <p:spPr>
              <a:xfrm>
                <a:off x="7190450" y="4835155"/>
                <a:ext cx="26680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158EA9-40B6-4955-8E5A-5F2DAAA9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450" y="4835155"/>
                <a:ext cx="266804" cy="276999"/>
              </a:xfrm>
              <a:prstGeom prst="rect">
                <a:avLst/>
              </a:prstGeom>
              <a:blipFill>
                <a:blip r:embed="rId11"/>
                <a:stretch>
                  <a:fillRect l="-11628" r="-9302" b="-1739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71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F715-635D-4247-9377-851C38C1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Modelling (solving forward problem)</a:t>
            </a:r>
            <a:endParaRPr lang="LID4096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E9D0-E025-417E-BB98-CFFCFA506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7327"/>
            <a:ext cx="10515600" cy="3676895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LID4096" sz="2600" dirty="0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BF3B9675-AA18-4611-9E59-1AFBD1AF7872}"/>
              </a:ext>
            </a:extLst>
          </p:cNvPr>
          <p:cNvSpPr/>
          <p:nvPr/>
        </p:nvSpPr>
        <p:spPr>
          <a:xfrm>
            <a:off x="3502358" y="6149824"/>
            <a:ext cx="5292000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Which water models are compatible with the data?</a:t>
            </a:r>
            <a:endParaRPr lang="LID4096"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AFD25-E593-489B-8BC9-F2DA734B59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8056" y="1506595"/>
            <a:ext cx="6481800" cy="1642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2F6A6A-9C76-4D2D-A6F6-60C6EEDDF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534" y="3648729"/>
            <a:ext cx="3386503" cy="1970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2785FF-1647-4FBC-BC40-318979D9E1F6}"/>
              </a:ext>
            </a:extLst>
          </p:cNvPr>
          <p:cNvSpPr txBox="1"/>
          <p:nvPr/>
        </p:nvSpPr>
        <p:spPr>
          <a:xfrm>
            <a:off x="4895483" y="5638224"/>
            <a:ext cx="6416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Hertrich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M., </a:t>
            </a:r>
            <a:r>
              <a:rPr lang="LID4096" sz="1400" dirty="0">
                <a:solidFill>
                  <a:schemeClr val="bg1">
                    <a:lumMod val="50000"/>
                  </a:schemeClr>
                </a:solidFill>
              </a:rPr>
              <a:t>Imaging of groundwater with nuclear magnetic resonance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2008</a:t>
            </a:r>
            <a:endParaRPr lang="LID4096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438F87-6202-41C3-94D8-D3D0A6387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784" y="3616323"/>
            <a:ext cx="3833430" cy="16089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093A45-EC2D-4864-AFF2-AAE711588AA2}"/>
              </a:ext>
            </a:extLst>
          </p:cNvPr>
          <p:cNvSpPr txBox="1"/>
          <p:nvPr/>
        </p:nvSpPr>
        <p:spPr>
          <a:xfrm flipH="1">
            <a:off x="1563421" y="3273698"/>
            <a:ext cx="26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Sounding curve</a:t>
            </a:r>
            <a:endParaRPr lang="LID4096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AC36F0-F999-4F45-B2AE-940101917BC3}"/>
              </a:ext>
            </a:extLst>
          </p:cNvPr>
          <p:cNvSpPr txBox="1"/>
          <p:nvPr/>
        </p:nvSpPr>
        <p:spPr>
          <a:xfrm flipH="1">
            <a:off x="5731157" y="3277347"/>
            <a:ext cx="26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Kernel</a:t>
            </a:r>
            <a:endParaRPr lang="LID4096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7F5E50-F3B4-4381-BC7F-A6192508D312}"/>
              </a:ext>
            </a:extLst>
          </p:cNvPr>
          <p:cNvSpPr txBox="1"/>
          <p:nvPr/>
        </p:nvSpPr>
        <p:spPr>
          <a:xfrm flipH="1">
            <a:off x="8361320" y="3295950"/>
            <a:ext cx="26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Water distribution</a:t>
            </a:r>
            <a:endParaRPr lang="LID4096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070FC0-3F5C-426A-B24B-965A2399D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353" y="3716917"/>
            <a:ext cx="2630163" cy="1972623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FD75CB5-1E1B-4DB3-8AC3-74843E705F01}"/>
              </a:ext>
            </a:extLst>
          </p:cNvPr>
          <p:cNvSpPr/>
          <p:nvPr/>
        </p:nvSpPr>
        <p:spPr>
          <a:xfrm>
            <a:off x="2214169" y="2423440"/>
            <a:ext cx="489762" cy="830253"/>
          </a:xfrm>
          <a:custGeom>
            <a:avLst/>
            <a:gdLst>
              <a:gd name="connsiteX0" fmla="*/ 108295 w 489762"/>
              <a:gd name="connsiteY0" fmla="*/ 830253 h 830253"/>
              <a:gd name="connsiteX1" fmla="*/ 24148 w 489762"/>
              <a:gd name="connsiteY1" fmla="*/ 246832 h 830253"/>
              <a:gd name="connsiteX2" fmla="*/ 489762 w 489762"/>
              <a:gd name="connsiteY2" fmla="*/ 0 h 83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762" h="830253">
                <a:moveTo>
                  <a:pt x="108295" y="830253"/>
                </a:moveTo>
                <a:cubicBezTo>
                  <a:pt x="34432" y="607730"/>
                  <a:pt x="-39430" y="385207"/>
                  <a:pt x="24148" y="246832"/>
                </a:cubicBezTo>
                <a:cubicBezTo>
                  <a:pt x="87726" y="108457"/>
                  <a:pt x="288744" y="54228"/>
                  <a:pt x="489762" y="0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ABA1C6A-277B-4A80-BB35-BB1D57937DCB}"/>
              </a:ext>
            </a:extLst>
          </p:cNvPr>
          <p:cNvSpPr/>
          <p:nvPr/>
        </p:nvSpPr>
        <p:spPr>
          <a:xfrm>
            <a:off x="5826323" y="2687102"/>
            <a:ext cx="322035" cy="605860"/>
          </a:xfrm>
          <a:custGeom>
            <a:avLst/>
            <a:gdLst>
              <a:gd name="connsiteX0" fmla="*/ 322035 w 322035"/>
              <a:gd name="connsiteY0" fmla="*/ 605860 h 605860"/>
              <a:gd name="connsiteX1" fmla="*/ 47154 w 322035"/>
              <a:gd name="connsiteY1" fmla="*/ 302930 h 605860"/>
              <a:gd name="connsiteX2" fmla="*/ 2276 w 322035"/>
              <a:gd name="connsiteY2" fmla="*/ 0 h 60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035" h="605860">
                <a:moveTo>
                  <a:pt x="322035" y="605860"/>
                </a:moveTo>
                <a:cubicBezTo>
                  <a:pt x="211241" y="504883"/>
                  <a:pt x="100447" y="403907"/>
                  <a:pt x="47154" y="302930"/>
                </a:cubicBezTo>
                <a:cubicBezTo>
                  <a:pt x="-6139" y="201953"/>
                  <a:pt x="-1932" y="100976"/>
                  <a:pt x="2276" y="0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16B2D5D-2AC2-4218-88E9-D39F6B53C6DD}"/>
              </a:ext>
            </a:extLst>
          </p:cNvPr>
          <p:cNvSpPr/>
          <p:nvPr/>
        </p:nvSpPr>
        <p:spPr>
          <a:xfrm rot="351547">
            <a:off x="7812869" y="2777064"/>
            <a:ext cx="1587578" cy="432000"/>
          </a:xfrm>
          <a:custGeom>
            <a:avLst/>
            <a:gdLst>
              <a:gd name="connsiteX0" fmla="*/ 0 w 1587578"/>
              <a:gd name="connsiteY0" fmla="*/ 0 h 510493"/>
              <a:gd name="connsiteX1" fmla="*/ 981718 w 1587578"/>
              <a:gd name="connsiteY1" fmla="*/ 196343 h 510493"/>
              <a:gd name="connsiteX2" fmla="*/ 1587578 w 1587578"/>
              <a:gd name="connsiteY2" fmla="*/ 510493 h 510493"/>
              <a:gd name="connsiteX3" fmla="*/ 1587578 w 1587578"/>
              <a:gd name="connsiteY3" fmla="*/ 510493 h 51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78" h="510493">
                <a:moveTo>
                  <a:pt x="0" y="0"/>
                </a:moveTo>
                <a:cubicBezTo>
                  <a:pt x="358561" y="55630"/>
                  <a:pt x="717122" y="111261"/>
                  <a:pt x="981718" y="196343"/>
                </a:cubicBezTo>
                <a:cubicBezTo>
                  <a:pt x="1246314" y="281425"/>
                  <a:pt x="1587578" y="510493"/>
                  <a:pt x="1587578" y="510493"/>
                </a:cubicBezTo>
                <a:lnTo>
                  <a:pt x="1587578" y="510493"/>
                </a:lnTo>
              </a:path>
            </a:pathLst>
          </a:custGeom>
          <a:noFill/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7A4E1A2C-581B-4A38-9ACE-FA9AA54B8FA4}"/>
              </a:ext>
            </a:extLst>
          </p:cNvPr>
          <p:cNvSpPr/>
          <p:nvPr/>
        </p:nvSpPr>
        <p:spPr>
          <a:xfrm>
            <a:off x="10488726" y="192741"/>
            <a:ext cx="1448137" cy="1448137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 in progress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86837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3B6E5-08D5-470D-A9BD-26CA2FC26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01720"/>
            <a:ext cx="6832756" cy="5756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5A81-45F7-4BD3-83AC-51985E77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challenge?</a:t>
            </a:r>
            <a:endParaRPr lang="LID4096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F9960AB-650D-440C-8193-A810B86FF716}"/>
              </a:ext>
            </a:extLst>
          </p:cNvPr>
          <p:cNvSpPr/>
          <p:nvPr/>
        </p:nvSpPr>
        <p:spPr>
          <a:xfrm>
            <a:off x="4964621" y="4135322"/>
            <a:ext cx="3927945" cy="1479222"/>
          </a:xfrm>
          <a:custGeom>
            <a:avLst/>
            <a:gdLst>
              <a:gd name="connsiteX0" fmla="*/ 0 w 3927945"/>
              <a:gd name="connsiteY0" fmla="*/ 1343771 h 1479222"/>
              <a:gd name="connsiteX1" fmla="*/ 2997642 w 3927945"/>
              <a:gd name="connsiteY1" fmla="*/ 1351722 h 1479222"/>
              <a:gd name="connsiteX2" fmla="*/ 3927945 w 3927945"/>
              <a:gd name="connsiteY2" fmla="*/ 0 h 14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7945" h="1479222">
                <a:moveTo>
                  <a:pt x="0" y="1343771"/>
                </a:moveTo>
                <a:cubicBezTo>
                  <a:pt x="1171492" y="1459727"/>
                  <a:pt x="2342985" y="1575684"/>
                  <a:pt x="2997642" y="1351722"/>
                </a:cubicBezTo>
                <a:cubicBezTo>
                  <a:pt x="3652299" y="1127760"/>
                  <a:pt x="3896140" y="523461"/>
                  <a:pt x="3927945" y="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3FFC9B-206B-40A1-8EC8-A2F625BDF094}"/>
              </a:ext>
            </a:extLst>
          </p:cNvPr>
          <p:cNvSpPr txBox="1"/>
          <p:nvPr/>
        </p:nvSpPr>
        <p:spPr>
          <a:xfrm>
            <a:off x="7859024" y="2897355"/>
            <a:ext cx="3808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much water do we have here?</a:t>
            </a:r>
            <a:endParaRPr lang="LID4096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257BE-7EC7-4C2F-940D-6C7174DDD919}"/>
              </a:ext>
            </a:extLst>
          </p:cNvPr>
          <p:cNvSpPr txBox="1"/>
          <p:nvPr/>
        </p:nvSpPr>
        <p:spPr>
          <a:xfrm>
            <a:off x="30922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Visualization: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5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D49E1-DC01-4D31-99B3-DCD88133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models</a:t>
            </a:r>
            <a:endParaRPr lang="LID4096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0DAE42-020E-419E-ACFB-27A2C764B75B}"/>
              </a:ext>
            </a:extLst>
          </p:cNvPr>
          <p:cNvGrpSpPr/>
          <p:nvPr/>
        </p:nvGrpSpPr>
        <p:grpSpPr>
          <a:xfrm>
            <a:off x="1682400" y="2190463"/>
            <a:ext cx="1515013" cy="2244785"/>
            <a:chOff x="683724" y="3831579"/>
            <a:chExt cx="1457946" cy="2024649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B91406CD-392C-4A0E-9970-22A6759E017C}"/>
                </a:ext>
              </a:extLst>
            </p:cNvPr>
            <p:cNvSpPr/>
            <p:nvPr/>
          </p:nvSpPr>
          <p:spPr>
            <a:xfrm>
              <a:off x="683724" y="3831579"/>
              <a:ext cx="1457946" cy="2024649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8C42D0-88ED-42CD-B9DE-DA5406E061AD}"/>
                </a:ext>
              </a:extLst>
            </p:cNvPr>
            <p:cNvSpPr/>
            <p:nvPr/>
          </p:nvSpPr>
          <p:spPr>
            <a:xfrm>
              <a:off x="1011609" y="3873191"/>
              <a:ext cx="802177" cy="26185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A67957-6EE3-4F68-A743-428777E068B1}"/>
              </a:ext>
            </a:extLst>
          </p:cNvPr>
          <p:cNvGrpSpPr/>
          <p:nvPr/>
        </p:nvGrpSpPr>
        <p:grpSpPr>
          <a:xfrm>
            <a:off x="5062838" y="2190463"/>
            <a:ext cx="1491323" cy="2303843"/>
            <a:chOff x="4469613" y="3236970"/>
            <a:chExt cx="1457947" cy="2790617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80A1DC9-35EB-49BD-A6EA-D632410B5E2B}"/>
                </a:ext>
              </a:extLst>
            </p:cNvPr>
            <p:cNvSpPr/>
            <p:nvPr/>
          </p:nvSpPr>
          <p:spPr>
            <a:xfrm>
              <a:off x="4469614" y="4536143"/>
              <a:ext cx="1457946" cy="1491444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7BEBE43E-9670-4C21-B193-7AEEF4F5568A}"/>
                </a:ext>
              </a:extLst>
            </p:cNvPr>
            <p:cNvSpPr/>
            <p:nvPr/>
          </p:nvSpPr>
          <p:spPr>
            <a:xfrm>
              <a:off x="4469613" y="4369349"/>
              <a:ext cx="1457946" cy="527504"/>
            </a:xfrm>
            <a:prstGeom prst="cube">
              <a:avLst>
                <a:gd name="adj" fmla="val 67299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4D4D25CE-7D3A-4460-930A-563B50B68550}"/>
                </a:ext>
              </a:extLst>
            </p:cNvPr>
            <p:cNvSpPr/>
            <p:nvPr/>
          </p:nvSpPr>
          <p:spPr>
            <a:xfrm>
              <a:off x="4469613" y="3236970"/>
              <a:ext cx="1457946" cy="1491444"/>
            </a:xfrm>
            <a:prstGeom prst="cub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D435A5-8B3F-4A04-9A4A-92F72BF78D38}"/>
                </a:ext>
              </a:extLst>
            </p:cNvPr>
            <p:cNvSpPr/>
            <p:nvPr/>
          </p:nvSpPr>
          <p:spPr>
            <a:xfrm>
              <a:off x="4797498" y="3287463"/>
              <a:ext cx="802177" cy="26185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E2062A-935A-43DC-A5BE-DA4A5CFA944E}"/>
                </a:ext>
              </a:extLst>
            </p:cNvPr>
            <p:cNvSpPr txBox="1"/>
            <p:nvPr/>
          </p:nvSpPr>
          <p:spPr>
            <a:xfrm>
              <a:off x="4509436" y="4843988"/>
              <a:ext cx="1249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Aquifer</a:t>
              </a:r>
              <a:endParaRPr lang="LID4096" dirty="0"/>
            </a:p>
          </p:txBody>
        </p:sp>
      </p:grp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81A18AD3-CB3C-497F-8AFB-EA0293F872BA}"/>
              </a:ext>
            </a:extLst>
          </p:cNvPr>
          <p:cNvSpPr/>
          <p:nvPr/>
        </p:nvSpPr>
        <p:spPr>
          <a:xfrm>
            <a:off x="788926" y="5369065"/>
            <a:ext cx="2916800" cy="646724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1D 100% homogeneous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3FB6FB7C-9A80-4E29-99CD-A1A772F14E55}"/>
              </a:ext>
            </a:extLst>
          </p:cNvPr>
          <p:cNvSpPr/>
          <p:nvPr/>
        </p:nvSpPr>
        <p:spPr>
          <a:xfrm>
            <a:off x="4350100" y="5369065"/>
            <a:ext cx="2916800" cy="646724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1D Three layers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9C41A9D6-7D99-4FBA-9E7F-C3D26BC508D7}"/>
              </a:ext>
            </a:extLst>
          </p:cNvPr>
          <p:cNvSpPr/>
          <p:nvPr/>
        </p:nvSpPr>
        <p:spPr>
          <a:xfrm>
            <a:off x="8196368" y="5369065"/>
            <a:ext cx="2916800" cy="646724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3D channel</a:t>
            </a:r>
            <a:endParaRPr lang="LID4096" sz="1600" dirty="0">
              <a:solidFill>
                <a:schemeClr val="tx1"/>
              </a:solidFill>
            </a:endParaRPr>
          </a:p>
        </p:txBody>
      </p:sp>
      <p:sp>
        <p:nvSpPr>
          <p:cNvPr id="21" name="Action Button: Return 2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AE6CDEE-30CD-4F01-B1CA-F95908A1A0C0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A4EAF57-44E7-459A-B487-E653EDCE33C6}"/>
              </a:ext>
            </a:extLst>
          </p:cNvPr>
          <p:cNvSpPr/>
          <p:nvPr/>
        </p:nvSpPr>
        <p:spPr>
          <a:xfrm>
            <a:off x="10488726" y="192741"/>
            <a:ext cx="1448137" cy="1448137"/>
          </a:xfrm>
          <a:prstGeom prst="flowChartConnector">
            <a:avLst/>
          </a:prstGeom>
          <a:solidFill>
            <a:srgbClr val="F6A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Work in progress</a:t>
            </a:r>
            <a:endParaRPr lang="LID4096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B6E8E-0A15-4C71-A30B-041604F6B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8760" y="2029327"/>
            <a:ext cx="3112920" cy="27606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820AC9-3CB6-4121-A707-291061EEEFE0}"/>
              </a:ext>
            </a:extLst>
          </p:cNvPr>
          <p:cNvSpPr txBox="1"/>
          <p:nvPr/>
        </p:nvSpPr>
        <p:spPr>
          <a:xfrm>
            <a:off x="8041932" y="1656268"/>
            <a:ext cx="3442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Church, G. et al., Ground-penetrating radar imaging reveals glacier’s drainage network in 3D, 2021</a:t>
            </a:r>
            <a:endParaRPr lang="LID4096" sz="1000" dirty="0"/>
          </a:p>
        </p:txBody>
      </p:sp>
    </p:spTree>
    <p:extLst>
      <p:ext uri="{BB962C8B-B14F-4D97-AF65-F5344CB8AC3E}">
        <p14:creationId xmlns:p14="http://schemas.microsoft.com/office/powerpoint/2010/main" val="3094314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37DB646-A156-4EEE-A331-CEB4EB553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65" y="2366002"/>
            <a:ext cx="5334000" cy="400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8552F-1283-4E72-B154-55BE8F88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homogeneous</a:t>
            </a:r>
            <a:endParaRPr lang="LID4096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277F3C-7808-4554-A9EA-A52ED6D44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1D Forward model with 100% temperate ice with various liquid water contents (LWC)</a:t>
            </a:r>
            <a:endParaRPr lang="LID4096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62F6AC54-E3D3-405D-9533-E103EAA5C2EC}"/>
              </a:ext>
            </a:extLst>
          </p:cNvPr>
          <p:cNvSpPr/>
          <p:nvPr/>
        </p:nvSpPr>
        <p:spPr>
          <a:xfrm>
            <a:off x="1658281" y="3116652"/>
            <a:ext cx="1457946" cy="2697221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3D2FBF-5C1D-47F2-96F2-F442B4F82289}"/>
              </a:ext>
            </a:extLst>
          </p:cNvPr>
          <p:cNvSpPr/>
          <p:nvPr/>
        </p:nvSpPr>
        <p:spPr>
          <a:xfrm>
            <a:off x="1986166" y="3167145"/>
            <a:ext cx="802177" cy="2618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BA7CDC-BB58-46F5-A4DE-433AFE251A15}"/>
                  </a:ext>
                </a:extLst>
              </p:cNvPr>
              <p:cNvSpPr txBox="1"/>
              <p:nvPr/>
            </p:nvSpPr>
            <p:spPr>
              <a:xfrm>
                <a:off x="5132139" y="2784834"/>
                <a:ext cx="16977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Error bars: 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LID4096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BA7CDC-BB58-46F5-A4DE-433AFE251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139" y="2784834"/>
                <a:ext cx="1697787" cy="369332"/>
              </a:xfrm>
              <a:prstGeom prst="rect">
                <a:avLst/>
              </a:prstGeom>
              <a:blipFill>
                <a:blip r:embed="rId4"/>
                <a:stretch>
                  <a:fillRect l="-3237" t="-8333" b="-2833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ction Button: Return 2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2D5D19B-5DA1-4C3E-87A3-FA2024782279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Action Button: Go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AB729EC-F3E8-4911-9A54-BED747440ADB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16581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552F-1283-4E72-B154-55BE8F88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homogeneous</a:t>
            </a:r>
            <a:endParaRPr lang="LID4096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277F3C-7808-4554-A9EA-A52ED6D44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1D Forward model with 100% temperate ice with various LWC</a:t>
            </a:r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62FA1A-B0E2-4558-A2E9-F4350E8DFA6A}"/>
              </a:ext>
            </a:extLst>
          </p:cNvPr>
          <p:cNvGrpSpPr/>
          <p:nvPr/>
        </p:nvGrpSpPr>
        <p:grpSpPr>
          <a:xfrm>
            <a:off x="4078268" y="2366031"/>
            <a:ext cx="6982302" cy="4073010"/>
            <a:chOff x="2676048" y="1829308"/>
            <a:chExt cx="7525227" cy="4389716"/>
          </a:xfrm>
        </p:grpSpPr>
        <p:pic>
          <p:nvPicPr>
            <p:cNvPr id="7" name="Picture 6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91449F28-98A0-42F0-9567-5DA58A94D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048" y="1829308"/>
              <a:ext cx="7525227" cy="43897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BA7CDC-BB58-46F5-A4DE-433AFE251A15}"/>
                    </a:ext>
                  </a:extLst>
                </p:cNvPr>
                <p:cNvSpPr txBox="1"/>
                <p:nvPr/>
              </p:nvSpPr>
              <p:spPr>
                <a:xfrm>
                  <a:off x="5876921" y="2381250"/>
                  <a:ext cx="1829802" cy="398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Error bars: 3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a14:m>
                  <a:endParaRPr lang="LID4096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BA7CDC-BB58-46F5-A4DE-433AFE251A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6921" y="2381250"/>
                  <a:ext cx="1829802" cy="398050"/>
                </a:xfrm>
                <a:prstGeom prst="rect">
                  <a:avLst/>
                </a:prstGeom>
                <a:blipFill>
                  <a:blip r:embed="rId5"/>
                  <a:stretch>
                    <a:fillRect l="-2867" t="-8197" b="-26230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Cube 5">
            <a:extLst>
              <a:ext uri="{FF2B5EF4-FFF2-40B4-BE49-F238E27FC236}">
                <a16:creationId xmlns:a16="http://schemas.microsoft.com/office/drawing/2014/main" id="{62F6AC54-E3D3-405D-9533-E103EAA5C2EC}"/>
              </a:ext>
            </a:extLst>
          </p:cNvPr>
          <p:cNvSpPr/>
          <p:nvPr/>
        </p:nvSpPr>
        <p:spPr>
          <a:xfrm>
            <a:off x="1658281" y="3116652"/>
            <a:ext cx="1457946" cy="2697221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3D2FBF-5C1D-47F2-96F2-F442B4F82289}"/>
              </a:ext>
            </a:extLst>
          </p:cNvPr>
          <p:cNvSpPr/>
          <p:nvPr/>
        </p:nvSpPr>
        <p:spPr>
          <a:xfrm>
            <a:off x="1986166" y="3167145"/>
            <a:ext cx="802177" cy="2618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D5BCABC4-CA74-4EBB-887B-AF46AEB5BCB8}"/>
              </a:ext>
            </a:extLst>
          </p:cNvPr>
          <p:cNvSpPr/>
          <p:nvPr/>
        </p:nvSpPr>
        <p:spPr>
          <a:xfrm>
            <a:off x="494814" y="2521134"/>
            <a:ext cx="3720795" cy="3762805"/>
          </a:xfrm>
          <a:prstGeom prst="mathMultiply">
            <a:avLst>
              <a:gd name="adj1" fmla="val 75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Action Button: Return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1101D12-EBF9-4B40-BC7B-0A5B590B189A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90544-D1F5-4140-9CDB-9FB0E7224A42}"/>
              </a:ext>
            </a:extLst>
          </p:cNvPr>
          <p:cNvSpPr txBox="1"/>
          <p:nvPr/>
        </p:nvSpPr>
        <p:spPr>
          <a:xfrm>
            <a:off x="6435741" y="2351750"/>
            <a:ext cx="240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Modelled with MRSmatlab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hlinkClick r:id="rId7" action="ppaction://hlinksldjump"/>
              </a:rPr>
              <a:t>3</a:t>
            </a:r>
            <a:endParaRPr lang="LID4096" sz="1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03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552F-1283-4E72-B154-55BE8F88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1D Three layers</a:t>
            </a:r>
            <a:endParaRPr lang="LID4096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7282C1C-C594-491F-BF27-F51810523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1D Forward model with temperate ice + aquifer + temperate ice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5FB73541-F314-4C27-AC43-FD6D5D6CD719}"/>
              </a:ext>
            </a:extLst>
          </p:cNvPr>
          <p:cNvSpPr/>
          <p:nvPr/>
        </p:nvSpPr>
        <p:spPr>
          <a:xfrm>
            <a:off x="1642192" y="4247385"/>
            <a:ext cx="1457946" cy="149144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60FF0087-B272-43F8-9FDD-178663DE8590}"/>
              </a:ext>
            </a:extLst>
          </p:cNvPr>
          <p:cNvSpPr/>
          <p:nvPr/>
        </p:nvSpPr>
        <p:spPr>
          <a:xfrm>
            <a:off x="1642192" y="4080591"/>
            <a:ext cx="1457946" cy="527504"/>
          </a:xfrm>
          <a:prstGeom prst="cube">
            <a:avLst>
              <a:gd name="adj" fmla="val 6729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DB3B9B09-23F8-4627-982B-E4E254BAE664}"/>
              </a:ext>
            </a:extLst>
          </p:cNvPr>
          <p:cNvSpPr/>
          <p:nvPr/>
        </p:nvSpPr>
        <p:spPr>
          <a:xfrm>
            <a:off x="1642192" y="2948212"/>
            <a:ext cx="1457946" cy="149144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91BD67-D2E7-4BA5-85CA-FECC48C216DA}"/>
              </a:ext>
            </a:extLst>
          </p:cNvPr>
          <p:cNvSpPr/>
          <p:nvPr/>
        </p:nvSpPr>
        <p:spPr>
          <a:xfrm>
            <a:off x="1970077" y="2998705"/>
            <a:ext cx="802177" cy="2618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56FC36-FA02-49FC-BB55-21A9E307581A}"/>
              </a:ext>
            </a:extLst>
          </p:cNvPr>
          <p:cNvSpPr txBox="1"/>
          <p:nvPr/>
        </p:nvSpPr>
        <p:spPr>
          <a:xfrm>
            <a:off x="1682015" y="4555230"/>
            <a:ext cx="124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Aquifer</a:t>
            </a:r>
            <a:endParaRPr lang="LID4096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4E8D1B-256F-4988-9435-DDCC58A07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71" y="2338432"/>
            <a:ext cx="5334000" cy="4000500"/>
          </a:xfrm>
          <a:prstGeom prst="rect">
            <a:avLst/>
          </a:prstGeom>
        </p:spPr>
      </p:pic>
      <p:sp>
        <p:nvSpPr>
          <p:cNvPr id="12" name="Action Button: Return 1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BB44AAF-C1D9-4EA7-820B-0D34DA3E554E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Action Button: Go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15D733-119C-4361-994D-DF4D19D09A2D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5262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CFB61A5-F270-47DF-8D05-F9D562AF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22" y="1252623"/>
            <a:ext cx="9343858" cy="5339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8552F-1283-4E72-B154-55BE8F88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1D three layers</a:t>
            </a:r>
            <a:endParaRPr lang="LID4096" dirty="0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5FB73541-F314-4C27-AC43-FD6D5D6CD719}"/>
              </a:ext>
            </a:extLst>
          </p:cNvPr>
          <p:cNvSpPr/>
          <p:nvPr/>
        </p:nvSpPr>
        <p:spPr>
          <a:xfrm>
            <a:off x="499191" y="3730027"/>
            <a:ext cx="1457946" cy="149144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60FF0087-B272-43F8-9FDD-178663DE8590}"/>
              </a:ext>
            </a:extLst>
          </p:cNvPr>
          <p:cNvSpPr/>
          <p:nvPr/>
        </p:nvSpPr>
        <p:spPr>
          <a:xfrm>
            <a:off x="499191" y="3563233"/>
            <a:ext cx="1457946" cy="527504"/>
          </a:xfrm>
          <a:prstGeom prst="cube">
            <a:avLst>
              <a:gd name="adj" fmla="val 6729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DB3B9B09-23F8-4627-982B-E4E254BAE664}"/>
              </a:ext>
            </a:extLst>
          </p:cNvPr>
          <p:cNvSpPr/>
          <p:nvPr/>
        </p:nvSpPr>
        <p:spPr>
          <a:xfrm>
            <a:off x="499191" y="2430854"/>
            <a:ext cx="1457946" cy="149144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91BD67-D2E7-4BA5-85CA-FECC48C216DA}"/>
              </a:ext>
            </a:extLst>
          </p:cNvPr>
          <p:cNvSpPr/>
          <p:nvPr/>
        </p:nvSpPr>
        <p:spPr>
          <a:xfrm>
            <a:off x="827076" y="2481347"/>
            <a:ext cx="802177" cy="2618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56FC36-FA02-49FC-BB55-21A9E307581A}"/>
              </a:ext>
            </a:extLst>
          </p:cNvPr>
          <p:cNvSpPr txBox="1"/>
          <p:nvPr/>
        </p:nvSpPr>
        <p:spPr>
          <a:xfrm>
            <a:off x="539014" y="4037872"/>
            <a:ext cx="124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Aquifer</a:t>
            </a:r>
            <a:endParaRPr lang="LID4096" dirty="0"/>
          </a:p>
        </p:txBody>
      </p:sp>
      <p:sp>
        <p:nvSpPr>
          <p:cNvPr id="17" name="Action Button: Return 1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0A835C9-A611-4445-AEC9-E4B5658FCE6A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ction Button: Go Forward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DA482ED-2A5D-445E-B7A2-583BD54D3824}"/>
              </a:ext>
            </a:extLst>
          </p:cNvPr>
          <p:cNvSpPr/>
          <p:nvPr/>
        </p:nvSpPr>
        <p:spPr>
          <a:xfrm>
            <a:off x="170267" y="1449672"/>
            <a:ext cx="504000" cy="504000"/>
          </a:xfrm>
          <a:prstGeom prst="actionButtonForwardNex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2DA39D-2A48-4E30-ACA8-BFF775B7DE6D}"/>
              </a:ext>
            </a:extLst>
          </p:cNvPr>
          <p:cNvSpPr txBox="1"/>
          <p:nvPr/>
        </p:nvSpPr>
        <p:spPr>
          <a:xfrm>
            <a:off x="8653503" y="1205573"/>
            <a:ext cx="240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Modelled with MRSmatlab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hlinkClick r:id="rId5" action="ppaction://hlinksldjump"/>
              </a:rPr>
              <a:t>3</a:t>
            </a:r>
            <a:endParaRPr lang="LID4096" sz="1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68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CFB61A5-F270-47DF-8D05-F9D562AF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22" y="1252623"/>
            <a:ext cx="9343858" cy="5339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8552F-1283-4E72-B154-55BE8F88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1D three layers</a:t>
            </a:r>
            <a:endParaRPr lang="LID4096" dirty="0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5FB73541-F314-4C27-AC43-FD6D5D6CD719}"/>
              </a:ext>
            </a:extLst>
          </p:cNvPr>
          <p:cNvSpPr/>
          <p:nvPr/>
        </p:nvSpPr>
        <p:spPr>
          <a:xfrm>
            <a:off x="499191" y="3730027"/>
            <a:ext cx="1457946" cy="149144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60FF0087-B272-43F8-9FDD-178663DE8590}"/>
              </a:ext>
            </a:extLst>
          </p:cNvPr>
          <p:cNvSpPr/>
          <p:nvPr/>
        </p:nvSpPr>
        <p:spPr>
          <a:xfrm>
            <a:off x="499191" y="3563233"/>
            <a:ext cx="1457946" cy="527504"/>
          </a:xfrm>
          <a:prstGeom prst="cube">
            <a:avLst>
              <a:gd name="adj" fmla="val 67299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DB3B9B09-23F8-4627-982B-E4E254BAE664}"/>
              </a:ext>
            </a:extLst>
          </p:cNvPr>
          <p:cNvSpPr/>
          <p:nvPr/>
        </p:nvSpPr>
        <p:spPr>
          <a:xfrm>
            <a:off x="499191" y="2430854"/>
            <a:ext cx="1457946" cy="1491443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91BD67-D2E7-4BA5-85CA-FECC48C216DA}"/>
              </a:ext>
            </a:extLst>
          </p:cNvPr>
          <p:cNvSpPr/>
          <p:nvPr/>
        </p:nvSpPr>
        <p:spPr>
          <a:xfrm>
            <a:off x="827076" y="2481347"/>
            <a:ext cx="802177" cy="2618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56FC36-FA02-49FC-BB55-21A9E307581A}"/>
              </a:ext>
            </a:extLst>
          </p:cNvPr>
          <p:cNvSpPr txBox="1"/>
          <p:nvPr/>
        </p:nvSpPr>
        <p:spPr>
          <a:xfrm>
            <a:off x="539014" y="4037872"/>
            <a:ext cx="124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Aquifer</a:t>
            </a:r>
            <a:endParaRPr lang="LID4096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230F5F-7A53-43AD-A9FB-FE0F4D4B006F}"/>
              </a:ext>
            </a:extLst>
          </p:cNvPr>
          <p:cNvSpPr/>
          <p:nvPr/>
        </p:nvSpPr>
        <p:spPr>
          <a:xfrm>
            <a:off x="4688797" y="2743202"/>
            <a:ext cx="4940489" cy="2308384"/>
          </a:xfrm>
          <a:prstGeom prst="rect">
            <a:avLst/>
          </a:prstGeom>
          <a:solidFill>
            <a:srgbClr val="EAF0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Mean LWC:</a:t>
            </a:r>
          </a:p>
          <a:p>
            <a:pPr algn="ctr"/>
            <a:r>
              <a:rPr lang="en-GB" sz="3200" b="1" dirty="0">
                <a:solidFill>
                  <a:schemeClr val="tx1"/>
                </a:solidFill>
              </a:rPr>
              <a:t>0.7 – 1.2 %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7" name="Action Button: Return 1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0625221-7601-437C-879F-463DCEE8FEA5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58351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CF1C-956C-4C9E-82FB-FDA3D4F3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channel – Outlook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41E6-0DAC-4066-9977-8FB155902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935"/>
            <a:ext cx="6089923" cy="4685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Rhonegletscher:</a:t>
            </a:r>
          </a:p>
          <a:p>
            <a:pPr marL="0" indent="0">
              <a:buNone/>
            </a:pPr>
            <a:r>
              <a:rPr lang="en-US" b="1" dirty="0"/>
              <a:t>Based on prior information, which 3D channel geometries can explain our data?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Prior information: GPR data, glaciological considerations</a:t>
            </a:r>
          </a:p>
          <a:p>
            <a:r>
              <a:rPr lang="en-US" dirty="0"/>
              <a:t>3D channel geometries: Parameter space consists of channel thickness and water content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6E5A7-463F-4ABB-A180-6FEADA254958}"/>
              </a:ext>
            </a:extLst>
          </p:cNvPr>
          <p:cNvGrpSpPr/>
          <p:nvPr/>
        </p:nvGrpSpPr>
        <p:grpSpPr>
          <a:xfrm>
            <a:off x="7287436" y="1050571"/>
            <a:ext cx="4225729" cy="2418929"/>
            <a:chOff x="7841906" y="4106710"/>
            <a:chExt cx="3063295" cy="17535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2C565C-EF5D-404F-B156-2A16FE673EB9}"/>
                </a:ext>
              </a:extLst>
            </p:cNvPr>
            <p:cNvGrpSpPr/>
            <p:nvPr/>
          </p:nvGrpSpPr>
          <p:grpSpPr>
            <a:xfrm>
              <a:off x="7841906" y="4106710"/>
              <a:ext cx="3063295" cy="1753518"/>
              <a:chOff x="4072109" y="3730852"/>
              <a:chExt cx="3063295" cy="1753518"/>
            </a:xfrm>
          </p:grpSpPr>
          <p:pic>
            <p:nvPicPr>
              <p:cNvPr id="6" name="Espace réservé du contenu 2" descr="Une image contenant texte, capture d’écran, croquis&#10;&#10;Description générée automatiquement">
                <a:extLst>
                  <a:ext uri="{FF2B5EF4-FFF2-40B4-BE49-F238E27FC236}">
                    <a16:creationId xmlns:a16="http://schemas.microsoft.com/office/drawing/2014/main" id="{B6755017-C55E-412F-858D-17832FFBC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072109" y="3730852"/>
                <a:ext cx="3063295" cy="1753518"/>
              </a:xfrm>
              <a:prstGeom prst="rect">
                <a:avLst/>
              </a:prstGeom>
            </p:spPr>
          </p:pic>
          <p:sp>
            <p:nvSpPr>
              <p:cNvPr id="7" name="Flèche : double flèche verticale 37">
                <a:extLst>
                  <a:ext uri="{FF2B5EF4-FFF2-40B4-BE49-F238E27FC236}">
                    <a16:creationId xmlns:a16="http://schemas.microsoft.com/office/drawing/2014/main" id="{8C6AFA8D-B567-4C82-A435-F6789143E775}"/>
                  </a:ext>
                </a:extLst>
              </p:cNvPr>
              <p:cNvSpPr/>
              <p:nvPr/>
            </p:nvSpPr>
            <p:spPr>
              <a:xfrm>
                <a:off x="5061383" y="4038600"/>
                <a:ext cx="237067" cy="702286"/>
              </a:xfrm>
              <a:prstGeom prst="upDown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ZoneTexte 52">
              <a:extLst>
                <a:ext uri="{FF2B5EF4-FFF2-40B4-BE49-F238E27FC236}">
                  <a16:creationId xmlns:a16="http://schemas.microsoft.com/office/drawing/2014/main" id="{51EF296A-88DB-492B-ABB1-9E6B23E2BEB1}"/>
                </a:ext>
              </a:extLst>
            </p:cNvPr>
            <p:cNvSpPr txBox="1"/>
            <p:nvPr/>
          </p:nvSpPr>
          <p:spPr>
            <a:xfrm>
              <a:off x="8442182" y="4798803"/>
              <a:ext cx="1252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n>
                    <a:solidFill>
                      <a:schemeClr val="tx1"/>
                    </a:solidFill>
                  </a:ln>
                </a:rPr>
                <a:t>50m</a:t>
              </a:r>
            </a:p>
          </p:txBody>
        </p:sp>
      </p:grpSp>
      <p:grpSp>
        <p:nvGrpSpPr>
          <p:cNvPr id="9" name="Groupe 6">
            <a:extLst>
              <a:ext uri="{FF2B5EF4-FFF2-40B4-BE49-F238E27FC236}">
                <a16:creationId xmlns:a16="http://schemas.microsoft.com/office/drawing/2014/main" id="{64B955C4-106E-4D0E-B6F3-35E7B5AEF9D9}"/>
              </a:ext>
            </a:extLst>
          </p:cNvPr>
          <p:cNvGrpSpPr/>
          <p:nvPr/>
        </p:nvGrpSpPr>
        <p:grpSpPr>
          <a:xfrm>
            <a:off x="6928123" y="3356239"/>
            <a:ext cx="4124931" cy="2988171"/>
            <a:chOff x="1461913" y="1541155"/>
            <a:chExt cx="3356921" cy="2431811"/>
          </a:xfrm>
        </p:grpSpPr>
        <p:pic>
          <p:nvPicPr>
            <p:cNvPr id="10" name="Content Placeholder 6" descr="Une image contenant texte, carte, diagramme&#10;&#10;Description générée automatiquement">
              <a:extLst>
                <a:ext uri="{FF2B5EF4-FFF2-40B4-BE49-F238E27FC236}">
                  <a16:creationId xmlns:a16="http://schemas.microsoft.com/office/drawing/2014/main" id="{6F702A71-52B9-4E48-BC05-35CF3FE8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913" y="1541155"/>
              <a:ext cx="3356921" cy="2372339"/>
            </a:xfrm>
            <a:prstGeom prst="rect">
              <a:avLst/>
            </a:prstGeom>
          </p:spPr>
        </p:pic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B3ED798A-C828-4B70-9082-647EBC994C4E}"/>
                </a:ext>
              </a:extLst>
            </p:cNvPr>
            <p:cNvSpPr txBox="1"/>
            <p:nvPr/>
          </p:nvSpPr>
          <p:spPr>
            <a:xfrm>
              <a:off x="2684319" y="3695967"/>
              <a:ext cx="1956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6"/>
                  </a:solidFill>
                </a:rPr>
                <a:t>Reflection from the water</a:t>
              </a:r>
            </a:p>
          </p:txBody>
        </p:sp>
        <p:sp>
          <p:nvSpPr>
            <p:cNvPr id="12" name="Forme libre : forme 10">
              <a:extLst>
                <a:ext uri="{FF2B5EF4-FFF2-40B4-BE49-F238E27FC236}">
                  <a16:creationId xmlns:a16="http://schemas.microsoft.com/office/drawing/2014/main" id="{F5531155-FAFD-4AAE-81F7-3FF7BB982467}"/>
                </a:ext>
              </a:extLst>
            </p:cNvPr>
            <p:cNvSpPr/>
            <p:nvPr/>
          </p:nvSpPr>
          <p:spPr>
            <a:xfrm>
              <a:off x="3101936" y="1905000"/>
              <a:ext cx="1120814" cy="1736822"/>
            </a:xfrm>
            <a:custGeom>
              <a:avLst/>
              <a:gdLst>
                <a:gd name="connsiteX0" fmla="*/ 39 w 1120814"/>
                <a:gd name="connsiteY0" fmla="*/ 184150 h 1736822"/>
                <a:gd name="connsiteX1" fmla="*/ 9564 w 1120814"/>
                <a:gd name="connsiteY1" fmla="*/ 203200 h 1736822"/>
                <a:gd name="connsiteX2" fmla="*/ 19089 w 1120814"/>
                <a:gd name="connsiteY2" fmla="*/ 219075 h 1736822"/>
                <a:gd name="connsiteX3" fmla="*/ 25439 w 1120814"/>
                <a:gd name="connsiteY3" fmla="*/ 238125 h 1736822"/>
                <a:gd name="connsiteX4" fmla="*/ 38139 w 1120814"/>
                <a:gd name="connsiteY4" fmla="*/ 257175 h 1736822"/>
                <a:gd name="connsiteX5" fmla="*/ 47664 w 1120814"/>
                <a:gd name="connsiteY5" fmla="*/ 273050 h 1736822"/>
                <a:gd name="connsiteX6" fmla="*/ 66714 w 1120814"/>
                <a:gd name="connsiteY6" fmla="*/ 311150 h 1736822"/>
                <a:gd name="connsiteX7" fmla="*/ 85764 w 1120814"/>
                <a:gd name="connsiteY7" fmla="*/ 323850 h 1736822"/>
                <a:gd name="connsiteX8" fmla="*/ 101639 w 1120814"/>
                <a:gd name="connsiteY8" fmla="*/ 336550 h 1736822"/>
                <a:gd name="connsiteX9" fmla="*/ 120689 w 1120814"/>
                <a:gd name="connsiteY9" fmla="*/ 346075 h 1736822"/>
                <a:gd name="connsiteX10" fmla="*/ 142914 w 1120814"/>
                <a:gd name="connsiteY10" fmla="*/ 358775 h 1736822"/>
                <a:gd name="connsiteX11" fmla="*/ 161964 w 1120814"/>
                <a:gd name="connsiteY11" fmla="*/ 361950 h 1736822"/>
                <a:gd name="connsiteX12" fmla="*/ 247689 w 1120814"/>
                <a:gd name="connsiteY12" fmla="*/ 355600 h 1736822"/>
                <a:gd name="connsiteX13" fmla="*/ 266739 w 1120814"/>
                <a:gd name="connsiteY13" fmla="*/ 346075 h 1736822"/>
                <a:gd name="connsiteX14" fmla="*/ 292139 w 1120814"/>
                <a:gd name="connsiteY14" fmla="*/ 327025 h 1736822"/>
                <a:gd name="connsiteX15" fmla="*/ 320714 w 1120814"/>
                <a:gd name="connsiteY15" fmla="*/ 295275 h 1736822"/>
                <a:gd name="connsiteX16" fmla="*/ 342939 w 1120814"/>
                <a:gd name="connsiteY16" fmla="*/ 254000 h 1736822"/>
                <a:gd name="connsiteX17" fmla="*/ 355639 w 1120814"/>
                <a:gd name="connsiteY17" fmla="*/ 231775 h 1736822"/>
                <a:gd name="connsiteX18" fmla="*/ 422314 w 1120814"/>
                <a:gd name="connsiteY18" fmla="*/ 149225 h 1736822"/>
                <a:gd name="connsiteX19" fmla="*/ 454064 w 1120814"/>
                <a:gd name="connsiteY19" fmla="*/ 127000 h 1736822"/>
                <a:gd name="connsiteX20" fmla="*/ 492164 w 1120814"/>
                <a:gd name="connsiteY20" fmla="*/ 104775 h 1736822"/>
                <a:gd name="connsiteX21" fmla="*/ 517564 w 1120814"/>
                <a:gd name="connsiteY21" fmla="*/ 101600 h 1736822"/>
                <a:gd name="connsiteX22" fmla="*/ 584239 w 1120814"/>
                <a:gd name="connsiteY22" fmla="*/ 104775 h 1736822"/>
                <a:gd name="connsiteX23" fmla="*/ 615989 w 1120814"/>
                <a:gd name="connsiteY23" fmla="*/ 127000 h 1736822"/>
                <a:gd name="connsiteX24" fmla="*/ 625514 w 1120814"/>
                <a:gd name="connsiteY24" fmla="*/ 139700 h 1736822"/>
                <a:gd name="connsiteX25" fmla="*/ 647739 w 1120814"/>
                <a:gd name="connsiteY25" fmla="*/ 177800 h 1736822"/>
                <a:gd name="connsiteX26" fmla="*/ 654089 w 1120814"/>
                <a:gd name="connsiteY26" fmla="*/ 193675 h 1736822"/>
                <a:gd name="connsiteX27" fmla="*/ 666789 w 1120814"/>
                <a:gd name="connsiteY27" fmla="*/ 212725 h 1736822"/>
                <a:gd name="connsiteX28" fmla="*/ 676314 w 1120814"/>
                <a:gd name="connsiteY28" fmla="*/ 231775 h 1736822"/>
                <a:gd name="connsiteX29" fmla="*/ 676314 w 1120814"/>
                <a:gd name="connsiteY29" fmla="*/ 323850 h 1736822"/>
                <a:gd name="connsiteX30" fmla="*/ 682664 w 1120814"/>
                <a:gd name="connsiteY30" fmla="*/ 460375 h 1736822"/>
                <a:gd name="connsiteX31" fmla="*/ 695364 w 1120814"/>
                <a:gd name="connsiteY31" fmla="*/ 485775 h 1736822"/>
                <a:gd name="connsiteX32" fmla="*/ 701714 w 1120814"/>
                <a:gd name="connsiteY32" fmla="*/ 511175 h 1736822"/>
                <a:gd name="connsiteX33" fmla="*/ 711239 w 1120814"/>
                <a:gd name="connsiteY33" fmla="*/ 533400 h 1736822"/>
                <a:gd name="connsiteX34" fmla="*/ 730289 w 1120814"/>
                <a:gd name="connsiteY34" fmla="*/ 587375 h 1736822"/>
                <a:gd name="connsiteX35" fmla="*/ 739814 w 1120814"/>
                <a:gd name="connsiteY35" fmla="*/ 641350 h 1736822"/>
                <a:gd name="connsiteX36" fmla="*/ 733464 w 1120814"/>
                <a:gd name="connsiteY36" fmla="*/ 800100 h 1736822"/>
                <a:gd name="connsiteX37" fmla="*/ 730289 w 1120814"/>
                <a:gd name="connsiteY37" fmla="*/ 812800 h 1736822"/>
                <a:gd name="connsiteX38" fmla="*/ 717589 w 1120814"/>
                <a:gd name="connsiteY38" fmla="*/ 850900 h 1736822"/>
                <a:gd name="connsiteX39" fmla="*/ 708064 w 1120814"/>
                <a:gd name="connsiteY39" fmla="*/ 863600 h 1736822"/>
                <a:gd name="connsiteX40" fmla="*/ 698539 w 1120814"/>
                <a:gd name="connsiteY40" fmla="*/ 879475 h 1736822"/>
                <a:gd name="connsiteX41" fmla="*/ 679489 w 1120814"/>
                <a:gd name="connsiteY41" fmla="*/ 914400 h 1736822"/>
                <a:gd name="connsiteX42" fmla="*/ 669964 w 1120814"/>
                <a:gd name="connsiteY42" fmla="*/ 930275 h 1736822"/>
                <a:gd name="connsiteX43" fmla="*/ 650914 w 1120814"/>
                <a:gd name="connsiteY43" fmla="*/ 946150 h 1736822"/>
                <a:gd name="connsiteX44" fmla="*/ 444539 w 1120814"/>
                <a:gd name="connsiteY44" fmla="*/ 962025 h 1736822"/>
                <a:gd name="connsiteX45" fmla="*/ 428664 w 1120814"/>
                <a:gd name="connsiteY45" fmla="*/ 971550 h 1736822"/>
                <a:gd name="connsiteX46" fmla="*/ 393739 w 1120814"/>
                <a:gd name="connsiteY46" fmla="*/ 990600 h 1736822"/>
                <a:gd name="connsiteX47" fmla="*/ 374689 w 1120814"/>
                <a:gd name="connsiteY47" fmla="*/ 1028700 h 1736822"/>
                <a:gd name="connsiteX48" fmla="*/ 365164 w 1120814"/>
                <a:gd name="connsiteY48" fmla="*/ 1044575 h 1736822"/>
                <a:gd name="connsiteX49" fmla="*/ 358814 w 1120814"/>
                <a:gd name="connsiteY49" fmla="*/ 1060450 h 1736822"/>
                <a:gd name="connsiteX50" fmla="*/ 352464 w 1120814"/>
                <a:gd name="connsiteY50" fmla="*/ 1069975 h 1736822"/>
                <a:gd name="connsiteX51" fmla="*/ 346114 w 1120814"/>
                <a:gd name="connsiteY51" fmla="*/ 1089025 h 1736822"/>
                <a:gd name="connsiteX52" fmla="*/ 330239 w 1120814"/>
                <a:gd name="connsiteY52" fmla="*/ 1120775 h 1736822"/>
                <a:gd name="connsiteX53" fmla="*/ 314364 w 1120814"/>
                <a:gd name="connsiteY53" fmla="*/ 1146175 h 1736822"/>
                <a:gd name="connsiteX54" fmla="*/ 276264 w 1120814"/>
                <a:gd name="connsiteY54" fmla="*/ 1216025 h 1736822"/>
                <a:gd name="connsiteX55" fmla="*/ 260389 w 1120814"/>
                <a:gd name="connsiteY55" fmla="*/ 1238250 h 1736822"/>
                <a:gd name="connsiteX56" fmla="*/ 193714 w 1120814"/>
                <a:gd name="connsiteY56" fmla="*/ 1314450 h 1736822"/>
                <a:gd name="connsiteX57" fmla="*/ 155614 w 1120814"/>
                <a:gd name="connsiteY57" fmla="*/ 1374775 h 1736822"/>
                <a:gd name="connsiteX58" fmla="*/ 127039 w 1120814"/>
                <a:gd name="connsiteY58" fmla="*/ 1416050 h 1736822"/>
                <a:gd name="connsiteX59" fmla="*/ 120689 w 1120814"/>
                <a:gd name="connsiteY59" fmla="*/ 1431925 h 1736822"/>
                <a:gd name="connsiteX60" fmla="*/ 111164 w 1120814"/>
                <a:gd name="connsiteY60" fmla="*/ 1447800 h 1736822"/>
                <a:gd name="connsiteX61" fmla="*/ 101639 w 1120814"/>
                <a:gd name="connsiteY61" fmla="*/ 1466850 h 1736822"/>
                <a:gd name="connsiteX62" fmla="*/ 117514 w 1120814"/>
                <a:gd name="connsiteY62" fmla="*/ 1470025 h 1736822"/>
                <a:gd name="connsiteX63" fmla="*/ 161964 w 1120814"/>
                <a:gd name="connsiteY63" fmla="*/ 1473200 h 1736822"/>
                <a:gd name="connsiteX64" fmla="*/ 171489 w 1120814"/>
                <a:gd name="connsiteY64" fmla="*/ 1482725 h 1736822"/>
                <a:gd name="connsiteX65" fmla="*/ 181014 w 1120814"/>
                <a:gd name="connsiteY65" fmla="*/ 1489075 h 1736822"/>
                <a:gd name="connsiteX66" fmla="*/ 203239 w 1120814"/>
                <a:gd name="connsiteY66" fmla="*/ 1514475 h 1736822"/>
                <a:gd name="connsiteX67" fmla="*/ 200064 w 1120814"/>
                <a:gd name="connsiteY67" fmla="*/ 1641475 h 1736822"/>
                <a:gd name="connsiteX68" fmla="*/ 196889 w 1120814"/>
                <a:gd name="connsiteY68" fmla="*/ 1651000 h 1736822"/>
                <a:gd name="connsiteX69" fmla="*/ 190539 w 1120814"/>
                <a:gd name="connsiteY69" fmla="*/ 1666875 h 1736822"/>
                <a:gd name="connsiteX70" fmla="*/ 168314 w 1120814"/>
                <a:gd name="connsiteY70" fmla="*/ 1708150 h 1736822"/>
                <a:gd name="connsiteX71" fmla="*/ 165139 w 1120814"/>
                <a:gd name="connsiteY71" fmla="*/ 1733550 h 1736822"/>
                <a:gd name="connsiteX72" fmla="*/ 177839 w 1120814"/>
                <a:gd name="connsiteY72" fmla="*/ 1736725 h 1736822"/>
                <a:gd name="connsiteX73" fmla="*/ 244514 w 1120814"/>
                <a:gd name="connsiteY73" fmla="*/ 1733550 h 1736822"/>
                <a:gd name="connsiteX74" fmla="*/ 273089 w 1120814"/>
                <a:gd name="connsiteY74" fmla="*/ 1730375 h 1736822"/>
                <a:gd name="connsiteX75" fmla="*/ 314364 w 1120814"/>
                <a:gd name="connsiteY75" fmla="*/ 1724025 h 1736822"/>
                <a:gd name="connsiteX76" fmla="*/ 352464 w 1120814"/>
                <a:gd name="connsiteY76" fmla="*/ 1714500 h 1736822"/>
                <a:gd name="connsiteX77" fmla="*/ 371514 w 1120814"/>
                <a:gd name="connsiteY77" fmla="*/ 1711325 h 1736822"/>
                <a:gd name="connsiteX78" fmla="*/ 381039 w 1120814"/>
                <a:gd name="connsiteY78" fmla="*/ 1704975 h 1736822"/>
                <a:gd name="connsiteX79" fmla="*/ 396914 w 1120814"/>
                <a:gd name="connsiteY79" fmla="*/ 1698625 h 1736822"/>
                <a:gd name="connsiteX80" fmla="*/ 406439 w 1120814"/>
                <a:gd name="connsiteY80" fmla="*/ 1685925 h 1736822"/>
                <a:gd name="connsiteX81" fmla="*/ 422314 w 1120814"/>
                <a:gd name="connsiteY81" fmla="*/ 1679575 h 1736822"/>
                <a:gd name="connsiteX82" fmla="*/ 457239 w 1120814"/>
                <a:gd name="connsiteY82" fmla="*/ 1663700 h 1736822"/>
                <a:gd name="connsiteX83" fmla="*/ 476289 w 1120814"/>
                <a:gd name="connsiteY83" fmla="*/ 1660525 h 1736822"/>
                <a:gd name="connsiteX84" fmla="*/ 498514 w 1120814"/>
                <a:gd name="connsiteY84" fmla="*/ 1651000 h 1736822"/>
                <a:gd name="connsiteX85" fmla="*/ 508039 w 1120814"/>
                <a:gd name="connsiteY85" fmla="*/ 1647825 h 1736822"/>
                <a:gd name="connsiteX86" fmla="*/ 527089 w 1120814"/>
                <a:gd name="connsiteY86" fmla="*/ 1635125 h 1736822"/>
                <a:gd name="connsiteX87" fmla="*/ 552489 w 1120814"/>
                <a:gd name="connsiteY87" fmla="*/ 1609725 h 1736822"/>
                <a:gd name="connsiteX88" fmla="*/ 562014 w 1120814"/>
                <a:gd name="connsiteY88" fmla="*/ 1600200 h 1736822"/>
                <a:gd name="connsiteX89" fmla="*/ 571539 w 1120814"/>
                <a:gd name="connsiteY89" fmla="*/ 1593850 h 1736822"/>
                <a:gd name="connsiteX90" fmla="*/ 577889 w 1120814"/>
                <a:gd name="connsiteY90" fmla="*/ 1584325 h 1736822"/>
                <a:gd name="connsiteX91" fmla="*/ 596939 w 1120814"/>
                <a:gd name="connsiteY91" fmla="*/ 1565275 h 1736822"/>
                <a:gd name="connsiteX92" fmla="*/ 676314 w 1120814"/>
                <a:gd name="connsiteY92" fmla="*/ 1482725 h 1736822"/>
                <a:gd name="connsiteX93" fmla="*/ 704889 w 1120814"/>
                <a:gd name="connsiteY93" fmla="*/ 1450975 h 1736822"/>
                <a:gd name="connsiteX94" fmla="*/ 717589 w 1120814"/>
                <a:gd name="connsiteY94" fmla="*/ 1435100 h 1736822"/>
                <a:gd name="connsiteX95" fmla="*/ 727114 w 1120814"/>
                <a:gd name="connsiteY95" fmla="*/ 1425575 h 1736822"/>
                <a:gd name="connsiteX96" fmla="*/ 746164 w 1120814"/>
                <a:gd name="connsiteY96" fmla="*/ 1406525 h 1736822"/>
                <a:gd name="connsiteX97" fmla="*/ 755689 w 1120814"/>
                <a:gd name="connsiteY97" fmla="*/ 1381125 h 1736822"/>
                <a:gd name="connsiteX98" fmla="*/ 768389 w 1120814"/>
                <a:gd name="connsiteY98" fmla="*/ 1355725 h 1736822"/>
                <a:gd name="connsiteX99" fmla="*/ 771564 w 1120814"/>
                <a:gd name="connsiteY99" fmla="*/ 1339850 h 1736822"/>
                <a:gd name="connsiteX100" fmla="*/ 777914 w 1120814"/>
                <a:gd name="connsiteY100" fmla="*/ 1314450 h 1736822"/>
                <a:gd name="connsiteX101" fmla="*/ 793789 w 1120814"/>
                <a:gd name="connsiteY101" fmla="*/ 1279525 h 1736822"/>
                <a:gd name="connsiteX102" fmla="*/ 806489 w 1120814"/>
                <a:gd name="connsiteY102" fmla="*/ 1231900 h 1736822"/>
                <a:gd name="connsiteX103" fmla="*/ 812839 w 1120814"/>
                <a:gd name="connsiteY103" fmla="*/ 1203325 h 1736822"/>
                <a:gd name="connsiteX104" fmla="*/ 825539 w 1120814"/>
                <a:gd name="connsiteY104" fmla="*/ 1171575 h 1736822"/>
                <a:gd name="connsiteX105" fmla="*/ 835064 w 1120814"/>
                <a:gd name="connsiteY105" fmla="*/ 1143000 h 1736822"/>
                <a:gd name="connsiteX106" fmla="*/ 847764 w 1120814"/>
                <a:gd name="connsiteY106" fmla="*/ 1114425 h 1736822"/>
                <a:gd name="connsiteX107" fmla="*/ 854114 w 1120814"/>
                <a:gd name="connsiteY107" fmla="*/ 1085850 h 1736822"/>
                <a:gd name="connsiteX108" fmla="*/ 879514 w 1120814"/>
                <a:gd name="connsiteY108" fmla="*/ 1050925 h 1736822"/>
                <a:gd name="connsiteX109" fmla="*/ 908089 w 1120814"/>
                <a:gd name="connsiteY109" fmla="*/ 1006475 h 1736822"/>
                <a:gd name="connsiteX110" fmla="*/ 927139 w 1120814"/>
                <a:gd name="connsiteY110" fmla="*/ 987425 h 1736822"/>
                <a:gd name="connsiteX111" fmla="*/ 981114 w 1120814"/>
                <a:gd name="connsiteY111" fmla="*/ 901700 h 1736822"/>
                <a:gd name="connsiteX112" fmla="*/ 1012864 w 1120814"/>
                <a:gd name="connsiteY112" fmla="*/ 847725 h 1736822"/>
                <a:gd name="connsiteX113" fmla="*/ 1019214 w 1120814"/>
                <a:gd name="connsiteY113" fmla="*/ 793750 h 1736822"/>
                <a:gd name="connsiteX114" fmla="*/ 1022389 w 1120814"/>
                <a:gd name="connsiteY114" fmla="*/ 746125 h 1736822"/>
                <a:gd name="connsiteX115" fmla="*/ 1028739 w 1120814"/>
                <a:gd name="connsiteY115" fmla="*/ 676275 h 1736822"/>
                <a:gd name="connsiteX116" fmla="*/ 1031914 w 1120814"/>
                <a:gd name="connsiteY116" fmla="*/ 647700 h 1736822"/>
                <a:gd name="connsiteX117" fmla="*/ 1044614 w 1120814"/>
                <a:gd name="connsiteY117" fmla="*/ 565150 h 1736822"/>
                <a:gd name="connsiteX118" fmla="*/ 1057314 w 1120814"/>
                <a:gd name="connsiteY118" fmla="*/ 549275 h 1736822"/>
                <a:gd name="connsiteX119" fmla="*/ 1063664 w 1120814"/>
                <a:gd name="connsiteY119" fmla="*/ 527050 h 1736822"/>
                <a:gd name="connsiteX120" fmla="*/ 1076364 w 1120814"/>
                <a:gd name="connsiteY120" fmla="*/ 469900 h 1736822"/>
                <a:gd name="connsiteX121" fmla="*/ 1085889 w 1120814"/>
                <a:gd name="connsiteY121" fmla="*/ 450850 h 1736822"/>
                <a:gd name="connsiteX122" fmla="*/ 1101764 w 1120814"/>
                <a:gd name="connsiteY122" fmla="*/ 406400 h 1736822"/>
                <a:gd name="connsiteX123" fmla="*/ 1120814 w 1120814"/>
                <a:gd name="connsiteY123" fmla="*/ 330200 h 1736822"/>
                <a:gd name="connsiteX124" fmla="*/ 1114464 w 1120814"/>
                <a:gd name="connsiteY124" fmla="*/ 231775 h 1736822"/>
                <a:gd name="connsiteX125" fmla="*/ 1098589 w 1120814"/>
                <a:gd name="connsiteY125" fmla="*/ 196850 h 1736822"/>
                <a:gd name="connsiteX126" fmla="*/ 1085889 w 1120814"/>
                <a:gd name="connsiteY126" fmla="*/ 161925 h 1736822"/>
                <a:gd name="connsiteX127" fmla="*/ 1079539 w 1120814"/>
                <a:gd name="connsiteY127" fmla="*/ 152400 h 1736822"/>
                <a:gd name="connsiteX128" fmla="*/ 1073189 w 1120814"/>
                <a:gd name="connsiteY128" fmla="*/ 133350 h 1736822"/>
                <a:gd name="connsiteX129" fmla="*/ 1057314 w 1120814"/>
                <a:gd name="connsiteY129" fmla="*/ 114300 h 1736822"/>
                <a:gd name="connsiteX130" fmla="*/ 1035089 w 1120814"/>
                <a:gd name="connsiteY130" fmla="*/ 82550 h 1736822"/>
                <a:gd name="connsiteX131" fmla="*/ 1022389 w 1120814"/>
                <a:gd name="connsiteY131" fmla="*/ 63500 h 1736822"/>
                <a:gd name="connsiteX132" fmla="*/ 1009689 w 1120814"/>
                <a:gd name="connsiteY132" fmla="*/ 50800 h 1736822"/>
                <a:gd name="connsiteX133" fmla="*/ 996989 w 1120814"/>
                <a:gd name="connsiteY133" fmla="*/ 41275 h 1736822"/>
                <a:gd name="connsiteX134" fmla="*/ 977939 w 1120814"/>
                <a:gd name="connsiteY134" fmla="*/ 19050 h 1736822"/>
                <a:gd name="connsiteX135" fmla="*/ 962064 w 1120814"/>
                <a:gd name="connsiteY135" fmla="*/ 12700 h 1736822"/>
                <a:gd name="connsiteX136" fmla="*/ 933489 w 1120814"/>
                <a:gd name="connsiteY136" fmla="*/ 0 h 1736822"/>
                <a:gd name="connsiteX137" fmla="*/ 841414 w 1120814"/>
                <a:gd name="connsiteY137" fmla="*/ 9525 h 1736822"/>
                <a:gd name="connsiteX138" fmla="*/ 828714 w 1120814"/>
                <a:gd name="connsiteY138" fmla="*/ 12700 h 1736822"/>
                <a:gd name="connsiteX139" fmla="*/ 822364 w 1120814"/>
                <a:gd name="connsiteY139" fmla="*/ 22225 h 1736822"/>
                <a:gd name="connsiteX140" fmla="*/ 809664 w 1120814"/>
                <a:gd name="connsiteY140" fmla="*/ 47625 h 1736822"/>
                <a:gd name="connsiteX141" fmla="*/ 803314 w 1120814"/>
                <a:gd name="connsiteY141" fmla="*/ 85725 h 1736822"/>
                <a:gd name="connsiteX142" fmla="*/ 793789 w 1120814"/>
                <a:gd name="connsiteY142" fmla="*/ 165100 h 1736822"/>
                <a:gd name="connsiteX143" fmla="*/ 787439 w 1120814"/>
                <a:gd name="connsiteY143" fmla="*/ 177800 h 1736822"/>
                <a:gd name="connsiteX144" fmla="*/ 777914 w 1120814"/>
                <a:gd name="connsiteY144" fmla="*/ 184150 h 1736822"/>
                <a:gd name="connsiteX145" fmla="*/ 771564 w 1120814"/>
                <a:gd name="connsiteY145" fmla="*/ 193675 h 1736822"/>
                <a:gd name="connsiteX146" fmla="*/ 739814 w 1120814"/>
                <a:gd name="connsiteY146" fmla="*/ 203200 h 1736822"/>
                <a:gd name="connsiteX147" fmla="*/ 723939 w 1120814"/>
                <a:gd name="connsiteY147" fmla="*/ 206375 h 1736822"/>
                <a:gd name="connsiteX148" fmla="*/ 695364 w 1120814"/>
                <a:gd name="connsiteY148" fmla="*/ 196850 h 1736822"/>
                <a:gd name="connsiteX149" fmla="*/ 692189 w 1120814"/>
                <a:gd name="connsiteY149" fmla="*/ 184150 h 1736822"/>
                <a:gd name="connsiteX150" fmla="*/ 685839 w 1120814"/>
                <a:gd name="connsiteY150" fmla="*/ 158750 h 1736822"/>
                <a:gd name="connsiteX151" fmla="*/ 682664 w 1120814"/>
                <a:gd name="connsiteY151" fmla="*/ 120650 h 1736822"/>
                <a:gd name="connsiteX152" fmla="*/ 673139 w 1120814"/>
                <a:gd name="connsiteY152" fmla="*/ 98425 h 1736822"/>
                <a:gd name="connsiteX153" fmla="*/ 669964 w 1120814"/>
                <a:gd name="connsiteY153" fmla="*/ 88900 h 1736822"/>
                <a:gd name="connsiteX154" fmla="*/ 663614 w 1120814"/>
                <a:gd name="connsiteY154" fmla="*/ 73025 h 1736822"/>
                <a:gd name="connsiteX155" fmla="*/ 647739 w 1120814"/>
                <a:gd name="connsiteY155" fmla="*/ 53975 h 1736822"/>
                <a:gd name="connsiteX156" fmla="*/ 631864 w 1120814"/>
                <a:gd name="connsiteY156" fmla="*/ 41275 h 1736822"/>
                <a:gd name="connsiteX157" fmla="*/ 615989 w 1120814"/>
                <a:gd name="connsiteY157" fmla="*/ 28575 h 1736822"/>
                <a:gd name="connsiteX158" fmla="*/ 587414 w 1120814"/>
                <a:gd name="connsiteY158" fmla="*/ 25400 h 1736822"/>
                <a:gd name="connsiteX159" fmla="*/ 473114 w 1120814"/>
                <a:gd name="connsiteY159" fmla="*/ 28575 h 1736822"/>
                <a:gd name="connsiteX160" fmla="*/ 454064 w 1120814"/>
                <a:gd name="connsiteY160" fmla="*/ 38100 h 1736822"/>
                <a:gd name="connsiteX161" fmla="*/ 438189 w 1120814"/>
                <a:gd name="connsiteY161" fmla="*/ 44450 h 1736822"/>
                <a:gd name="connsiteX162" fmla="*/ 415964 w 1120814"/>
                <a:gd name="connsiteY162" fmla="*/ 60325 h 1736822"/>
                <a:gd name="connsiteX163" fmla="*/ 396914 w 1120814"/>
                <a:gd name="connsiteY163" fmla="*/ 69850 h 1736822"/>
                <a:gd name="connsiteX164" fmla="*/ 374689 w 1120814"/>
                <a:gd name="connsiteY164" fmla="*/ 92075 h 1736822"/>
                <a:gd name="connsiteX165" fmla="*/ 358814 w 1120814"/>
                <a:gd name="connsiteY165" fmla="*/ 101600 h 1736822"/>
                <a:gd name="connsiteX166" fmla="*/ 339764 w 1120814"/>
                <a:gd name="connsiteY166" fmla="*/ 120650 h 1736822"/>
                <a:gd name="connsiteX167" fmla="*/ 323889 w 1120814"/>
                <a:gd name="connsiteY167" fmla="*/ 146050 h 1736822"/>
                <a:gd name="connsiteX168" fmla="*/ 301664 w 1120814"/>
                <a:gd name="connsiteY168" fmla="*/ 168275 h 1736822"/>
                <a:gd name="connsiteX169" fmla="*/ 266739 w 1120814"/>
                <a:gd name="connsiteY169" fmla="*/ 215900 h 1736822"/>
                <a:gd name="connsiteX170" fmla="*/ 250864 w 1120814"/>
                <a:gd name="connsiteY170" fmla="*/ 241300 h 1736822"/>
                <a:gd name="connsiteX171" fmla="*/ 238164 w 1120814"/>
                <a:gd name="connsiteY171" fmla="*/ 254000 h 1736822"/>
                <a:gd name="connsiteX172" fmla="*/ 228639 w 1120814"/>
                <a:gd name="connsiteY172" fmla="*/ 273050 h 1736822"/>
                <a:gd name="connsiteX173" fmla="*/ 215939 w 1120814"/>
                <a:gd name="connsiteY173" fmla="*/ 288925 h 1736822"/>
                <a:gd name="connsiteX174" fmla="*/ 158789 w 1120814"/>
                <a:gd name="connsiteY174" fmla="*/ 279400 h 1736822"/>
                <a:gd name="connsiteX175" fmla="*/ 149264 w 1120814"/>
                <a:gd name="connsiteY175" fmla="*/ 273050 h 1736822"/>
                <a:gd name="connsiteX176" fmla="*/ 142914 w 1120814"/>
                <a:gd name="connsiteY176" fmla="*/ 260350 h 1736822"/>
                <a:gd name="connsiteX177" fmla="*/ 139739 w 1120814"/>
                <a:gd name="connsiteY177" fmla="*/ 234950 h 1736822"/>
                <a:gd name="connsiteX178" fmla="*/ 136564 w 1120814"/>
                <a:gd name="connsiteY178" fmla="*/ 222250 h 1736822"/>
                <a:gd name="connsiteX179" fmla="*/ 133389 w 1120814"/>
                <a:gd name="connsiteY179" fmla="*/ 146050 h 1736822"/>
                <a:gd name="connsiteX180" fmla="*/ 111164 w 1120814"/>
                <a:gd name="connsiteY180" fmla="*/ 149225 h 1736822"/>
                <a:gd name="connsiteX181" fmla="*/ 85764 w 1120814"/>
                <a:gd name="connsiteY181" fmla="*/ 152400 h 1736822"/>
                <a:gd name="connsiteX182" fmla="*/ 66714 w 1120814"/>
                <a:gd name="connsiteY182" fmla="*/ 161925 h 1736822"/>
                <a:gd name="connsiteX183" fmla="*/ 25439 w 1120814"/>
                <a:gd name="connsiteY183" fmla="*/ 171450 h 1736822"/>
                <a:gd name="connsiteX184" fmla="*/ 15914 w 1120814"/>
                <a:gd name="connsiteY184" fmla="*/ 177800 h 1736822"/>
                <a:gd name="connsiteX185" fmla="*/ 6389 w 1120814"/>
                <a:gd name="connsiteY185" fmla="*/ 180975 h 1736822"/>
                <a:gd name="connsiteX186" fmla="*/ 39 w 1120814"/>
                <a:gd name="connsiteY186" fmla="*/ 184150 h 173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1120814" h="1736822">
                  <a:moveTo>
                    <a:pt x="39" y="184150"/>
                  </a:moveTo>
                  <a:cubicBezTo>
                    <a:pt x="568" y="187854"/>
                    <a:pt x="6164" y="196967"/>
                    <a:pt x="9564" y="203200"/>
                  </a:cubicBezTo>
                  <a:cubicBezTo>
                    <a:pt x="12519" y="208618"/>
                    <a:pt x="16535" y="213457"/>
                    <a:pt x="19089" y="219075"/>
                  </a:cubicBezTo>
                  <a:cubicBezTo>
                    <a:pt x="21859" y="225169"/>
                    <a:pt x="22446" y="232138"/>
                    <a:pt x="25439" y="238125"/>
                  </a:cubicBezTo>
                  <a:cubicBezTo>
                    <a:pt x="28852" y="244951"/>
                    <a:pt x="34042" y="250736"/>
                    <a:pt x="38139" y="257175"/>
                  </a:cubicBezTo>
                  <a:cubicBezTo>
                    <a:pt x="41452" y="262381"/>
                    <a:pt x="44777" y="267596"/>
                    <a:pt x="47664" y="273050"/>
                  </a:cubicBezTo>
                  <a:cubicBezTo>
                    <a:pt x="54308" y="285599"/>
                    <a:pt x="54900" y="303274"/>
                    <a:pt x="66714" y="311150"/>
                  </a:cubicBezTo>
                  <a:cubicBezTo>
                    <a:pt x="73064" y="315383"/>
                    <a:pt x="79592" y="319361"/>
                    <a:pt x="85764" y="323850"/>
                  </a:cubicBezTo>
                  <a:cubicBezTo>
                    <a:pt x="91245" y="327836"/>
                    <a:pt x="95922" y="332912"/>
                    <a:pt x="101639" y="336550"/>
                  </a:cubicBezTo>
                  <a:cubicBezTo>
                    <a:pt x="107629" y="340362"/>
                    <a:pt x="114438" y="342709"/>
                    <a:pt x="120689" y="346075"/>
                  </a:cubicBezTo>
                  <a:cubicBezTo>
                    <a:pt x="128202" y="350120"/>
                    <a:pt x="134950" y="355712"/>
                    <a:pt x="142914" y="358775"/>
                  </a:cubicBezTo>
                  <a:cubicBezTo>
                    <a:pt x="148922" y="361086"/>
                    <a:pt x="155614" y="360892"/>
                    <a:pt x="161964" y="361950"/>
                  </a:cubicBezTo>
                  <a:cubicBezTo>
                    <a:pt x="190539" y="359833"/>
                    <a:pt x="219359" y="359892"/>
                    <a:pt x="247689" y="355600"/>
                  </a:cubicBezTo>
                  <a:cubicBezTo>
                    <a:pt x="254708" y="354536"/>
                    <a:pt x="260767" y="349914"/>
                    <a:pt x="266739" y="346075"/>
                  </a:cubicBezTo>
                  <a:cubicBezTo>
                    <a:pt x="275641" y="340352"/>
                    <a:pt x="285988" y="335637"/>
                    <a:pt x="292139" y="327025"/>
                  </a:cubicBezTo>
                  <a:cubicBezTo>
                    <a:pt x="311090" y="300494"/>
                    <a:pt x="300731" y="310262"/>
                    <a:pt x="320714" y="295275"/>
                  </a:cubicBezTo>
                  <a:cubicBezTo>
                    <a:pt x="336445" y="258568"/>
                    <a:pt x="322738" y="286827"/>
                    <a:pt x="342939" y="254000"/>
                  </a:cubicBezTo>
                  <a:cubicBezTo>
                    <a:pt x="347411" y="246733"/>
                    <a:pt x="351117" y="239011"/>
                    <a:pt x="355639" y="231775"/>
                  </a:cubicBezTo>
                  <a:cubicBezTo>
                    <a:pt x="374399" y="201760"/>
                    <a:pt x="396034" y="173116"/>
                    <a:pt x="422314" y="149225"/>
                  </a:cubicBezTo>
                  <a:cubicBezTo>
                    <a:pt x="437905" y="135051"/>
                    <a:pt x="437024" y="137843"/>
                    <a:pt x="454064" y="127000"/>
                  </a:cubicBezTo>
                  <a:cubicBezTo>
                    <a:pt x="464179" y="120563"/>
                    <a:pt x="480095" y="108223"/>
                    <a:pt x="492164" y="104775"/>
                  </a:cubicBezTo>
                  <a:cubicBezTo>
                    <a:pt x="500368" y="102431"/>
                    <a:pt x="509097" y="102658"/>
                    <a:pt x="517564" y="101600"/>
                  </a:cubicBezTo>
                  <a:cubicBezTo>
                    <a:pt x="539789" y="102658"/>
                    <a:pt x="562248" y="101392"/>
                    <a:pt x="584239" y="104775"/>
                  </a:cubicBezTo>
                  <a:cubicBezTo>
                    <a:pt x="590036" y="105667"/>
                    <a:pt x="612743" y="123754"/>
                    <a:pt x="615989" y="127000"/>
                  </a:cubicBezTo>
                  <a:cubicBezTo>
                    <a:pt x="619731" y="130742"/>
                    <a:pt x="622479" y="135365"/>
                    <a:pt x="625514" y="139700"/>
                  </a:cubicBezTo>
                  <a:cubicBezTo>
                    <a:pt x="637006" y="156117"/>
                    <a:pt x="639588" y="159869"/>
                    <a:pt x="647739" y="177800"/>
                  </a:cubicBezTo>
                  <a:cubicBezTo>
                    <a:pt x="650097" y="182988"/>
                    <a:pt x="651360" y="188672"/>
                    <a:pt x="654089" y="193675"/>
                  </a:cubicBezTo>
                  <a:cubicBezTo>
                    <a:pt x="657743" y="200375"/>
                    <a:pt x="662944" y="206133"/>
                    <a:pt x="666789" y="212725"/>
                  </a:cubicBezTo>
                  <a:cubicBezTo>
                    <a:pt x="670366" y="218857"/>
                    <a:pt x="673139" y="225425"/>
                    <a:pt x="676314" y="231775"/>
                  </a:cubicBezTo>
                  <a:cubicBezTo>
                    <a:pt x="684369" y="304268"/>
                    <a:pt x="674352" y="200237"/>
                    <a:pt x="676314" y="323850"/>
                  </a:cubicBezTo>
                  <a:cubicBezTo>
                    <a:pt x="677037" y="369402"/>
                    <a:pt x="677341" y="415130"/>
                    <a:pt x="682664" y="460375"/>
                  </a:cubicBezTo>
                  <a:cubicBezTo>
                    <a:pt x="683770" y="469776"/>
                    <a:pt x="692040" y="476912"/>
                    <a:pt x="695364" y="485775"/>
                  </a:cubicBezTo>
                  <a:cubicBezTo>
                    <a:pt x="698428" y="493947"/>
                    <a:pt x="698954" y="502896"/>
                    <a:pt x="701714" y="511175"/>
                  </a:cubicBezTo>
                  <a:cubicBezTo>
                    <a:pt x="704263" y="518821"/>
                    <a:pt x="708246" y="525916"/>
                    <a:pt x="711239" y="533400"/>
                  </a:cubicBezTo>
                  <a:cubicBezTo>
                    <a:pt x="715752" y="544684"/>
                    <a:pt x="727383" y="576334"/>
                    <a:pt x="730289" y="587375"/>
                  </a:cubicBezTo>
                  <a:cubicBezTo>
                    <a:pt x="735175" y="605942"/>
                    <a:pt x="737145" y="622670"/>
                    <a:pt x="739814" y="641350"/>
                  </a:cubicBezTo>
                  <a:cubicBezTo>
                    <a:pt x="737697" y="694267"/>
                    <a:pt x="736402" y="747223"/>
                    <a:pt x="733464" y="800100"/>
                  </a:cubicBezTo>
                  <a:cubicBezTo>
                    <a:pt x="733222" y="804457"/>
                    <a:pt x="731236" y="808540"/>
                    <a:pt x="730289" y="812800"/>
                  </a:cubicBezTo>
                  <a:cubicBezTo>
                    <a:pt x="726104" y="831632"/>
                    <a:pt x="728387" y="831104"/>
                    <a:pt x="717589" y="850900"/>
                  </a:cubicBezTo>
                  <a:cubicBezTo>
                    <a:pt x="715055" y="855546"/>
                    <a:pt x="710999" y="859197"/>
                    <a:pt x="708064" y="863600"/>
                  </a:cubicBezTo>
                  <a:cubicBezTo>
                    <a:pt x="704641" y="868735"/>
                    <a:pt x="701714" y="874183"/>
                    <a:pt x="698539" y="879475"/>
                  </a:cubicBezTo>
                  <a:cubicBezTo>
                    <a:pt x="686442" y="927862"/>
                    <a:pt x="701877" y="888814"/>
                    <a:pt x="679489" y="914400"/>
                  </a:cubicBezTo>
                  <a:cubicBezTo>
                    <a:pt x="675425" y="919044"/>
                    <a:pt x="674092" y="925688"/>
                    <a:pt x="669964" y="930275"/>
                  </a:cubicBezTo>
                  <a:cubicBezTo>
                    <a:pt x="664434" y="936419"/>
                    <a:pt x="657369" y="940986"/>
                    <a:pt x="650914" y="946150"/>
                  </a:cubicBezTo>
                  <a:cubicBezTo>
                    <a:pt x="590735" y="994293"/>
                    <a:pt x="592292" y="957181"/>
                    <a:pt x="444539" y="962025"/>
                  </a:cubicBezTo>
                  <a:cubicBezTo>
                    <a:pt x="439247" y="965200"/>
                    <a:pt x="434082" y="968595"/>
                    <a:pt x="428664" y="971550"/>
                  </a:cubicBezTo>
                  <a:cubicBezTo>
                    <a:pt x="383620" y="996120"/>
                    <a:pt x="433499" y="966744"/>
                    <a:pt x="393739" y="990600"/>
                  </a:cubicBezTo>
                  <a:cubicBezTo>
                    <a:pt x="387389" y="1003300"/>
                    <a:pt x="381994" y="1016524"/>
                    <a:pt x="374689" y="1028700"/>
                  </a:cubicBezTo>
                  <a:cubicBezTo>
                    <a:pt x="371514" y="1033992"/>
                    <a:pt x="367924" y="1039055"/>
                    <a:pt x="365164" y="1044575"/>
                  </a:cubicBezTo>
                  <a:cubicBezTo>
                    <a:pt x="362615" y="1049673"/>
                    <a:pt x="361363" y="1055352"/>
                    <a:pt x="358814" y="1060450"/>
                  </a:cubicBezTo>
                  <a:cubicBezTo>
                    <a:pt x="357107" y="1063863"/>
                    <a:pt x="354014" y="1066488"/>
                    <a:pt x="352464" y="1069975"/>
                  </a:cubicBezTo>
                  <a:cubicBezTo>
                    <a:pt x="349746" y="1076092"/>
                    <a:pt x="348797" y="1082893"/>
                    <a:pt x="346114" y="1089025"/>
                  </a:cubicBezTo>
                  <a:cubicBezTo>
                    <a:pt x="341371" y="1099865"/>
                    <a:pt x="334633" y="1109789"/>
                    <a:pt x="330239" y="1120775"/>
                  </a:cubicBezTo>
                  <a:cubicBezTo>
                    <a:pt x="322221" y="1140819"/>
                    <a:pt x="327919" y="1132620"/>
                    <a:pt x="314364" y="1146175"/>
                  </a:cubicBezTo>
                  <a:cubicBezTo>
                    <a:pt x="301617" y="1175919"/>
                    <a:pt x="299637" y="1183303"/>
                    <a:pt x="276264" y="1216025"/>
                  </a:cubicBezTo>
                  <a:cubicBezTo>
                    <a:pt x="270972" y="1223433"/>
                    <a:pt x="266564" y="1231560"/>
                    <a:pt x="260389" y="1238250"/>
                  </a:cubicBezTo>
                  <a:cubicBezTo>
                    <a:pt x="225726" y="1275802"/>
                    <a:pt x="229598" y="1242683"/>
                    <a:pt x="193714" y="1314450"/>
                  </a:cubicBezTo>
                  <a:cubicBezTo>
                    <a:pt x="169018" y="1363842"/>
                    <a:pt x="206350" y="1291423"/>
                    <a:pt x="155614" y="1374775"/>
                  </a:cubicBezTo>
                  <a:cubicBezTo>
                    <a:pt x="130076" y="1416730"/>
                    <a:pt x="152468" y="1396978"/>
                    <a:pt x="127039" y="1416050"/>
                  </a:cubicBezTo>
                  <a:cubicBezTo>
                    <a:pt x="124922" y="1421342"/>
                    <a:pt x="123238" y="1426827"/>
                    <a:pt x="120689" y="1431925"/>
                  </a:cubicBezTo>
                  <a:cubicBezTo>
                    <a:pt x="117929" y="1437445"/>
                    <a:pt x="114119" y="1442382"/>
                    <a:pt x="111164" y="1447800"/>
                  </a:cubicBezTo>
                  <a:cubicBezTo>
                    <a:pt x="107764" y="1454033"/>
                    <a:pt x="104814" y="1460500"/>
                    <a:pt x="101639" y="1466850"/>
                  </a:cubicBezTo>
                  <a:cubicBezTo>
                    <a:pt x="106931" y="1467908"/>
                    <a:pt x="112147" y="1469460"/>
                    <a:pt x="117514" y="1470025"/>
                  </a:cubicBezTo>
                  <a:cubicBezTo>
                    <a:pt x="132287" y="1471580"/>
                    <a:pt x="147504" y="1469798"/>
                    <a:pt x="161964" y="1473200"/>
                  </a:cubicBezTo>
                  <a:cubicBezTo>
                    <a:pt x="166335" y="1474228"/>
                    <a:pt x="168040" y="1479850"/>
                    <a:pt x="171489" y="1482725"/>
                  </a:cubicBezTo>
                  <a:cubicBezTo>
                    <a:pt x="174420" y="1485168"/>
                    <a:pt x="178117" y="1486592"/>
                    <a:pt x="181014" y="1489075"/>
                  </a:cubicBezTo>
                  <a:cubicBezTo>
                    <a:pt x="192523" y="1498940"/>
                    <a:pt x="194482" y="1502799"/>
                    <a:pt x="203239" y="1514475"/>
                  </a:cubicBezTo>
                  <a:cubicBezTo>
                    <a:pt x="202181" y="1556808"/>
                    <a:pt x="202031" y="1599174"/>
                    <a:pt x="200064" y="1641475"/>
                  </a:cubicBezTo>
                  <a:cubicBezTo>
                    <a:pt x="199909" y="1644818"/>
                    <a:pt x="198064" y="1647866"/>
                    <a:pt x="196889" y="1651000"/>
                  </a:cubicBezTo>
                  <a:cubicBezTo>
                    <a:pt x="194888" y="1656336"/>
                    <a:pt x="192927" y="1661700"/>
                    <a:pt x="190539" y="1666875"/>
                  </a:cubicBezTo>
                  <a:cubicBezTo>
                    <a:pt x="180232" y="1689206"/>
                    <a:pt x="179350" y="1689757"/>
                    <a:pt x="168314" y="1708150"/>
                  </a:cubicBezTo>
                  <a:cubicBezTo>
                    <a:pt x="167256" y="1716617"/>
                    <a:pt x="162441" y="1725455"/>
                    <a:pt x="165139" y="1733550"/>
                  </a:cubicBezTo>
                  <a:cubicBezTo>
                    <a:pt x="166519" y="1737690"/>
                    <a:pt x="173475" y="1736725"/>
                    <a:pt x="177839" y="1736725"/>
                  </a:cubicBezTo>
                  <a:cubicBezTo>
                    <a:pt x="200089" y="1736725"/>
                    <a:pt x="222289" y="1734608"/>
                    <a:pt x="244514" y="1733550"/>
                  </a:cubicBezTo>
                  <a:lnTo>
                    <a:pt x="273089" y="1730375"/>
                  </a:lnTo>
                  <a:cubicBezTo>
                    <a:pt x="284505" y="1728948"/>
                    <a:pt x="302712" y="1726143"/>
                    <a:pt x="314364" y="1724025"/>
                  </a:cubicBezTo>
                  <a:cubicBezTo>
                    <a:pt x="350643" y="1717429"/>
                    <a:pt x="306705" y="1725060"/>
                    <a:pt x="352464" y="1714500"/>
                  </a:cubicBezTo>
                  <a:cubicBezTo>
                    <a:pt x="358737" y="1713052"/>
                    <a:pt x="365164" y="1712383"/>
                    <a:pt x="371514" y="1711325"/>
                  </a:cubicBezTo>
                  <a:cubicBezTo>
                    <a:pt x="374689" y="1709208"/>
                    <a:pt x="377626" y="1706682"/>
                    <a:pt x="381039" y="1704975"/>
                  </a:cubicBezTo>
                  <a:cubicBezTo>
                    <a:pt x="386137" y="1702426"/>
                    <a:pt x="392355" y="1702045"/>
                    <a:pt x="396914" y="1698625"/>
                  </a:cubicBezTo>
                  <a:cubicBezTo>
                    <a:pt x="401147" y="1695450"/>
                    <a:pt x="402206" y="1689100"/>
                    <a:pt x="406439" y="1685925"/>
                  </a:cubicBezTo>
                  <a:cubicBezTo>
                    <a:pt x="410998" y="1682505"/>
                    <a:pt x="417106" y="1681890"/>
                    <a:pt x="422314" y="1679575"/>
                  </a:cubicBezTo>
                  <a:cubicBezTo>
                    <a:pt x="436517" y="1673263"/>
                    <a:pt x="440381" y="1668887"/>
                    <a:pt x="457239" y="1663700"/>
                  </a:cubicBezTo>
                  <a:cubicBezTo>
                    <a:pt x="463392" y="1661807"/>
                    <a:pt x="470005" y="1661922"/>
                    <a:pt x="476289" y="1660525"/>
                  </a:cubicBezTo>
                  <a:cubicBezTo>
                    <a:pt x="486599" y="1658234"/>
                    <a:pt x="488061" y="1655480"/>
                    <a:pt x="498514" y="1651000"/>
                  </a:cubicBezTo>
                  <a:cubicBezTo>
                    <a:pt x="501590" y="1649682"/>
                    <a:pt x="504864" y="1648883"/>
                    <a:pt x="508039" y="1647825"/>
                  </a:cubicBezTo>
                  <a:cubicBezTo>
                    <a:pt x="526372" y="1620326"/>
                    <a:pt x="499752" y="1655627"/>
                    <a:pt x="527089" y="1635125"/>
                  </a:cubicBezTo>
                  <a:cubicBezTo>
                    <a:pt x="536668" y="1627941"/>
                    <a:pt x="544022" y="1618192"/>
                    <a:pt x="552489" y="1609725"/>
                  </a:cubicBezTo>
                  <a:cubicBezTo>
                    <a:pt x="555664" y="1606550"/>
                    <a:pt x="558278" y="1602691"/>
                    <a:pt x="562014" y="1600200"/>
                  </a:cubicBezTo>
                  <a:lnTo>
                    <a:pt x="571539" y="1593850"/>
                  </a:lnTo>
                  <a:cubicBezTo>
                    <a:pt x="573656" y="1590675"/>
                    <a:pt x="575354" y="1587177"/>
                    <a:pt x="577889" y="1584325"/>
                  </a:cubicBezTo>
                  <a:cubicBezTo>
                    <a:pt x="583855" y="1577613"/>
                    <a:pt x="591958" y="1572747"/>
                    <a:pt x="596939" y="1565275"/>
                  </a:cubicBezTo>
                  <a:cubicBezTo>
                    <a:pt x="624782" y="1523510"/>
                    <a:pt x="578956" y="1590901"/>
                    <a:pt x="676314" y="1482725"/>
                  </a:cubicBezTo>
                  <a:cubicBezTo>
                    <a:pt x="685839" y="1472142"/>
                    <a:pt x="695564" y="1461735"/>
                    <a:pt x="704889" y="1450975"/>
                  </a:cubicBezTo>
                  <a:cubicBezTo>
                    <a:pt x="709327" y="1445854"/>
                    <a:pt x="713127" y="1440200"/>
                    <a:pt x="717589" y="1435100"/>
                  </a:cubicBezTo>
                  <a:cubicBezTo>
                    <a:pt x="720546" y="1431721"/>
                    <a:pt x="724504" y="1429229"/>
                    <a:pt x="727114" y="1425575"/>
                  </a:cubicBezTo>
                  <a:cubicBezTo>
                    <a:pt x="741225" y="1405819"/>
                    <a:pt x="723586" y="1417814"/>
                    <a:pt x="746164" y="1406525"/>
                  </a:cubicBezTo>
                  <a:cubicBezTo>
                    <a:pt x="749339" y="1398058"/>
                    <a:pt x="752065" y="1389409"/>
                    <a:pt x="755689" y="1381125"/>
                  </a:cubicBezTo>
                  <a:cubicBezTo>
                    <a:pt x="759483" y="1372453"/>
                    <a:pt x="764991" y="1364560"/>
                    <a:pt x="768389" y="1355725"/>
                  </a:cubicBezTo>
                  <a:cubicBezTo>
                    <a:pt x="770326" y="1350688"/>
                    <a:pt x="770351" y="1345108"/>
                    <a:pt x="771564" y="1339850"/>
                  </a:cubicBezTo>
                  <a:cubicBezTo>
                    <a:pt x="773526" y="1331346"/>
                    <a:pt x="774673" y="1322553"/>
                    <a:pt x="777914" y="1314450"/>
                  </a:cubicBezTo>
                  <a:cubicBezTo>
                    <a:pt x="786901" y="1291983"/>
                    <a:pt x="781715" y="1303673"/>
                    <a:pt x="793789" y="1279525"/>
                  </a:cubicBezTo>
                  <a:cubicBezTo>
                    <a:pt x="801235" y="1242297"/>
                    <a:pt x="791106" y="1290355"/>
                    <a:pt x="806489" y="1231900"/>
                  </a:cubicBezTo>
                  <a:cubicBezTo>
                    <a:pt x="808972" y="1222464"/>
                    <a:pt x="809901" y="1212629"/>
                    <a:pt x="812839" y="1203325"/>
                  </a:cubicBezTo>
                  <a:cubicBezTo>
                    <a:pt x="816271" y="1192455"/>
                    <a:pt x="821598" y="1182271"/>
                    <a:pt x="825539" y="1171575"/>
                  </a:cubicBezTo>
                  <a:cubicBezTo>
                    <a:pt x="829010" y="1162154"/>
                    <a:pt x="831425" y="1152358"/>
                    <a:pt x="835064" y="1143000"/>
                  </a:cubicBezTo>
                  <a:cubicBezTo>
                    <a:pt x="838842" y="1133285"/>
                    <a:pt x="844468" y="1124313"/>
                    <a:pt x="847764" y="1114425"/>
                  </a:cubicBezTo>
                  <a:cubicBezTo>
                    <a:pt x="850850" y="1105168"/>
                    <a:pt x="849750" y="1094577"/>
                    <a:pt x="854114" y="1085850"/>
                  </a:cubicBezTo>
                  <a:cubicBezTo>
                    <a:pt x="860552" y="1072975"/>
                    <a:pt x="871420" y="1062829"/>
                    <a:pt x="879514" y="1050925"/>
                  </a:cubicBezTo>
                  <a:cubicBezTo>
                    <a:pt x="889419" y="1036359"/>
                    <a:pt x="895634" y="1018930"/>
                    <a:pt x="908089" y="1006475"/>
                  </a:cubicBezTo>
                  <a:cubicBezTo>
                    <a:pt x="914439" y="1000125"/>
                    <a:pt x="921604" y="994497"/>
                    <a:pt x="927139" y="987425"/>
                  </a:cubicBezTo>
                  <a:cubicBezTo>
                    <a:pt x="989106" y="908245"/>
                    <a:pt x="946233" y="961496"/>
                    <a:pt x="981114" y="901700"/>
                  </a:cubicBezTo>
                  <a:cubicBezTo>
                    <a:pt x="1015250" y="843181"/>
                    <a:pt x="1003406" y="876098"/>
                    <a:pt x="1012864" y="847725"/>
                  </a:cubicBezTo>
                  <a:cubicBezTo>
                    <a:pt x="1016290" y="823746"/>
                    <a:pt x="1017076" y="820475"/>
                    <a:pt x="1019214" y="793750"/>
                  </a:cubicBezTo>
                  <a:cubicBezTo>
                    <a:pt x="1020483" y="777890"/>
                    <a:pt x="1021103" y="761983"/>
                    <a:pt x="1022389" y="746125"/>
                  </a:cubicBezTo>
                  <a:cubicBezTo>
                    <a:pt x="1024278" y="722822"/>
                    <a:pt x="1026487" y="699546"/>
                    <a:pt x="1028739" y="676275"/>
                  </a:cubicBezTo>
                  <a:cubicBezTo>
                    <a:pt x="1029662" y="666736"/>
                    <a:pt x="1031206" y="657257"/>
                    <a:pt x="1031914" y="647700"/>
                  </a:cubicBezTo>
                  <a:cubicBezTo>
                    <a:pt x="1034631" y="611015"/>
                    <a:pt x="1028844" y="594436"/>
                    <a:pt x="1044614" y="565150"/>
                  </a:cubicBezTo>
                  <a:cubicBezTo>
                    <a:pt x="1047827" y="559183"/>
                    <a:pt x="1053081" y="554567"/>
                    <a:pt x="1057314" y="549275"/>
                  </a:cubicBezTo>
                  <a:cubicBezTo>
                    <a:pt x="1059431" y="541867"/>
                    <a:pt x="1061899" y="534550"/>
                    <a:pt x="1063664" y="527050"/>
                  </a:cubicBezTo>
                  <a:cubicBezTo>
                    <a:pt x="1066717" y="514074"/>
                    <a:pt x="1071446" y="483670"/>
                    <a:pt x="1076364" y="469900"/>
                  </a:cubicBezTo>
                  <a:cubicBezTo>
                    <a:pt x="1078752" y="463214"/>
                    <a:pt x="1083252" y="457442"/>
                    <a:pt x="1085889" y="450850"/>
                  </a:cubicBezTo>
                  <a:cubicBezTo>
                    <a:pt x="1091732" y="436242"/>
                    <a:pt x="1096789" y="421326"/>
                    <a:pt x="1101764" y="406400"/>
                  </a:cubicBezTo>
                  <a:cubicBezTo>
                    <a:pt x="1112867" y="373090"/>
                    <a:pt x="1112781" y="367689"/>
                    <a:pt x="1120814" y="330200"/>
                  </a:cubicBezTo>
                  <a:cubicBezTo>
                    <a:pt x="1118697" y="297392"/>
                    <a:pt x="1117998" y="264461"/>
                    <a:pt x="1114464" y="231775"/>
                  </a:cubicBezTo>
                  <a:cubicBezTo>
                    <a:pt x="1112672" y="215201"/>
                    <a:pt x="1105556" y="210784"/>
                    <a:pt x="1098589" y="196850"/>
                  </a:cubicBezTo>
                  <a:cubicBezTo>
                    <a:pt x="1086601" y="172873"/>
                    <a:pt x="1097744" y="188598"/>
                    <a:pt x="1085889" y="161925"/>
                  </a:cubicBezTo>
                  <a:cubicBezTo>
                    <a:pt x="1084339" y="158438"/>
                    <a:pt x="1081089" y="155887"/>
                    <a:pt x="1079539" y="152400"/>
                  </a:cubicBezTo>
                  <a:cubicBezTo>
                    <a:pt x="1076821" y="146283"/>
                    <a:pt x="1077922" y="138083"/>
                    <a:pt x="1073189" y="133350"/>
                  </a:cubicBezTo>
                  <a:cubicBezTo>
                    <a:pt x="1060966" y="121127"/>
                    <a:pt x="1066155" y="127561"/>
                    <a:pt x="1057314" y="114300"/>
                  </a:cubicBezTo>
                  <a:cubicBezTo>
                    <a:pt x="1051193" y="89815"/>
                    <a:pt x="1058806" y="111010"/>
                    <a:pt x="1035089" y="82550"/>
                  </a:cubicBezTo>
                  <a:cubicBezTo>
                    <a:pt x="1030203" y="76687"/>
                    <a:pt x="1027785" y="68896"/>
                    <a:pt x="1022389" y="63500"/>
                  </a:cubicBezTo>
                  <a:cubicBezTo>
                    <a:pt x="1018156" y="59267"/>
                    <a:pt x="1014195" y="54742"/>
                    <a:pt x="1009689" y="50800"/>
                  </a:cubicBezTo>
                  <a:cubicBezTo>
                    <a:pt x="1005707" y="47315"/>
                    <a:pt x="1000731" y="45017"/>
                    <a:pt x="996989" y="41275"/>
                  </a:cubicBezTo>
                  <a:cubicBezTo>
                    <a:pt x="989544" y="33830"/>
                    <a:pt x="987155" y="24810"/>
                    <a:pt x="977939" y="19050"/>
                  </a:cubicBezTo>
                  <a:cubicBezTo>
                    <a:pt x="973106" y="16029"/>
                    <a:pt x="967162" y="15249"/>
                    <a:pt x="962064" y="12700"/>
                  </a:cubicBezTo>
                  <a:cubicBezTo>
                    <a:pt x="934601" y="-1032"/>
                    <a:pt x="957724" y="6059"/>
                    <a:pt x="933489" y="0"/>
                  </a:cubicBezTo>
                  <a:lnTo>
                    <a:pt x="841414" y="9525"/>
                  </a:lnTo>
                  <a:cubicBezTo>
                    <a:pt x="837082" y="10050"/>
                    <a:pt x="832345" y="10279"/>
                    <a:pt x="828714" y="12700"/>
                  </a:cubicBezTo>
                  <a:cubicBezTo>
                    <a:pt x="825539" y="14817"/>
                    <a:pt x="824191" y="18875"/>
                    <a:pt x="822364" y="22225"/>
                  </a:cubicBezTo>
                  <a:cubicBezTo>
                    <a:pt x="817831" y="30535"/>
                    <a:pt x="809664" y="47625"/>
                    <a:pt x="809664" y="47625"/>
                  </a:cubicBezTo>
                  <a:cubicBezTo>
                    <a:pt x="807547" y="60325"/>
                    <a:pt x="804554" y="72910"/>
                    <a:pt x="803314" y="85725"/>
                  </a:cubicBezTo>
                  <a:cubicBezTo>
                    <a:pt x="800710" y="112629"/>
                    <a:pt x="806200" y="140279"/>
                    <a:pt x="793789" y="165100"/>
                  </a:cubicBezTo>
                  <a:cubicBezTo>
                    <a:pt x="791672" y="169333"/>
                    <a:pt x="790469" y="174164"/>
                    <a:pt x="787439" y="177800"/>
                  </a:cubicBezTo>
                  <a:cubicBezTo>
                    <a:pt x="784996" y="180731"/>
                    <a:pt x="781089" y="182033"/>
                    <a:pt x="777914" y="184150"/>
                  </a:cubicBezTo>
                  <a:cubicBezTo>
                    <a:pt x="775797" y="187325"/>
                    <a:pt x="774262" y="190977"/>
                    <a:pt x="771564" y="193675"/>
                  </a:cubicBezTo>
                  <a:cubicBezTo>
                    <a:pt x="761734" y="203505"/>
                    <a:pt x="754203" y="200802"/>
                    <a:pt x="739814" y="203200"/>
                  </a:cubicBezTo>
                  <a:cubicBezTo>
                    <a:pt x="734491" y="204087"/>
                    <a:pt x="729231" y="205317"/>
                    <a:pt x="723939" y="206375"/>
                  </a:cubicBezTo>
                  <a:cubicBezTo>
                    <a:pt x="717411" y="205069"/>
                    <a:pt x="700622" y="203160"/>
                    <a:pt x="695364" y="196850"/>
                  </a:cubicBezTo>
                  <a:cubicBezTo>
                    <a:pt x="692570" y="193498"/>
                    <a:pt x="693388" y="188346"/>
                    <a:pt x="692189" y="184150"/>
                  </a:cubicBezTo>
                  <a:cubicBezTo>
                    <a:pt x="685680" y="161370"/>
                    <a:pt x="692294" y="191025"/>
                    <a:pt x="685839" y="158750"/>
                  </a:cubicBezTo>
                  <a:cubicBezTo>
                    <a:pt x="684781" y="146050"/>
                    <a:pt x="684245" y="133296"/>
                    <a:pt x="682664" y="120650"/>
                  </a:cubicBezTo>
                  <a:cubicBezTo>
                    <a:pt x="680461" y="103029"/>
                    <a:pt x="680250" y="112647"/>
                    <a:pt x="673139" y="98425"/>
                  </a:cubicBezTo>
                  <a:cubicBezTo>
                    <a:pt x="671642" y="95432"/>
                    <a:pt x="671139" y="92034"/>
                    <a:pt x="669964" y="88900"/>
                  </a:cubicBezTo>
                  <a:cubicBezTo>
                    <a:pt x="667963" y="83564"/>
                    <a:pt x="666163" y="78123"/>
                    <a:pt x="663614" y="73025"/>
                  </a:cubicBezTo>
                  <a:cubicBezTo>
                    <a:pt x="657702" y="61201"/>
                    <a:pt x="656516" y="64508"/>
                    <a:pt x="647739" y="53975"/>
                  </a:cubicBezTo>
                  <a:cubicBezTo>
                    <a:pt x="636692" y="40718"/>
                    <a:pt x="647501" y="46487"/>
                    <a:pt x="631864" y="41275"/>
                  </a:cubicBezTo>
                  <a:cubicBezTo>
                    <a:pt x="626572" y="37042"/>
                    <a:pt x="622371" y="30854"/>
                    <a:pt x="615989" y="28575"/>
                  </a:cubicBezTo>
                  <a:cubicBezTo>
                    <a:pt x="606964" y="25352"/>
                    <a:pt x="596998" y="25400"/>
                    <a:pt x="587414" y="25400"/>
                  </a:cubicBezTo>
                  <a:cubicBezTo>
                    <a:pt x="549299" y="25400"/>
                    <a:pt x="511214" y="27517"/>
                    <a:pt x="473114" y="28575"/>
                  </a:cubicBezTo>
                  <a:cubicBezTo>
                    <a:pt x="466764" y="31750"/>
                    <a:pt x="460527" y="35162"/>
                    <a:pt x="454064" y="38100"/>
                  </a:cubicBezTo>
                  <a:cubicBezTo>
                    <a:pt x="448876" y="40458"/>
                    <a:pt x="443287" y="41901"/>
                    <a:pt x="438189" y="44450"/>
                  </a:cubicBezTo>
                  <a:cubicBezTo>
                    <a:pt x="430435" y="48327"/>
                    <a:pt x="423155" y="56011"/>
                    <a:pt x="415964" y="60325"/>
                  </a:cubicBezTo>
                  <a:cubicBezTo>
                    <a:pt x="409876" y="63978"/>
                    <a:pt x="403002" y="66197"/>
                    <a:pt x="396914" y="69850"/>
                  </a:cubicBezTo>
                  <a:cubicBezTo>
                    <a:pt x="368050" y="87168"/>
                    <a:pt x="399319" y="70523"/>
                    <a:pt x="374689" y="92075"/>
                  </a:cubicBezTo>
                  <a:cubicBezTo>
                    <a:pt x="370045" y="96139"/>
                    <a:pt x="364106" y="98425"/>
                    <a:pt x="358814" y="101600"/>
                  </a:cubicBezTo>
                  <a:cubicBezTo>
                    <a:pt x="343849" y="124048"/>
                    <a:pt x="363393" y="97021"/>
                    <a:pt x="339764" y="120650"/>
                  </a:cubicBezTo>
                  <a:cubicBezTo>
                    <a:pt x="311838" y="148576"/>
                    <a:pt x="346524" y="118385"/>
                    <a:pt x="323889" y="146050"/>
                  </a:cubicBezTo>
                  <a:cubicBezTo>
                    <a:pt x="317255" y="154159"/>
                    <a:pt x="308298" y="160166"/>
                    <a:pt x="301664" y="168275"/>
                  </a:cubicBezTo>
                  <a:cubicBezTo>
                    <a:pt x="289198" y="183511"/>
                    <a:pt x="277173" y="199206"/>
                    <a:pt x="266739" y="215900"/>
                  </a:cubicBezTo>
                  <a:cubicBezTo>
                    <a:pt x="261447" y="224367"/>
                    <a:pt x="256855" y="233313"/>
                    <a:pt x="250864" y="241300"/>
                  </a:cubicBezTo>
                  <a:cubicBezTo>
                    <a:pt x="247272" y="246089"/>
                    <a:pt x="241597" y="249095"/>
                    <a:pt x="238164" y="254000"/>
                  </a:cubicBezTo>
                  <a:cubicBezTo>
                    <a:pt x="234093" y="259816"/>
                    <a:pt x="232451" y="267060"/>
                    <a:pt x="228639" y="273050"/>
                  </a:cubicBezTo>
                  <a:cubicBezTo>
                    <a:pt x="225001" y="278767"/>
                    <a:pt x="220172" y="283633"/>
                    <a:pt x="215939" y="288925"/>
                  </a:cubicBezTo>
                  <a:cubicBezTo>
                    <a:pt x="196889" y="285750"/>
                    <a:pt x="177577" y="283873"/>
                    <a:pt x="158789" y="279400"/>
                  </a:cubicBezTo>
                  <a:cubicBezTo>
                    <a:pt x="155077" y="278516"/>
                    <a:pt x="151707" y="275981"/>
                    <a:pt x="149264" y="273050"/>
                  </a:cubicBezTo>
                  <a:cubicBezTo>
                    <a:pt x="146234" y="269414"/>
                    <a:pt x="145031" y="264583"/>
                    <a:pt x="142914" y="260350"/>
                  </a:cubicBezTo>
                  <a:cubicBezTo>
                    <a:pt x="141856" y="251883"/>
                    <a:pt x="141142" y="243366"/>
                    <a:pt x="139739" y="234950"/>
                  </a:cubicBezTo>
                  <a:cubicBezTo>
                    <a:pt x="139022" y="230646"/>
                    <a:pt x="136875" y="226603"/>
                    <a:pt x="136564" y="222250"/>
                  </a:cubicBezTo>
                  <a:cubicBezTo>
                    <a:pt x="134753" y="196893"/>
                    <a:pt x="134447" y="171450"/>
                    <a:pt x="133389" y="146050"/>
                  </a:cubicBezTo>
                  <a:lnTo>
                    <a:pt x="111164" y="149225"/>
                  </a:lnTo>
                  <a:cubicBezTo>
                    <a:pt x="102706" y="150353"/>
                    <a:pt x="93968" y="150056"/>
                    <a:pt x="85764" y="152400"/>
                  </a:cubicBezTo>
                  <a:cubicBezTo>
                    <a:pt x="78938" y="154350"/>
                    <a:pt x="73400" y="159537"/>
                    <a:pt x="66714" y="161925"/>
                  </a:cubicBezTo>
                  <a:cubicBezTo>
                    <a:pt x="56966" y="165406"/>
                    <a:pt x="36956" y="169147"/>
                    <a:pt x="25439" y="171450"/>
                  </a:cubicBezTo>
                  <a:cubicBezTo>
                    <a:pt x="22264" y="173567"/>
                    <a:pt x="19327" y="176093"/>
                    <a:pt x="15914" y="177800"/>
                  </a:cubicBezTo>
                  <a:cubicBezTo>
                    <a:pt x="12921" y="179297"/>
                    <a:pt x="8397" y="178298"/>
                    <a:pt x="6389" y="180975"/>
                  </a:cubicBezTo>
                  <a:cubicBezTo>
                    <a:pt x="4484" y="183515"/>
                    <a:pt x="-490" y="180446"/>
                    <a:pt x="39" y="184150"/>
                  </a:cubicBezTo>
                  <a:close/>
                </a:path>
              </a:pathLst>
            </a:cu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A03FEF-22A3-479B-BF5E-18D176B0B74C}"/>
              </a:ext>
            </a:extLst>
          </p:cNvPr>
          <p:cNvSpPr txBox="1"/>
          <p:nvPr/>
        </p:nvSpPr>
        <p:spPr>
          <a:xfrm>
            <a:off x="7128674" y="6280138"/>
            <a:ext cx="4914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Figures by Christophe Ogier</a:t>
            </a:r>
            <a:endParaRPr lang="LID4096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Action Button: Return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16AACF3-F5A2-4F2F-A9F5-536C61AA4574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8877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Puzzle pieces outline">
            <a:extLst>
              <a:ext uri="{FF2B5EF4-FFF2-40B4-BE49-F238E27FC236}">
                <a16:creationId xmlns:a16="http://schemas.microsoft.com/office/drawing/2014/main" id="{2730CB25-B1FC-43A4-AD37-55874D0F6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883" y="779316"/>
            <a:ext cx="5073508" cy="5073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CF1C-956C-4C9E-82FB-FDA3D4F3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the future: Research questions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41E6-0DAC-4066-9977-8FB155902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935"/>
            <a:ext cx="6770427" cy="468528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i="0" u="none" strike="noStrike" baseline="0" dirty="0"/>
              <a:t>How can we efficiently characterize the </a:t>
            </a:r>
            <a:r>
              <a:rPr lang="en-US" i="0" u="none" strike="noStrike" baseline="0" dirty="0" err="1"/>
              <a:t>en</a:t>
            </a:r>
            <a:r>
              <a:rPr lang="en-US" i="0" u="none" strike="noStrike" baseline="0" dirty="0"/>
              <a:t>- and subglacial water distribution in mountain glaciers?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b="0" i="0" u="none" strike="noStrike" baseline="0" dirty="0"/>
              <a:t>What is the potential of SNMR applied on mountain glaciers?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b="0" i="0" u="none" strike="noStrike" baseline="0" dirty="0"/>
              <a:t>How can we combine GPR and SNMR data to maximize the information obtained through both </a:t>
            </a:r>
            <a:r>
              <a:rPr lang="de-CH" sz="2400" b="0" i="0" u="none" strike="noStrike" baseline="0" dirty="0"/>
              <a:t>measurements?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400" b="0" i="0" u="none" strike="noStrike" baseline="0" dirty="0"/>
              <a:t>How can we decrease the measurement duration and optimize the field effort?</a:t>
            </a:r>
            <a:endParaRPr lang="LID4096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CA5A1-4A95-4358-B7CC-23CDE4D24D20}"/>
              </a:ext>
            </a:extLst>
          </p:cNvPr>
          <p:cNvSpPr txBox="1"/>
          <p:nvPr/>
        </p:nvSpPr>
        <p:spPr>
          <a:xfrm>
            <a:off x="7858835" y="4243776"/>
            <a:ext cx="1195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SNMR surveys</a:t>
            </a:r>
            <a:endParaRPr lang="LID4096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36C12-2D61-4979-BB2D-79367B9773B9}"/>
              </a:ext>
            </a:extLst>
          </p:cNvPr>
          <p:cNvSpPr txBox="1"/>
          <p:nvPr/>
        </p:nvSpPr>
        <p:spPr>
          <a:xfrm>
            <a:off x="7784341" y="2672936"/>
            <a:ext cx="134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Noise studies</a:t>
            </a:r>
            <a:endParaRPr lang="LID4096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93D1E-D01C-4EE8-8FA7-F9FE16C7D023}"/>
              </a:ext>
            </a:extLst>
          </p:cNvPr>
          <p:cNvSpPr txBox="1"/>
          <p:nvPr/>
        </p:nvSpPr>
        <p:spPr>
          <a:xfrm>
            <a:off x="9860509" y="4073179"/>
            <a:ext cx="11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Inver-</a:t>
            </a:r>
            <a:r>
              <a:rPr lang="en-US" b="1" dirty="0" err="1"/>
              <a:t>sion</a:t>
            </a:r>
            <a:endParaRPr lang="LID4096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30A3ED-DE06-46E4-8A43-2FAA79F1F007}"/>
              </a:ext>
            </a:extLst>
          </p:cNvPr>
          <p:cNvSpPr txBox="1"/>
          <p:nvPr/>
        </p:nvSpPr>
        <p:spPr>
          <a:xfrm>
            <a:off x="10123796" y="1773653"/>
            <a:ext cx="134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Forward modelling</a:t>
            </a:r>
            <a:endParaRPr lang="LID4096" b="1" dirty="0"/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5A566A36-F6A4-49C4-BBB5-06087A25E1C9}"/>
              </a:ext>
            </a:extLst>
          </p:cNvPr>
          <p:cNvSpPr/>
          <p:nvPr/>
        </p:nvSpPr>
        <p:spPr>
          <a:xfrm>
            <a:off x="1158922" y="5814616"/>
            <a:ext cx="9874155" cy="566382"/>
          </a:xfrm>
          <a:prstGeom prst="rect">
            <a:avLst/>
          </a:prstGeom>
          <a:solidFill>
            <a:srgbClr val="EA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you have an interesting research question related to the water distribution in glaciers?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99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3EEE-79A9-48E0-B8B2-389D96BA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references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6862-2EBE-4C68-BBAD-F465D9BA7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Hansruedi</a:t>
            </a:r>
            <a:r>
              <a:rPr lang="en-US" sz="2000" dirty="0"/>
              <a:t> Maurer: ETH Zürich</a:t>
            </a:r>
          </a:p>
          <a:p>
            <a:r>
              <a:rPr lang="en-US" sz="2000" dirty="0"/>
              <a:t>Daniel </a:t>
            </a:r>
            <a:r>
              <a:rPr lang="en-US" sz="2000" dirty="0" err="1"/>
              <a:t>Farinotti</a:t>
            </a:r>
            <a:r>
              <a:rPr lang="en-US" sz="2000" dirty="0"/>
              <a:t>: ETH Zürich</a:t>
            </a:r>
          </a:p>
          <a:p>
            <a:r>
              <a:rPr lang="en-US" sz="2000" dirty="0"/>
              <a:t>Raphael Moser: ETH Zürich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66829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F12EE-41F2-4F7A-ABEE-2AD93B28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5B2AF-E156-4ED9-BFC0-0782C4295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CH" sz="1800" dirty="0"/>
              <a:t>Church, G., Bauder, A., Grab, M. &amp; Maurer, H. Ground-penetrating radar imaging reveals glacier’s drainage network in 3D. The Cryosphere 15, 3975–3988 (2021). URL </a:t>
            </a:r>
            <a:r>
              <a:rPr lang="de-CH" sz="1800" dirty="0">
                <a:hlinkClick r:id="rId3"/>
              </a:rPr>
              <a:t>https://tc.copernicus.org/articles/15/3975/2021/</a:t>
            </a:r>
            <a:endParaRPr lang="de-CH" sz="1800" dirty="0"/>
          </a:p>
          <a:p>
            <a:pPr marL="342900" indent="-342900">
              <a:buFont typeface="+mj-lt"/>
              <a:buAutoNum type="arabicPeriod"/>
            </a:pPr>
            <a:r>
              <a:rPr lang="de-CH" sz="1800" dirty="0"/>
              <a:t>Hertrich, M., Green, A. G., Braun, M. &amp; Yaramanci, U. High-resolution surface NMR tomography of shallow aquifers based on multioffset measurements. GEOPHYSICS 74, G47–G59 (2009). URL </a:t>
            </a:r>
            <a:r>
              <a:rPr lang="de-CH" sz="1800" dirty="0">
                <a:hlinkClick r:id="rId4"/>
              </a:rPr>
              <a:t>https://library.seg.org/doi/10.1190/1.3258342</a:t>
            </a:r>
            <a:r>
              <a:rPr lang="de-CH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800" dirty="0"/>
              <a:t>Müller-Petke, M., Braun, M., Hertrich, M., Costabel, S. &amp; Walbrecker, J. MRSmatlab — A software tool for processing, modeling, and inversion of magnetic resonance sounding data. GEOPHYSICS 81, WB9–WB21 (2016). URL </a:t>
            </a:r>
            <a:r>
              <a:rPr lang="de-CH" sz="1800" dirty="0">
                <a:hlinkClick r:id="rId5"/>
              </a:rPr>
              <a:t>https://library.seg.org/doi/10.1190/geo2015-0461.1</a:t>
            </a:r>
            <a:r>
              <a:rPr lang="de-CH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0" i="0" u="none" strike="noStrike" baseline="0" dirty="0"/>
              <a:t>T. Kremer, T. Irons, M. Müller-</a:t>
            </a:r>
            <a:r>
              <a:rPr lang="en-US" sz="1800" b="0" i="0" u="none" strike="noStrike" baseline="0" dirty="0" err="1"/>
              <a:t>Petke</a:t>
            </a:r>
            <a:r>
              <a:rPr lang="en-US" sz="1800" b="0" i="0" u="none" strike="noStrike" baseline="0" dirty="0"/>
              <a:t>, and J. Juul Larsen, Review of Acquisition and Signal Processing Methods for Electromagnetic Noise Reduction and Retrieval of Surface Nuclear Magnetic Resonance</a:t>
            </a:r>
            <a:r>
              <a:rPr lang="en-US" sz="1800" dirty="0"/>
              <a:t> </a:t>
            </a:r>
            <a:r>
              <a:rPr lang="en-US" sz="1800" b="0" i="0" u="none" strike="noStrike" baseline="0" dirty="0"/>
              <a:t>Parameters, Surveys in Geophysics, vol. 43, pp. 999–1053, Aug. 2022, </a:t>
            </a:r>
            <a:r>
              <a:rPr lang="en-US" sz="1800" b="0" i="0" u="none" strike="noStrike" baseline="0" dirty="0">
                <a:hlinkClick r:id="rId6"/>
              </a:rPr>
              <a:t>https://link.springer.com/10.1007/s10712-022-09695-3</a:t>
            </a:r>
            <a:r>
              <a:rPr lang="en-US" sz="1800" b="0" i="0" u="none" strike="noStrike" baseline="0" dirty="0"/>
              <a:t> </a:t>
            </a:r>
            <a:endParaRPr lang="de-CH" sz="1800" dirty="0"/>
          </a:p>
          <a:p>
            <a:pPr marL="342900" indent="-342900">
              <a:buFont typeface="+mj-lt"/>
              <a:buAutoNum type="arabicPeriod"/>
            </a:pPr>
            <a:r>
              <a:rPr lang="de-CH" sz="1800" dirty="0"/>
              <a:t>M Müller-Petke, R Dlugosch and U Yaramanci, </a:t>
            </a:r>
            <a:r>
              <a:rPr lang="en-US" sz="1800" dirty="0"/>
              <a:t>Evaluation of surface nuclear magnetic resonance-estimated subsurface water content, New J. Phys. 13 095002 (2011), </a:t>
            </a:r>
            <a:r>
              <a:rPr lang="en-US" sz="1800" dirty="0">
                <a:hlinkClick r:id="rId7"/>
              </a:rPr>
              <a:t>https://iopscience.iop.org/article/10.1088/1367-2630/13/9/095002</a:t>
            </a:r>
            <a:r>
              <a:rPr lang="en-US" sz="1800" dirty="0"/>
              <a:t> </a:t>
            </a:r>
            <a:endParaRPr lang="LID4096" sz="1800" dirty="0"/>
          </a:p>
        </p:txBody>
      </p:sp>
      <p:sp>
        <p:nvSpPr>
          <p:cNvPr id="6" name="Action Button: Return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C5EF252-FB5C-4F9C-8016-EEE988E65A9C}"/>
              </a:ext>
            </a:extLst>
          </p:cNvPr>
          <p:cNvSpPr/>
          <p:nvPr/>
        </p:nvSpPr>
        <p:spPr>
          <a:xfrm>
            <a:off x="159487" y="802299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504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2D7DEF-1817-478F-9A81-4F47090D7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2576" y="1649324"/>
            <a:ext cx="3810000" cy="24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F7532C-9DA5-F0BE-C936-B22A5688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Surface nuclear magnetic resonance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2B074D-33B5-4A4F-8505-C4C30EB689C5}"/>
              </a:ext>
            </a:extLst>
          </p:cNvPr>
          <p:cNvSpPr/>
          <p:nvPr/>
        </p:nvSpPr>
        <p:spPr>
          <a:xfrm>
            <a:off x="5551476" y="926274"/>
            <a:ext cx="2374337" cy="218387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A775A0-A344-4BBB-B820-981F54519787}"/>
              </a:ext>
            </a:extLst>
          </p:cNvPr>
          <p:cNvSpPr txBox="1"/>
          <p:nvPr/>
        </p:nvSpPr>
        <p:spPr>
          <a:xfrm>
            <a:off x="32831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2F7AF-C1A6-453E-9345-9CE1CEA7A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34" y="2563679"/>
            <a:ext cx="2296500" cy="162451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161A75A-0875-4D60-A5DB-9EF3F2F15287}"/>
              </a:ext>
            </a:extLst>
          </p:cNvPr>
          <p:cNvSpPr txBox="1"/>
          <p:nvPr/>
        </p:nvSpPr>
        <p:spPr>
          <a:xfrm>
            <a:off x="7041732" y="4125646"/>
            <a:ext cx="409926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Credit: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KasugaHuang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, https://commons.wikimedia.org/wiki/File:Modern_3T_MRI.JPG</a:t>
            </a:r>
            <a:endParaRPr lang="LID4096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821AB9B-87CA-44D8-9F79-E20F3A061D96}"/>
              </a:ext>
            </a:extLst>
          </p:cNvPr>
          <p:cNvGrpSpPr/>
          <p:nvPr/>
        </p:nvGrpSpPr>
        <p:grpSpPr>
          <a:xfrm>
            <a:off x="6804869" y="4986092"/>
            <a:ext cx="1422535" cy="1387085"/>
            <a:chOff x="950456" y="1277378"/>
            <a:chExt cx="1982110" cy="1932712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0823479-1D60-4A34-A4B9-4A3C95EF6E1F}"/>
                </a:ext>
              </a:extLst>
            </p:cNvPr>
            <p:cNvSpPr/>
            <p:nvPr/>
          </p:nvSpPr>
          <p:spPr>
            <a:xfrm>
              <a:off x="950456" y="1277378"/>
              <a:ext cx="1982110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F69D565-140D-4175-8422-B344F286DF4F}"/>
                </a:ext>
              </a:extLst>
            </p:cNvPr>
            <p:cNvGrpSpPr/>
            <p:nvPr/>
          </p:nvGrpSpPr>
          <p:grpSpPr>
            <a:xfrm>
              <a:off x="1252855" y="1355992"/>
              <a:ext cx="1237282" cy="1518920"/>
              <a:chOff x="5142826" y="2220551"/>
              <a:chExt cx="1462069" cy="1794872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47CF93E1-DEFC-4352-A763-6687EC5D415C}"/>
                  </a:ext>
                </a:extLst>
              </p:cNvPr>
              <p:cNvGrpSpPr/>
              <p:nvPr/>
            </p:nvGrpSpPr>
            <p:grpSpPr>
              <a:xfrm>
                <a:off x="5142826" y="2528672"/>
                <a:ext cx="1462069" cy="1486751"/>
                <a:chOff x="6745408" y="3965955"/>
                <a:chExt cx="549078" cy="558347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A18CC748-4AB3-4BE2-B8E3-98C610F5C43D}"/>
                    </a:ext>
                  </a:extLst>
                </p:cNvPr>
                <p:cNvSpPr/>
                <p:nvPr/>
              </p:nvSpPr>
              <p:spPr>
                <a:xfrm rot="3028906">
                  <a:off x="6838481" y="4236302"/>
                  <a:ext cx="288000" cy="288000"/>
                </a:xfrm>
                <a:prstGeom prst="ellipse">
                  <a:avLst/>
                </a:prstGeom>
                <a:solidFill>
                  <a:srgbClr val="2D4A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86057882-D994-40A9-AE0B-A651A83C3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81116" y="3965955"/>
                  <a:ext cx="201404" cy="40889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6B606A3-BA9C-4C37-B755-7C98AD2B780C}"/>
                    </a:ext>
                  </a:extLst>
                </p:cNvPr>
                <p:cNvSpPr/>
                <p:nvPr/>
              </p:nvSpPr>
              <p:spPr>
                <a:xfrm rot="1376779">
                  <a:off x="6955971" y="4020746"/>
                  <a:ext cx="311600" cy="150398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9E824036-BAB4-461C-942C-85A51DB4C8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028906" flipV="1">
                  <a:off x="7019947" y="4074860"/>
                  <a:ext cx="0" cy="549078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round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B689C5BC-0160-4E90-BFD1-D0B8FB4DDD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30062" y="2220551"/>
                <a:ext cx="304091" cy="624900"/>
              </a:xfrm>
              <a:prstGeom prst="straightConnector1">
                <a:avLst/>
              </a:prstGeom>
              <a:ln w="57150">
                <a:solidFill>
                  <a:srgbClr val="BDBD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6795A8-5425-4A13-8389-D637A1C2BA66}"/>
              </a:ext>
            </a:extLst>
          </p:cNvPr>
          <p:cNvGrpSpPr/>
          <p:nvPr/>
        </p:nvGrpSpPr>
        <p:grpSpPr>
          <a:xfrm>
            <a:off x="10207547" y="4985442"/>
            <a:ext cx="1422538" cy="1387085"/>
            <a:chOff x="5671254" y="1297208"/>
            <a:chExt cx="1982115" cy="193271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6B75961-F07B-4626-981E-C689F0470E53}"/>
                </a:ext>
              </a:extLst>
            </p:cNvPr>
            <p:cNvSpPr/>
            <p:nvPr/>
          </p:nvSpPr>
          <p:spPr>
            <a:xfrm>
              <a:off x="5671254" y="1297208"/>
              <a:ext cx="1982115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F3A2C64-A14E-46FF-98DC-7BB28C578561}"/>
                </a:ext>
              </a:extLst>
            </p:cNvPr>
            <p:cNvGrpSpPr/>
            <p:nvPr/>
          </p:nvGrpSpPr>
          <p:grpSpPr>
            <a:xfrm>
              <a:off x="6196641" y="1691117"/>
              <a:ext cx="775251" cy="1499261"/>
              <a:chOff x="6838481" y="3965955"/>
              <a:chExt cx="344039" cy="665338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30728DC-C0A7-4A9C-A9AC-4D600DAB9446}"/>
                  </a:ext>
                </a:extLst>
              </p:cNvPr>
              <p:cNvSpPr/>
              <p:nvPr/>
            </p:nvSpPr>
            <p:spPr>
              <a:xfrm rot="3028906">
                <a:off x="6838481" y="4236303"/>
                <a:ext cx="288000" cy="288000"/>
              </a:xfrm>
              <a:prstGeom prst="ellipse">
                <a:avLst/>
              </a:prstGeom>
              <a:solidFill>
                <a:srgbClr val="2D4A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E92196DD-970B-4E69-B1D9-345A2B5EF2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116" y="3965955"/>
                <a:ext cx="201404" cy="4088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9A066FA8-1736-4566-A418-76076A14B8DC}"/>
                  </a:ext>
                </a:extLst>
              </p:cNvPr>
              <p:cNvCxnSpPr>
                <a:cxnSpLocks/>
              </p:cNvCxnSpPr>
              <p:nvPr/>
            </p:nvCxnSpPr>
            <p:spPr>
              <a:xfrm rot="19200000" flipV="1">
                <a:off x="6978439" y="4082215"/>
                <a:ext cx="0" cy="54907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round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7C71A38-47EC-4F59-BBEE-D31D8C7F7E26}"/>
                </a:ext>
              </a:extLst>
            </p:cNvPr>
            <p:cNvSpPr/>
            <p:nvPr/>
          </p:nvSpPr>
          <p:spPr>
            <a:xfrm rot="994441">
              <a:off x="6210940" y="1718826"/>
              <a:ext cx="1175677" cy="789299"/>
            </a:xfrm>
            <a:custGeom>
              <a:avLst/>
              <a:gdLst>
                <a:gd name="connsiteX0" fmla="*/ 0 w 899794"/>
                <a:gd name="connsiteY0" fmla="*/ 648348 h 872609"/>
                <a:gd name="connsiteX1" fmla="*/ 432262 w 899794"/>
                <a:gd name="connsiteY1" fmla="*/ 868635 h 872609"/>
                <a:gd name="connsiteX2" fmla="*/ 806334 w 899794"/>
                <a:gd name="connsiteY2" fmla="*/ 760570 h 872609"/>
                <a:gd name="connsiteX3" fmla="*/ 889462 w 899794"/>
                <a:gd name="connsiteY3" fmla="*/ 403123 h 872609"/>
                <a:gd name="connsiteX4" fmla="*/ 627611 w 899794"/>
                <a:gd name="connsiteY4" fmla="*/ 62301 h 872609"/>
                <a:gd name="connsiteX5" fmla="*/ 228600 w 899794"/>
                <a:gd name="connsiteY5" fmla="*/ 20737 h 872609"/>
                <a:gd name="connsiteX6" fmla="*/ 45720 w 899794"/>
                <a:gd name="connsiteY6" fmla="*/ 295057 h 872609"/>
                <a:gd name="connsiteX7" fmla="*/ 174567 w 899794"/>
                <a:gd name="connsiteY7" fmla="*/ 556908 h 872609"/>
                <a:gd name="connsiteX8" fmla="*/ 448887 w 899794"/>
                <a:gd name="connsiteY8" fmla="*/ 652504 h 872609"/>
                <a:gd name="connsiteX9" fmla="*/ 694112 w 899794"/>
                <a:gd name="connsiteY9" fmla="*/ 594315 h 872609"/>
                <a:gd name="connsiteX10" fmla="*/ 669174 w 899794"/>
                <a:gd name="connsiteY10" fmla="*/ 353246 h 872609"/>
                <a:gd name="connsiteX11" fmla="*/ 448887 w 899794"/>
                <a:gd name="connsiteY11" fmla="*/ 162054 h 872609"/>
                <a:gd name="connsiteX12" fmla="*/ 278476 w 899794"/>
                <a:gd name="connsiteY12" fmla="*/ 224399 h 872609"/>
                <a:gd name="connsiteX13" fmla="*/ 295102 w 899794"/>
                <a:gd name="connsiteY13" fmla="*/ 357403 h 872609"/>
                <a:gd name="connsiteX14" fmla="*/ 444731 w 899794"/>
                <a:gd name="connsiteY14" fmla="*/ 419748 h 872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9794" h="872609">
                  <a:moveTo>
                    <a:pt x="0" y="648348"/>
                  </a:moveTo>
                  <a:cubicBezTo>
                    <a:pt x="148936" y="749139"/>
                    <a:pt x="297873" y="849931"/>
                    <a:pt x="432262" y="868635"/>
                  </a:cubicBezTo>
                  <a:cubicBezTo>
                    <a:pt x="566651" y="887339"/>
                    <a:pt x="730134" y="838155"/>
                    <a:pt x="806334" y="760570"/>
                  </a:cubicBezTo>
                  <a:cubicBezTo>
                    <a:pt x="882534" y="682985"/>
                    <a:pt x="919249" y="519501"/>
                    <a:pt x="889462" y="403123"/>
                  </a:cubicBezTo>
                  <a:cubicBezTo>
                    <a:pt x="859675" y="286745"/>
                    <a:pt x="737755" y="126032"/>
                    <a:pt x="627611" y="62301"/>
                  </a:cubicBezTo>
                  <a:cubicBezTo>
                    <a:pt x="517467" y="-1430"/>
                    <a:pt x="325582" y="-18056"/>
                    <a:pt x="228600" y="20737"/>
                  </a:cubicBezTo>
                  <a:cubicBezTo>
                    <a:pt x="131618" y="59530"/>
                    <a:pt x="54726" y="205695"/>
                    <a:pt x="45720" y="295057"/>
                  </a:cubicBezTo>
                  <a:cubicBezTo>
                    <a:pt x="36714" y="384419"/>
                    <a:pt x="107373" y="497333"/>
                    <a:pt x="174567" y="556908"/>
                  </a:cubicBezTo>
                  <a:cubicBezTo>
                    <a:pt x="241762" y="616482"/>
                    <a:pt x="362296" y="646270"/>
                    <a:pt x="448887" y="652504"/>
                  </a:cubicBezTo>
                  <a:cubicBezTo>
                    <a:pt x="535478" y="658738"/>
                    <a:pt x="657397" y="644191"/>
                    <a:pt x="694112" y="594315"/>
                  </a:cubicBezTo>
                  <a:cubicBezTo>
                    <a:pt x="730827" y="544439"/>
                    <a:pt x="710045" y="425289"/>
                    <a:pt x="669174" y="353246"/>
                  </a:cubicBezTo>
                  <a:cubicBezTo>
                    <a:pt x="628303" y="281203"/>
                    <a:pt x="514003" y="183528"/>
                    <a:pt x="448887" y="162054"/>
                  </a:cubicBezTo>
                  <a:cubicBezTo>
                    <a:pt x="383771" y="140579"/>
                    <a:pt x="304107" y="191841"/>
                    <a:pt x="278476" y="224399"/>
                  </a:cubicBezTo>
                  <a:cubicBezTo>
                    <a:pt x="252845" y="256957"/>
                    <a:pt x="267393" y="324845"/>
                    <a:pt x="295102" y="357403"/>
                  </a:cubicBezTo>
                  <a:cubicBezTo>
                    <a:pt x="322811" y="389961"/>
                    <a:pt x="390006" y="430139"/>
                    <a:pt x="444731" y="419748"/>
                  </a:cubicBezTo>
                </a:path>
              </a:pathLst>
            </a:custGeom>
            <a:noFill/>
            <a:ln w="28575" cap="flat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1C37F96-5C3F-45BC-8ED5-7D22DE1D0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1869" y="1379912"/>
              <a:ext cx="257338" cy="528824"/>
            </a:xfrm>
            <a:prstGeom prst="straightConnector1">
              <a:avLst/>
            </a:prstGeom>
            <a:ln w="57150">
              <a:solidFill>
                <a:srgbClr val="BDB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5F55FB7-3B39-4027-991C-3939027509C7}"/>
              </a:ext>
            </a:extLst>
          </p:cNvPr>
          <p:cNvGrpSpPr/>
          <p:nvPr/>
        </p:nvGrpSpPr>
        <p:grpSpPr>
          <a:xfrm>
            <a:off x="8497733" y="4987347"/>
            <a:ext cx="1422535" cy="1387085"/>
            <a:chOff x="3299216" y="1299862"/>
            <a:chExt cx="1982110" cy="1932712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12744B9-56E4-4B97-8C99-F7D9A504C1D2}"/>
                </a:ext>
              </a:extLst>
            </p:cNvPr>
            <p:cNvSpPr/>
            <p:nvPr/>
          </p:nvSpPr>
          <p:spPr>
            <a:xfrm>
              <a:off x="3299216" y="1299862"/>
              <a:ext cx="1982110" cy="1932712"/>
            </a:xfrm>
            <a:prstGeom prst="ellipse">
              <a:avLst/>
            </a:prstGeom>
            <a:solidFill>
              <a:srgbClr val="2B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600" dirty="0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ABD8EF7-B208-4321-81F4-28EF64B72927}"/>
                </a:ext>
              </a:extLst>
            </p:cNvPr>
            <p:cNvGrpSpPr/>
            <p:nvPr/>
          </p:nvGrpSpPr>
          <p:grpSpPr>
            <a:xfrm>
              <a:off x="3488507" y="1682545"/>
              <a:ext cx="1237281" cy="1258171"/>
              <a:chOff x="6689333" y="3965955"/>
              <a:chExt cx="549078" cy="558348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1469DC3-1357-4952-B54B-8E62342359A6}"/>
                  </a:ext>
                </a:extLst>
              </p:cNvPr>
              <p:cNvSpPr/>
              <p:nvPr/>
            </p:nvSpPr>
            <p:spPr>
              <a:xfrm rot="3028906">
                <a:off x="6838481" y="4236303"/>
                <a:ext cx="288000" cy="288000"/>
              </a:xfrm>
              <a:prstGeom prst="ellipse">
                <a:avLst/>
              </a:prstGeom>
              <a:solidFill>
                <a:srgbClr val="2D4A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A8AE99B8-1D75-4EFC-94E1-CCB47C7FEC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116" y="3965955"/>
                <a:ext cx="201404" cy="4088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D9325860-668D-4AE0-9CA5-3A960EC6714B}"/>
                  </a:ext>
                </a:extLst>
              </p:cNvPr>
              <p:cNvCxnSpPr>
                <a:cxnSpLocks/>
              </p:cNvCxnSpPr>
              <p:nvPr/>
            </p:nvCxnSpPr>
            <p:spPr>
              <a:xfrm rot="17640000" flipV="1">
                <a:off x="6963872" y="4098089"/>
                <a:ext cx="0" cy="54907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round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49D4F3B-D75A-460F-8F26-C7BB2369A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2306" y="1380513"/>
              <a:ext cx="257338" cy="528824"/>
            </a:xfrm>
            <a:prstGeom prst="straightConnector1">
              <a:avLst/>
            </a:prstGeom>
            <a:ln w="57150">
              <a:solidFill>
                <a:srgbClr val="BDB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7B559E24-4E6D-42D7-9114-6F5CC7E9989A}"/>
                </a:ext>
              </a:extLst>
            </p:cNvPr>
            <p:cNvSpPr/>
            <p:nvPr/>
          </p:nvSpPr>
          <p:spPr>
            <a:xfrm>
              <a:off x="3555329" y="1868765"/>
              <a:ext cx="899294" cy="780669"/>
            </a:xfrm>
            <a:prstGeom prst="arc">
              <a:avLst>
                <a:gd name="adj1" fmla="val 10030998"/>
                <a:gd name="adj2" fmla="val 17058139"/>
              </a:avLst>
            </a:prstGeom>
            <a:noFill/>
            <a:ln w="28575">
              <a:solidFill>
                <a:schemeClr val="tx1"/>
              </a:solidFill>
              <a:prstDash val="dash"/>
              <a:headEnd type="triangle" w="lg" len="lg"/>
              <a:tailEnd type="non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>
                <a:solidFill>
                  <a:schemeClr val="lt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84098C8-98FA-4E66-AF66-53692D581B62}"/>
              </a:ext>
            </a:extLst>
          </p:cNvPr>
          <p:cNvSpPr txBox="1"/>
          <p:nvPr/>
        </p:nvSpPr>
        <p:spPr>
          <a:xfrm>
            <a:off x="33838" y="6583453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Visualisation</a:t>
            </a:r>
            <a:r>
              <a:rPr lang="en-US" sz="1200" dirty="0">
                <a:solidFill>
                  <a:schemeClr val="bg1"/>
                </a:solidFill>
              </a:rPr>
              <a:t>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pic>
        <p:nvPicPr>
          <p:cNvPr id="41" name="Content Placeholder 4" descr="A diagram of a magnetic field&#10;&#10;Description automatically generated">
            <a:extLst>
              <a:ext uri="{FF2B5EF4-FFF2-40B4-BE49-F238E27FC236}">
                <a16:creationId xmlns:a16="http://schemas.microsoft.com/office/drawing/2014/main" id="{0E91E3B9-03DD-4785-BB4C-0FF4ABCDC3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9" y="2018213"/>
            <a:ext cx="6104637" cy="483978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EAB4B19-EC39-4C85-9BD7-90F27126D3F0}"/>
              </a:ext>
            </a:extLst>
          </p:cNvPr>
          <p:cNvSpPr txBox="1"/>
          <p:nvPr/>
        </p:nvSpPr>
        <p:spPr>
          <a:xfrm>
            <a:off x="30922" y="6556724"/>
            <a:ext cx="2945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Visualization: Moritz Müller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F90BDD-D4DA-41EE-ACD5-64683B612D6E}"/>
              </a:ext>
            </a:extLst>
          </p:cNvPr>
          <p:cNvSpPr txBox="1"/>
          <p:nvPr/>
        </p:nvSpPr>
        <p:spPr>
          <a:xfrm>
            <a:off x="709494" y="1831095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Non-invasive</a:t>
            </a:r>
            <a:r>
              <a:rPr lang="en-US" dirty="0"/>
              <a:t>, </a:t>
            </a:r>
            <a:r>
              <a:rPr lang="en-US" b="1" dirty="0"/>
              <a:t>direct</a:t>
            </a:r>
            <a:r>
              <a:rPr lang="en-US" dirty="0"/>
              <a:t> detection of liquid water</a:t>
            </a:r>
          </a:p>
        </p:txBody>
      </p:sp>
    </p:spTree>
    <p:extLst>
      <p:ext uri="{BB962C8B-B14F-4D97-AF65-F5344CB8AC3E}">
        <p14:creationId xmlns:p14="http://schemas.microsoft.com/office/powerpoint/2010/main" val="19511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AC0E-710F-4406-B928-EA452D87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noisy data?</a:t>
            </a:r>
            <a:endParaRPr lang="LID4096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71E4B2-D286-422C-952F-B24395942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98" y="1703264"/>
            <a:ext cx="5273504" cy="2109400"/>
          </a:xfrm>
          <a:prstGeom prst="rect">
            <a:avLst/>
          </a:prstGeom>
        </p:spPr>
      </p:pic>
      <p:pic>
        <p:nvPicPr>
          <p:cNvPr id="19" name="Picture 18" descr="A graph of a pulse&#10;&#10;Description automatically generated with medium confidence">
            <a:extLst>
              <a:ext uri="{FF2B5EF4-FFF2-40B4-BE49-F238E27FC236}">
                <a16:creationId xmlns:a16="http://schemas.microsoft.com/office/drawing/2014/main" id="{3026F7C2-B111-4B96-8079-2906FD4A0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07" y="4071357"/>
            <a:ext cx="3916988" cy="2284910"/>
          </a:xfrm>
          <a:prstGeom prst="rect">
            <a:avLst/>
          </a:prstGeom>
        </p:spPr>
      </p:pic>
      <p:sp>
        <p:nvSpPr>
          <p:cNvPr id="21" name="Cube 20">
            <a:extLst>
              <a:ext uri="{FF2B5EF4-FFF2-40B4-BE49-F238E27FC236}">
                <a16:creationId xmlns:a16="http://schemas.microsoft.com/office/drawing/2014/main" id="{363A666F-56A3-4C0E-97FA-10CD487EC426}"/>
              </a:ext>
            </a:extLst>
          </p:cNvPr>
          <p:cNvSpPr/>
          <p:nvPr/>
        </p:nvSpPr>
        <p:spPr>
          <a:xfrm>
            <a:off x="6861028" y="4457258"/>
            <a:ext cx="817890" cy="1513108"/>
          </a:xfrm>
          <a:prstGeom prst="cub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6DD195-16E3-4622-B7C0-49C3D781202B}"/>
              </a:ext>
            </a:extLst>
          </p:cNvPr>
          <p:cNvSpPr/>
          <p:nvPr/>
        </p:nvSpPr>
        <p:spPr>
          <a:xfrm>
            <a:off x="7052918" y="4489850"/>
            <a:ext cx="450012" cy="14689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561147-4DDF-405B-B81F-43405373D8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031" y="1743651"/>
            <a:ext cx="5051938" cy="4055848"/>
          </a:xfrm>
          <a:prstGeom prst="rect">
            <a:avLst/>
          </a:prstGeom>
          <a:effectLst/>
        </p:spPr>
      </p:pic>
      <p:pic>
        <p:nvPicPr>
          <p:cNvPr id="29" name="Picture 28" descr="A map with a pin on it&#10;&#10;Description automatically generated">
            <a:extLst>
              <a:ext uri="{FF2B5EF4-FFF2-40B4-BE49-F238E27FC236}">
                <a16:creationId xmlns:a16="http://schemas.microsoft.com/office/drawing/2014/main" id="{FEB57DBB-D691-419B-8C21-AAF7D6C00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1" y="1935349"/>
            <a:ext cx="2615406" cy="14708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73C57A-5B7D-4915-A74F-23CBC57321DE}"/>
              </a:ext>
            </a:extLst>
          </p:cNvPr>
          <p:cNvSpPr txBox="1"/>
          <p:nvPr/>
        </p:nvSpPr>
        <p:spPr>
          <a:xfrm>
            <a:off x="836821" y="5927166"/>
            <a:ext cx="5181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Church, G. et al., Ground-penetrating radar imaging reveals glacier’s drainage network in 3D. The Cryosphere 15, 3975–3988 (2021)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B4FB5A-475F-4BBD-AF71-5C88BE91F175}"/>
              </a:ext>
            </a:extLst>
          </p:cNvPr>
          <p:cNvSpPr/>
          <p:nvPr/>
        </p:nvSpPr>
        <p:spPr>
          <a:xfrm>
            <a:off x="1866454" y="2716371"/>
            <a:ext cx="8731600" cy="1920377"/>
          </a:xfrm>
          <a:prstGeom prst="rect">
            <a:avLst/>
          </a:prstGeom>
          <a:solidFill>
            <a:srgbClr val="EAF0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Which water models are (in-)compatible with our data?</a:t>
            </a:r>
            <a:endParaRPr lang="LID4096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Laura Gabriel | ETH Zürich">
            <a:extLst>
              <a:ext uri="{FF2B5EF4-FFF2-40B4-BE49-F238E27FC236}">
                <a16:creationId xmlns:a16="http://schemas.microsoft.com/office/drawing/2014/main" id="{B0111599-113F-406A-B3F1-50288BB80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5269" y="1446781"/>
            <a:ext cx="2163763" cy="214471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8C0087-BC31-4256-92A6-59767886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9032" y="1403121"/>
            <a:ext cx="2144713" cy="214471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B269CAF-4B12-4DB5-BDC2-52EA2E76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3745" y="1403121"/>
            <a:ext cx="2149475" cy="214471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ophe OGIER | PhD Student | ETH Zurich, Zürich | ETH Zürich |  Department of Civil, Environmental and Geomatic Engineering | Research  profile">
            <a:extLst>
              <a:ext uri="{FF2B5EF4-FFF2-40B4-BE49-F238E27FC236}">
                <a16:creationId xmlns:a16="http://schemas.microsoft.com/office/drawing/2014/main" id="{8A3061A7-E4F8-41CA-A76D-4BF024F22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2414" y="3591494"/>
            <a:ext cx="2152650" cy="215265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561EC93-FB3D-41D2-8184-21CE0451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1840" y="3547834"/>
            <a:ext cx="2152650" cy="215265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in Mehraufwand, der sich gelohnt hat!» | ETH Zürich">
            <a:extLst>
              <a:ext uri="{FF2B5EF4-FFF2-40B4-BE49-F238E27FC236}">
                <a16:creationId xmlns:a16="http://schemas.microsoft.com/office/drawing/2014/main" id="{18A9698B-9594-4BE0-94A8-536E9D544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7127" y="3547834"/>
            <a:ext cx="2152650" cy="215265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694D6-B425-4933-BD87-D36BA3439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team</a:t>
            </a:r>
            <a:endParaRPr lang="LID409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3A1B9-D0F9-4990-91C6-7E3803D8F3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25" y="6023252"/>
            <a:ext cx="470825" cy="469623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B6104104-5850-4B17-8131-2FB9B54662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53821"/>
            <a:ext cx="1804704" cy="659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413947-8290-4FC1-A3B5-AEA7FB880C06}"/>
              </a:ext>
            </a:extLst>
          </p:cNvPr>
          <p:cNvSpPr txBox="1"/>
          <p:nvPr/>
        </p:nvSpPr>
        <p:spPr>
          <a:xfrm>
            <a:off x="838201" y="1488935"/>
            <a:ext cx="3981450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Laura Gabriel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1,2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Marian Hertrich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Raphael Moser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1,2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Christophe Ogier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1,2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Hansruedi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Maurer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Daniel Farinotti</a:t>
            </a:r>
            <a:r>
              <a:rPr lang="en-US" sz="16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1,2</a:t>
            </a:r>
            <a:r>
              <a:rPr lang="en-US" sz="16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</a:t>
            </a:r>
            <a:endParaRPr lang="en-US" sz="16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baseline="300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endParaRPr lang="en-GB" sz="1400" baseline="30000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r>
              <a:rPr lang="en-GB" sz="14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Laboratory of Hydraulics, Hydrology and Glaciology (VAW), ETH Zurich,</a:t>
            </a:r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Hönggerbergring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26, CH-8093 Zürich (</a:t>
            </a:r>
            <a:r>
              <a:rPr lang="en-GB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  <a:hlinkClick r:id="rId11"/>
              </a:rPr>
              <a:t>lagabrie@ethz.ch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Swiss Federal Institute for Forest, Snow and Landscape Research (WSL),</a:t>
            </a:r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Zürcherstrasse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111, CH-8903 </a:t>
            </a:r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Birmensdorf</a:t>
            </a:r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Bedretto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Underground Laboratory for Geosciences and </a:t>
            </a:r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Geoenergies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, ETH Zurich, </a:t>
            </a:r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Sonneggstrasse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5, CH-8092 Zürich </a:t>
            </a:r>
          </a:p>
          <a:p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baseline="300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4 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Institute of Geophysics, ETH Zurich, </a:t>
            </a:r>
            <a:r>
              <a:rPr lang="en-GB" sz="1400" dirty="0" err="1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Sonneggstrasse</a:t>
            </a:r>
            <a:r>
              <a:rPr lang="en-GB" sz="1400" dirty="0">
                <a:effectLst/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5, CH-8092 Zürich</a:t>
            </a:r>
            <a:endParaRPr lang="en-GB" sz="1400" dirty="0">
              <a:effectLst/>
              <a:latin typeface="Arial" panose="020B060402020202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EA418F6-9FC7-4506-B529-5AD8EED61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62431-6DC2-4D09-908A-D2DD153BD7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0266" y="6043245"/>
            <a:ext cx="1216677" cy="480160"/>
          </a:xfrm>
          <a:prstGeom prst="rect">
            <a:avLst/>
          </a:prstGeom>
        </p:spPr>
      </p:pic>
      <p:sp>
        <p:nvSpPr>
          <p:cNvPr id="21" name="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485B636E-5232-41BB-B028-DB3192BC7C7A}"/>
              </a:ext>
            </a:extLst>
          </p:cNvPr>
          <p:cNvSpPr/>
          <p:nvPr/>
        </p:nvSpPr>
        <p:spPr>
          <a:xfrm>
            <a:off x="6248400" y="6024063"/>
            <a:ext cx="4256238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Photo credits</a:t>
            </a:r>
            <a:endParaRPr lang="LID4096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01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DDF41364-BDE5-40BB-A21C-C04266BE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916" y="1239365"/>
            <a:ext cx="4971470" cy="497147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  <a:endParaRPr lang="LID4096" dirty="0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A9740E6-1C6D-483A-800B-5E37F998F138}"/>
              </a:ext>
            </a:extLst>
          </p:cNvPr>
          <p:cNvSpPr/>
          <p:nvPr/>
        </p:nvSpPr>
        <p:spPr>
          <a:xfrm>
            <a:off x="7656095" y="602750"/>
            <a:ext cx="4256238" cy="468000"/>
          </a:xfrm>
          <a:prstGeom prst="rect">
            <a:avLst/>
          </a:prstGeom>
          <a:solidFill>
            <a:srgbClr val="EAF0F9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Why does water inside glaciers matter?</a:t>
            </a:r>
            <a:endParaRPr lang="LID4096" sz="1600" dirty="0">
              <a:solidFill>
                <a:schemeClr val="tx1"/>
              </a:solidFill>
            </a:endParaRPr>
          </a:p>
        </p:txBody>
      </p:sp>
      <p:pic>
        <p:nvPicPr>
          <p:cNvPr id="9" name="Picture 8" descr="People walking on ic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0959573-2702-4E05-AB51-2B507F9E8C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593" y="1403877"/>
            <a:ext cx="2025123" cy="2025123"/>
          </a:xfrm>
          <a:prstGeom prst="ellipse">
            <a:avLst/>
          </a:prstGeom>
        </p:spPr>
      </p:pic>
      <p:pic>
        <p:nvPicPr>
          <p:cNvPr id="11" name="Picture 10" descr="People walking on a snowy mountai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858E09FD-1E1E-495A-8CE7-3C12C99CA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20" y="4176004"/>
            <a:ext cx="2025123" cy="2025123"/>
          </a:xfrm>
          <a:prstGeom prst="ellipse">
            <a:avLst/>
          </a:prstGeom>
        </p:spPr>
      </p:pic>
      <p:pic>
        <p:nvPicPr>
          <p:cNvPr id="16" name="Picture 15" descr="A hole in the 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C162005C-9B37-4821-A4AD-C3092BA19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084" y="1347850"/>
            <a:ext cx="2025123" cy="202512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564343" y="5608919"/>
            <a:ext cx="202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penetrating radar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77C72-93A5-491E-AB2A-A0F605FCB15B}"/>
              </a:ext>
            </a:extLst>
          </p:cNvPr>
          <p:cNvSpPr txBox="1"/>
          <p:nvPr/>
        </p:nvSpPr>
        <p:spPr>
          <a:xfrm>
            <a:off x="838200" y="2943591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Drilling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FDA51-5C08-4A52-9416-B66D2D12B97E}"/>
              </a:ext>
            </a:extLst>
          </p:cNvPr>
          <p:cNvSpPr txBox="1"/>
          <p:nvPr/>
        </p:nvSpPr>
        <p:spPr>
          <a:xfrm>
            <a:off x="8841275" y="1505195"/>
            <a:ext cx="161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sensing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E0DD2-74E9-4276-B9F5-D638BB310540}"/>
              </a:ext>
            </a:extLst>
          </p:cNvPr>
          <p:cNvSpPr txBox="1"/>
          <p:nvPr/>
        </p:nvSpPr>
        <p:spPr>
          <a:xfrm>
            <a:off x="10640218" y="5885918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Seismics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61F8C-D2DA-445A-8130-1AFE471DEDB3}"/>
              </a:ext>
            </a:extLst>
          </p:cNvPr>
          <p:cNvSpPr txBox="1"/>
          <p:nvPr/>
        </p:nvSpPr>
        <p:spPr>
          <a:xfrm>
            <a:off x="541648" y="6468921"/>
            <a:ext cx="6434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Photo credits: Raphael Moser, Janosch Beer, Hansruedi Maurer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F9CC2-57F0-4FF4-AE03-7769FB006B2B}"/>
              </a:ext>
            </a:extLst>
          </p:cNvPr>
          <p:cNvSpPr txBox="1"/>
          <p:nvPr/>
        </p:nvSpPr>
        <p:spPr>
          <a:xfrm>
            <a:off x="5577208" y="6484635"/>
            <a:ext cx="29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Visualization: Moritz Müller</a:t>
            </a:r>
            <a:endParaRPr lang="LID4096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Grafik 6" descr="P1000096.JPG">
            <a:hlinkClick r:id="rId8" action="ppaction://hlinksldjump"/>
            <a:extLst>
              <a:ext uri="{FF2B5EF4-FFF2-40B4-BE49-F238E27FC236}">
                <a16:creationId xmlns:a16="http://schemas.microsoft.com/office/drawing/2014/main" id="{6859D854-5607-4ABA-96C2-8AD498593D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320000">
            <a:off x="9188421" y="3868493"/>
            <a:ext cx="2026800" cy="2026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915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41364-BDE5-40BB-A21C-C04266BE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916" y="1239365"/>
            <a:ext cx="4971470" cy="4971470"/>
          </a:xfrm>
          <a:prstGeom prst="ellipse">
            <a:avLst/>
          </a:prstGeom>
        </p:spPr>
      </p:pic>
      <p:pic>
        <p:nvPicPr>
          <p:cNvPr id="9" name="Picture 8" descr="People walking on ice&#10;&#10;Description automatically generated">
            <a:extLst>
              <a:ext uri="{FF2B5EF4-FFF2-40B4-BE49-F238E27FC236}">
                <a16:creationId xmlns:a16="http://schemas.microsoft.com/office/drawing/2014/main" id="{F0959573-2702-4E05-AB51-2B507F9E8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593" y="1403877"/>
            <a:ext cx="2025123" cy="2025123"/>
          </a:xfrm>
          <a:prstGeom prst="ellipse">
            <a:avLst/>
          </a:prstGeom>
        </p:spPr>
      </p:pic>
      <p:pic>
        <p:nvPicPr>
          <p:cNvPr id="11" name="Picture 10" descr="People walking on a snowy mountain&#10;&#10;Description automatically generated">
            <a:extLst>
              <a:ext uri="{FF2B5EF4-FFF2-40B4-BE49-F238E27FC236}">
                <a16:creationId xmlns:a16="http://schemas.microsoft.com/office/drawing/2014/main" id="{858E09FD-1E1E-495A-8CE7-3C12C99CA2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20" y="4187616"/>
            <a:ext cx="2025123" cy="2025123"/>
          </a:xfrm>
          <a:prstGeom prst="ellipse">
            <a:avLst/>
          </a:prstGeom>
        </p:spPr>
      </p:pic>
      <p:pic>
        <p:nvPicPr>
          <p:cNvPr id="16" name="Picture 15" descr="A hole in the ground&#10;&#10;Description automatically generated">
            <a:extLst>
              <a:ext uri="{FF2B5EF4-FFF2-40B4-BE49-F238E27FC236}">
                <a16:creationId xmlns:a16="http://schemas.microsoft.com/office/drawing/2014/main" id="{C162005C-9B37-4821-A4AD-C3092BA19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084" y="1359462"/>
            <a:ext cx="2025123" cy="202512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564343" y="5608919"/>
            <a:ext cx="202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penetrating radar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77C72-93A5-491E-AB2A-A0F605FCB15B}"/>
              </a:ext>
            </a:extLst>
          </p:cNvPr>
          <p:cNvSpPr txBox="1"/>
          <p:nvPr/>
        </p:nvSpPr>
        <p:spPr>
          <a:xfrm>
            <a:off x="838200" y="2943591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Drilling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FDA51-5C08-4A52-9416-B66D2D12B97E}"/>
              </a:ext>
            </a:extLst>
          </p:cNvPr>
          <p:cNvSpPr txBox="1"/>
          <p:nvPr/>
        </p:nvSpPr>
        <p:spPr>
          <a:xfrm>
            <a:off x="8841275" y="1505195"/>
            <a:ext cx="161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sensing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E0DD2-74E9-4276-B9F5-D638BB310540}"/>
              </a:ext>
            </a:extLst>
          </p:cNvPr>
          <p:cNvSpPr txBox="1"/>
          <p:nvPr/>
        </p:nvSpPr>
        <p:spPr>
          <a:xfrm>
            <a:off x="10640218" y="5885918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Seismics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61F8C-D2DA-445A-8130-1AFE471DEDB3}"/>
              </a:ext>
            </a:extLst>
          </p:cNvPr>
          <p:cNvSpPr txBox="1"/>
          <p:nvPr/>
        </p:nvSpPr>
        <p:spPr>
          <a:xfrm>
            <a:off x="541648" y="6468921"/>
            <a:ext cx="6434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Photo credits: Raphael Moser, Janosch Beer, Hansruedi Maurer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F9CC2-57F0-4FF4-AE03-7769FB006B2B}"/>
              </a:ext>
            </a:extLst>
          </p:cNvPr>
          <p:cNvSpPr txBox="1"/>
          <p:nvPr/>
        </p:nvSpPr>
        <p:spPr>
          <a:xfrm>
            <a:off x="5631799" y="6497526"/>
            <a:ext cx="29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Visualization: Moritz Müller</a:t>
            </a:r>
            <a:endParaRPr lang="LID4096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Grafik 6" descr="P1000096.JPG">
            <a:extLst>
              <a:ext uri="{FF2B5EF4-FFF2-40B4-BE49-F238E27FC236}">
                <a16:creationId xmlns:a16="http://schemas.microsoft.com/office/drawing/2014/main" id="{6859D854-5607-4ABA-96C2-8AD498593D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320000">
            <a:off x="9188421" y="3880105"/>
            <a:ext cx="2026800" cy="2026800"/>
          </a:xfrm>
          <a:prstGeom prst="ellipse">
            <a:avLst/>
          </a:prstGeom>
        </p:spPr>
      </p:pic>
      <p:sp>
        <p:nvSpPr>
          <p:cNvPr id="7" name="Cylinder 6">
            <a:extLst>
              <a:ext uri="{FF2B5EF4-FFF2-40B4-BE49-F238E27FC236}">
                <a16:creationId xmlns:a16="http://schemas.microsoft.com/office/drawing/2014/main" id="{8CF02EEA-9836-46BE-8D34-D9D9AD1F8F6D}"/>
              </a:ext>
            </a:extLst>
          </p:cNvPr>
          <p:cNvSpPr/>
          <p:nvPr/>
        </p:nvSpPr>
        <p:spPr>
          <a:xfrm>
            <a:off x="6874162" y="3963745"/>
            <a:ext cx="101622" cy="1598894"/>
          </a:xfrm>
          <a:prstGeom prst="can">
            <a:avLst/>
          </a:prstGeom>
          <a:solidFill>
            <a:srgbClr val="FEC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Action Button: Return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9FEBB10-7E30-4020-BAE0-BBB6F94C2423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935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EE6F-EA8D-4C54-8F01-7EB39950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41364-BDE5-40BB-A21C-C04266BE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916" y="1239365"/>
            <a:ext cx="4971470" cy="4971470"/>
          </a:xfrm>
          <a:prstGeom prst="ellipse">
            <a:avLst/>
          </a:prstGeom>
        </p:spPr>
      </p:pic>
      <p:pic>
        <p:nvPicPr>
          <p:cNvPr id="9" name="Picture 8" descr="People walking on ice&#10;&#10;Description automatically generated">
            <a:extLst>
              <a:ext uri="{FF2B5EF4-FFF2-40B4-BE49-F238E27FC236}">
                <a16:creationId xmlns:a16="http://schemas.microsoft.com/office/drawing/2014/main" id="{F0959573-2702-4E05-AB51-2B507F9E8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593" y="1403877"/>
            <a:ext cx="2025123" cy="2025123"/>
          </a:xfrm>
          <a:prstGeom prst="ellipse">
            <a:avLst/>
          </a:prstGeom>
        </p:spPr>
      </p:pic>
      <p:pic>
        <p:nvPicPr>
          <p:cNvPr id="11" name="Picture 10" descr="People walking on a snowy mountain&#10;&#10;Description automatically generated">
            <a:extLst>
              <a:ext uri="{FF2B5EF4-FFF2-40B4-BE49-F238E27FC236}">
                <a16:creationId xmlns:a16="http://schemas.microsoft.com/office/drawing/2014/main" id="{858E09FD-1E1E-495A-8CE7-3C12C99CA2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20" y="4176004"/>
            <a:ext cx="2025123" cy="2025123"/>
          </a:xfrm>
          <a:prstGeom prst="ellipse">
            <a:avLst/>
          </a:prstGeom>
        </p:spPr>
      </p:pic>
      <p:pic>
        <p:nvPicPr>
          <p:cNvPr id="16" name="Picture 15" descr="A hole in the ground&#10;&#10;Description automatically generated">
            <a:extLst>
              <a:ext uri="{FF2B5EF4-FFF2-40B4-BE49-F238E27FC236}">
                <a16:creationId xmlns:a16="http://schemas.microsoft.com/office/drawing/2014/main" id="{C162005C-9B37-4821-A4AD-C3092BA19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084" y="1347850"/>
            <a:ext cx="2025123" cy="2025123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9F7958-6EBD-4595-9799-D5597AE1A37A}"/>
              </a:ext>
            </a:extLst>
          </p:cNvPr>
          <p:cNvSpPr txBox="1"/>
          <p:nvPr/>
        </p:nvSpPr>
        <p:spPr>
          <a:xfrm>
            <a:off x="2564343" y="5608919"/>
            <a:ext cx="202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penetrating radar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77C72-93A5-491E-AB2A-A0F605FCB15B}"/>
              </a:ext>
            </a:extLst>
          </p:cNvPr>
          <p:cNvSpPr txBox="1"/>
          <p:nvPr/>
        </p:nvSpPr>
        <p:spPr>
          <a:xfrm>
            <a:off x="838200" y="2943591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Drilling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FDA51-5C08-4A52-9416-B66D2D12B97E}"/>
              </a:ext>
            </a:extLst>
          </p:cNvPr>
          <p:cNvSpPr txBox="1"/>
          <p:nvPr/>
        </p:nvSpPr>
        <p:spPr>
          <a:xfrm>
            <a:off x="8841275" y="1505195"/>
            <a:ext cx="161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sensing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E0DD2-74E9-4276-B9F5-D638BB310540}"/>
              </a:ext>
            </a:extLst>
          </p:cNvPr>
          <p:cNvSpPr txBox="1"/>
          <p:nvPr/>
        </p:nvSpPr>
        <p:spPr>
          <a:xfrm>
            <a:off x="10640218" y="5885918"/>
            <a:ext cx="202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Seismics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61F8C-D2DA-445A-8130-1AFE471DEDB3}"/>
              </a:ext>
            </a:extLst>
          </p:cNvPr>
          <p:cNvSpPr txBox="1"/>
          <p:nvPr/>
        </p:nvSpPr>
        <p:spPr>
          <a:xfrm>
            <a:off x="541648" y="6468921"/>
            <a:ext cx="64341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ID4096"/>
            </a:defPPr>
            <a:lvl1pPr>
              <a:defRPr sz="90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de-CH" dirty="0"/>
              <a:t>Photo credits: Raphael Moser, Janosch Beer, Hansruedi Maurer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CF9CC2-57F0-4FF4-AE03-7769FB006B2B}"/>
              </a:ext>
            </a:extLst>
          </p:cNvPr>
          <p:cNvSpPr txBox="1"/>
          <p:nvPr/>
        </p:nvSpPr>
        <p:spPr>
          <a:xfrm>
            <a:off x="5631799" y="6497526"/>
            <a:ext cx="29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Visualization: Moritz Müller</a:t>
            </a:r>
            <a:endParaRPr lang="LID4096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Grafik 6" descr="P1000096.JPG">
            <a:extLst>
              <a:ext uri="{FF2B5EF4-FFF2-40B4-BE49-F238E27FC236}">
                <a16:creationId xmlns:a16="http://schemas.microsoft.com/office/drawing/2014/main" id="{6859D854-5607-4ABA-96C2-8AD498593D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320000">
            <a:off x="9188421" y="3868493"/>
            <a:ext cx="2026800" cy="2026800"/>
          </a:xfrm>
          <a:prstGeom prst="ellipse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741FD3F-C8B9-43AD-A9D7-3C279C85EE87}"/>
              </a:ext>
            </a:extLst>
          </p:cNvPr>
          <p:cNvSpPr/>
          <p:nvPr/>
        </p:nvSpPr>
        <p:spPr>
          <a:xfrm>
            <a:off x="6153150" y="4347045"/>
            <a:ext cx="1762125" cy="596430"/>
          </a:xfrm>
          <a:custGeom>
            <a:avLst/>
            <a:gdLst>
              <a:gd name="connsiteX0" fmla="*/ 0 w 1762125"/>
              <a:gd name="connsiteY0" fmla="*/ 120180 h 596430"/>
              <a:gd name="connsiteX1" fmla="*/ 104775 w 1762125"/>
              <a:gd name="connsiteY1" fmla="*/ 5880 h 596430"/>
              <a:gd name="connsiteX2" fmla="*/ 276225 w 1762125"/>
              <a:gd name="connsiteY2" fmla="*/ 15405 h 596430"/>
              <a:gd name="connsiteX3" fmla="*/ 762000 w 1762125"/>
              <a:gd name="connsiteY3" fmla="*/ 53505 h 596430"/>
              <a:gd name="connsiteX4" fmla="*/ 1047750 w 1762125"/>
              <a:gd name="connsiteY4" fmla="*/ 91605 h 596430"/>
              <a:gd name="connsiteX5" fmla="*/ 1285875 w 1762125"/>
              <a:gd name="connsiteY5" fmla="*/ 139230 h 596430"/>
              <a:gd name="connsiteX6" fmla="*/ 1562100 w 1762125"/>
              <a:gd name="connsiteY6" fmla="*/ 348780 h 596430"/>
              <a:gd name="connsiteX7" fmla="*/ 1762125 w 1762125"/>
              <a:gd name="connsiteY7" fmla="*/ 596430 h 59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125" h="596430">
                <a:moveTo>
                  <a:pt x="0" y="120180"/>
                </a:moveTo>
                <a:cubicBezTo>
                  <a:pt x="29369" y="71761"/>
                  <a:pt x="58738" y="23342"/>
                  <a:pt x="104775" y="5880"/>
                </a:cubicBezTo>
                <a:cubicBezTo>
                  <a:pt x="150812" y="-11582"/>
                  <a:pt x="276225" y="15405"/>
                  <a:pt x="276225" y="15405"/>
                </a:cubicBezTo>
                <a:lnTo>
                  <a:pt x="762000" y="53505"/>
                </a:lnTo>
                <a:cubicBezTo>
                  <a:pt x="890587" y="66205"/>
                  <a:pt x="960438" y="77317"/>
                  <a:pt x="1047750" y="91605"/>
                </a:cubicBezTo>
                <a:cubicBezTo>
                  <a:pt x="1135063" y="105892"/>
                  <a:pt x="1200150" y="96367"/>
                  <a:pt x="1285875" y="139230"/>
                </a:cubicBezTo>
                <a:cubicBezTo>
                  <a:pt x="1371600" y="182093"/>
                  <a:pt x="1482725" y="272580"/>
                  <a:pt x="1562100" y="348780"/>
                </a:cubicBezTo>
                <a:cubicBezTo>
                  <a:pt x="1641475" y="424980"/>
                  <a:pt x="1685925" y="485305"/>
                  <a:pt x="1762125" y="596430"/>
                </a:cubicBezTo>
              </a:path>
            </a:pathLst>
          </a:custGeom>
          <a:noFill/>
          <a:ln w="76200">
            <a:solidFill>
              <a:srgbClr val="FE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F02759-1112-480B-A9F7-040DE99A3FA5}"/>
              </a:ext>
            </a:extLst>
          </p:cNvPr>
          <p:cNvCxnSpPr>
            <a:cxnSpLocks/>
          </p:cNvCxnSpPr>
          <p:nvPr/>
        </p:nvCxnSpPr>
        <p:spPr>
          <a:xfrm flipV="1">
            <a:off x="7104408" y="3575771"/>
            <a:ext cx="1001367" cy="418755"/>
          </a:xfrm>
          <a:prstGeom prst="straightConnector1">
            <a:avLst/>
          </a:prstGeom>
          <a:ln w="57150">
            <a:solidFill>
              <a:srgbClr val="FEC43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ction Button: Return 2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821C1BD-EE71-4DFC-B598-3A881114EE53}"/>
              </a:ext>
            </a:extLst>
          </p:cNvPr>
          <p:cNvSpPr/>
          <p:nvPr/>
        </p:nvSpPr>
        <p:spPr>
          <a:xfrm>
            <a:off x="170267" y="812487"/>
            <a:ext cx="504000" cy="504000"/>
          </a:xfrm>
          <a:prstGeom prst="actionButtonReturn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6402334"/>
      </p:ext>
    </p:extLst>
  </p:cSld>
  <p:clrMapOvr>
    <a:masterClrMapping/>
  </p:clrMapOvr>
</p:sld>
</file>

<file path=ppt/theme/theme1.xml><?xml version="1.0" encoding="utf-8"?>
<a:theme xmlns:a="http://schemas.openxmlformats.org/drawingml/2006/main" name="Glacier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acierTheme" id="{778F78DF-7909-4856-860F-07BFF78D5316}" vid="{67110115-5A82-494C-AB23-30D25159B1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GlacierTheme</Template>
  <TotalTime>6782</TotalTime>
  <Words>1934</Words>
  <Application>Microsoft Office PowerPoint</Application>
  <PresentationFormat>Widescreen</PresentationFormat>
  <Paragraphs>347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Avenir Next LT Pro</vt:lpstr>
      <vt:lpstr>Arial</vt:lpstr>
      <vt:lpstr>Cambria Math</vt:lpstr>
      <vt:lpstr>GlacierTheme</vt:lpstr>
      <vt:lpstr>PowerPoint Presentation</vt:lpstr>
      <vt:lpstr>Exploring englacial hydrology with surface nuclear magnetic resonance</vt:lpstr>
      <vt:lpstr>What is the challenge?</vt:lpstr>
      <vt:lpstr>Surface nuclear magnetic resonance</vt:lpstr>
      <vt:lpstr>What can we learn from noisy data?</vt:lpstr>
      <vt:lpstr>The team</vt:lpstr>
      <vt:lpstr>The challenge</vt:lpstr>
      <vt:lpstr>The challenge</vt:lpstr>
      <vt:lpstr>The challenge</vt:lpstr>
      <vt:lpstr>The challenge</vt:lpstr>
      <vt:lpstr>The challenge</vt:lpstr>
      <vt:lpstr>Glacial hydrology</vt:lpstr>
      <vt:lpstr>Surface nuclear magnetic resonance</vt:lpstr>
      <vt:lpstr>Background on SNMR</vt:lpstr>
      <vt:lpstr>The instrument</vt:lpstr>
      <vt:lpstr>The survey: Rhonegletscher 2023</vt:lpstr>
      <vt:lpstr>Team in action</vt:lpstr>
      <vt:lpstr>Team in action</vt:lpstr>
      <vt:lpstr>Team in action</vt:lpstr>
      <vt:lpstr>Measurement configuration</vt:lpstr>
      <vt:lpstr>Experimental challenges and limitations</vt:lpstr>
      <vt:lpstr>How to improve in the future</vt:lpstr>
      <vt:lpstr>The data</vt:lpstr>
      <vt:lpstr>Data Processing: Dealing with noise4</vt:lpstr>
      <vt:lpstr>How to recognize an SNMR signal?</vt:lpstr>
      <vt:lpstr>Data Processing: Last steps</vt:lpstr>
      <vt:lpstr>Parameter estimation</vt:lpstr>
      <vt:lpstr>Parameter estimation: Two approaches</vt:lpstr>
      <vt:lpstr>Modelling (solving forward problem)</vt:lpstr>
      <vt:lpstr>Forward models</vt:lpstr>
      <vt:lpstr>1D homogeneous</vt:lpstr>
      <vt:lpstr>1D homogeneous</vt:lpstr>
      <vt:lpstr>1D Three layers</vt:lpstr>
      <vt:lpstr>1D three layers</vt:lpstr>
      <vt:lpstr>1D three layers</vt:lpstr>
      <vt:lpstr>3D channel – Outlook</vt:lpstr>
      <vt:lpstr>Plans for the future: Research questions</vt:lpstr>
      <vt:lpstr>Image 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</dc:creator>
  <cp:lastModifiedBy>Laura</cp:lastModifiedBy>
  <cp:revision>166</cp:revision>
  <dcterms:created xsi:type="dcterms:W3CDTF">2024-04-10T12:44:49Z</dcterms:created>
  <dcterms:modified xsi:type="dcterms:W3CDTF">2024-04-25T10:22:41Z</dcterms:modified>
</cp:coreProperties>
</file>