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42"/>
  </p:notesMasterIdLst>
  <p:sldIdLst>
    <p:sldId id="257" r:id="rId4"/>
    <p:sldId id="374" r:id="rId5"/>
    <p:sldId id="348" r:id="rId6"/>
    <p:sldId id="377" r:id="rId7"/>
    <p:sldId id="351" r:id="rId8"/>
    <p:sldId id="378" r:id="rId9"/>
    <p:sldId id="391" r:id="rId10"/>
    <p:sldId id="340" r:id="rId11"/>
    <p:sldId id="381" r:id="rId12"/>
    <p:sldId id="400" r:id="rId13"/>
    <p:sldId id="323" r:id="rId14"/>
    <p:sldId id="368" r:id="rId15"/>
    <p:sldId id="353" r:id="rId16"/>
    <p:sldId id="354" r:id="rId17"/>
    <p:sldId id="364" r:id="rId18"/>
    <p:sldId id="366" r:id="rId19"/>
    <p:sldId id="360" r:id="rId20"/>
    <p:sldId id="361" r:id="rId21"/>
    <p:sldId id="363" r:id="rId22"/>
    <p:sldId id="357" r:id="rId23"/>
    <p:sldId id="392" r:id="rId24"/>
    <p:sldId id="393" r:id="rId25"/>
    <p:sldId id="394" r:id="rId26"/>
    <p:sldId id="395" r:id="rId27"/>
    <p:sldId id="396" r:id="rId28"/>
    <p:sldId id="397" r:id="rId29"/>
    <p:sldId id="398" r:id="rId30"/>
    <p:sldId id="386" r:id="rId31"/>
    <p:sldId id="387" r:id="rId32"/>
    <p:sldId id="388" r:id="rId33"/>
    <p:sldId id="389" r:id="rId34"/>
    <p:sldId id="390" r:id="rId35"/>
    <p:sldId id="379" r:id="rId36"/>
    <p:sldId id="382" r:id="rId37"/>
    <p:sldId id="383" r:id="rId38"/>
    <p:sldId id="384" r:id="rId39"/>
    <p:sldId id="385" r:id="rId40"/>
    <p:sldId id="39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97EDBE86-5D6D-4031-9E86-36D8553342C3}">
          <p14:sldIdLst>
            <p14:sldId id="257"/>
            <p14:sldId id="374"/>
            <p14:sldId id="348"/>
            <p14:sldId id="377"/>
            <p14:sldId id="351"/>
            <p14:sldId id="378"/>
            <p14:sldId id="391"/>
            <p14:sldId id="340"/>
            <p14:sldId id="381"/>
            <p14:sldId id="400"/>
            <p14:sldId id="323"/>
          </p14:sldIdLst>
        </p14:section>
        <p14:section name="PICO" id="{D2313744-C5E9-45A4-9E09-944EAA4C0CBA}">
          <p14:sldIdLst>
            <p14:sldId id="368"/>
            <p14:sldId id="353"/>
            <p14:sldId id="354"/>
            <p14:sldId id="364"/>
            <p14:sldId id="366"/>
            <p14:sldId id="360"/>
            <p14:sldId id="361"/>
            <p14:sldId id="363"/>
            <p14:sldId id="357"/>
            <p14:sldId id="392"/>
          </p14:sldIdLst>
        </p14:section>
        <p14:section name="Large Figure Basins" id="{8149A3B1-AAE0-498B-950C-C1B86D25366B}">
          <p14:sldIdLst>
            <p14:sldId id="393"/>
            <p14:sldId id="394"/>
            <p14:sldId id="395"/>
            <p14:sldId id="396"/>
            <p14:sldId id="397"/>
            <p14:sldId id="398"/>
          </p14:sldIdLst>
        </p14:section>
        <p14:section name="Large Figures Global" id="{93B80C1E-42AE-4034-8C7E-09F0B5F880F6}">
          <p14:sldIdLst>
            <p14:sldId id="386"/>
            <p14:sldId id="387"/>
            <p14:sldId id="388"/>
            <p14:sldId id="389"/>
            <p14:sldId id="390"/>
          </p14:sldIdLst>
        </p14:section>
        <p14:section name="Large Figures Challenges" id="{E9DDB5A1-AAA8-4EF8-A298-A34BA7703B30}">
          <p14:sldIdLst>
            <p14:sldId id="379"/>
            <p14:sldId id="382"/>
            <p14:sldId id="383"/>
            <p14:sldId id="384"/>
            <p14:sldId id="385"/>
            <p14:sldId id="399"/>
          </p14:sldIdLst>
        </p14:section>
        <p14:section name="old_slides" id="{CC56842E-CAB3-4F8E-AAFC-ECABBC49419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ADC"/>
    <a:srgbClr val="578CC9"/>
    <a:srgbClr val="6495ED"/>
    <a:srgbClr val="00FFFF"/>
    <a:srgbClr val="A9A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90" autoAdjust="0"/>
    <p:restoredTop sz="65679" autoAdjust="0"/>
  </p:normalViewPr>
  <p:slideViewPr>
    <p:cSldViewPr snapToGrid="0">
      <p:cViewPr varScale="1">
        <p:scale>
          <a:sx n="107" d="100"/>
          <a:sy n="107" d="100"/>
        </p:scale>
        <p:origin x="299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7C324-5F59-422E-8B16-3F9861A8C53D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C1DE2-79A1-4D4A-AAC9-5B34FFA06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71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00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34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52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90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25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96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91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43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60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08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18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74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36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46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89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70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148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91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55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89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43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64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70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76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33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1DE2-79A1-4D4A-AAC9-5B34FFA06F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2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29173-D09A-4E96-83C9-3EEBF3804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0F3470-8957-4AC3-9882-8791DDDC0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CC120-9FE8-4681-9CFB-F2040CEE6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60905-CF5F-4E39-8A7D-7522C988E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0F03D-4017-4E82-B915-A379B358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3BA3-FE06-4799-A034-DCDB58EB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92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44C1A-6C67-41E3-AFA9-02AA1CEE9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84385-453E-475E-B74E-17148CCBF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636A0-12C6-42ED-B078-B04112178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C1A01-1A57-497E-988A-E750A1DD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D0657-B18C-4567-AF53-F7A419F4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3BA3-FE06-4799-A034-DCDB58EB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7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BCA675-F188-4230-B0CC-7C066678F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373A76-1FD6-4F4B-9F87-E1FB2EEE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8E193-3745-45C2-98BB-D5353E1C5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45798-B0B2-450F-8BCA-3D07742B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18B62-6927-4C48-995A-D4A5133F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3BA3-FE06-4799-A034-DCDB58EB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32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49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54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95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21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07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11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9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EEBC-A91F-42A2-8054-ADBE948CC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35CB-7F78-4985-8CB4-0517957DB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C818C-69FE-4133-963F-E0B9D243E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D0947-FD62-47C9-890B-E3DDF935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699BE-9CF0-4F36-856E-354899E0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3BA3-FE06-4799-A034-DCDB58EB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51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8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19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98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711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0500"/>
            <a:ext cx="10515600" cy="46445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735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26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775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70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00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47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CDDCD-E97A-48CC-AC58-1DD833AD4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EC367-0AC8-414E-8A66-8AC673E25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0A7F3-31C3-411F-BA31-A454E6999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A0B87-FAD0-4F58-8F97-244496F89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264A3-8AAC-4D95-806A-501B9380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3BA3-FE06-4799-A034-DCDB58EB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2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56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34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613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1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DB498-67A1-4533-B37E-B97BDE552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46FD4-85B9-439B-9DA4-92108E84F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0E4CD4-7CBF-44A8-9896-271AF0C24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5BFBD-B409-49E4-A869-903DEA6FB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6F57B-0830-4DB2-9324-80D37D744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67CFC-FC94-42BF-8BA4-9F82DD81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3BA3-FE06-4799-A034-DCDB58EB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2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72BE7-41D4-43DE-A934-E75F30EF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093ED-F0F1-48F0-B341-E231D6B9D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B2161-8F87-4DEB-8FBD-EBD8F1588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D7F711-AC41-41FD-8D0F-1D7257C37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2B6114-4F46-46A7-B92A-7969F3642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603B3A-282F-471C-9D84-DF094D3C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1FDDF7-81A9-4229-88C6-7CE073B5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1550A9-3CAE-4787-A6C2-D969317D7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3BA3-FE06-4799-A034-DCDB58EB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8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C97C-96AB-4C34-8789-52E93D45D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594C68-9E57-4DF0-95F3-6C8AF3545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74F57E-0141-4F56-B151-F5FAC0C50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C88E5-C764-4B4F-9446-A929FAB4B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3BA3-FE06-4799-A034-DCDB58EB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7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B5A61B-8ED4-4827-BED2-24FABF5C3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F269A5-FF9D-49CC-A23A-0888D7A1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5B062-DD1B-47B5-849C-8CC05447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3BA3-FE06-4799-A034-DCDB58EB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49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BD3F9-C4AB-45B5-92C7-7E66616C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0C348-57E0-4280-92EB-A4278EEBD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5CEEA-2FB9-4D32-8D5A-8FCA79BD6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1948A-587F-4841-9D4E-DEDC31790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7D329-2B8D-40C8-9D4F-8D311C757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F8988-FB5D-4B2D-A2FE-4E1B6843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3BA3-FE06-4799-A034-DCDB58EB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64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03A68-6397-4F46-85B5-3E95DB909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C06A30-8914-43AC-B86F-58DD9DC68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706C9-EEAC-4187-9594-04BBFEBDB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A05DF-9BCD-4F84-A6E4-0789B799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ED7ED-726E-437C-AF13-FF9E03A9F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5D6CF-F297-4EBA-A652-D51ACA5C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3BA3-FE06-4799-A034-DCDB58EB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46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BEE6A-97A9-490C-8F19-7406BAF88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85145-1508-4178-B8DC-0A537048B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36FAF-C9FC-4E03-A9AD-9A9938C12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98EB6-67A6-474A-9BD0-296654B3F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2D0A1-E645-4C33-ACA8-B29FE499F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A3BA3-FE06-4799-A034-DCDB58EBF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6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8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42154-D6E1-4DE8-9887-3B71D11506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4C057-B84B-451D-8F3F-66824A94224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2200" y="441886"/>
            <a:ext cx="1706090" cy="44954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67E9AB-2CA5-4F84-80AA-9E10EE814B41}"/>
              </a:ext>
            </a:extLst>
          </p:cNvPr>
          <p:cNvCxnSpPr>
            <a:cxnSpLocks/>
          </p:cNvCxnSpPr>
          <p:nvPr userDrawn="1"/>
        </p:nvCxnSpPr>
        <p:spPr>
          <a:xfrm flipH="1">
            <a:off x="3" y="879522"/>
            <a:ext cx="10721972" cy="0"/>
          </a:xfrm>
          <a:prstGeom prst="line">
            <a:avLst/>
          </a:prstGeom>
          <a:ln w="12700">
            <a:solidFill>
              <a:srgbClr val="578C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77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5013" y="259296"/>
            <a:ext cx="10515600" cy="658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09988"/>
            <a:ext cx="10515600" cy="466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4C057-B84B-451D-8F3F-66824A94224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2200" y="337111"/>
            <a:ext cx="1706090" cy="44954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67E9AB-2CA5-4F84-80AA-9E10EE814B41}"/>
              </a:ext>
            </a:extLst>
          </p:cNvPr>
          <p:cNvCxnSpPr>
            <a:cxnSpLocks/>
          </p:cNvCxnSpPr>
          <p:nvPr userDrawn="1"/>
        </p:nvCxnSpPr>
        <p:spPr>
          <a:xfrm flipH="1">
            <a:off x="3" y="774747"/>
            <a:ext cx="10721972" cy="0"/>
          </a:xfrm>
          <a:prstGeom prst="line">
            <a:avLst/>
          </a:prstGeom>
          <a:ln w="12700">
            <a:solidFill>
              <a:srgbClr val="578C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8834644-B825-45BE-9FE5-07DC34AE398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29" y="6126281"/>
            <a:ext cx="476691" cy="635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9C30B1-162E-4733-8A44-689FAB587BD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64" y="6097497"/>
            <a:ext cx="679098" cy="67909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4246BA6-4394-4722-AF6F-45CF152DD550}"/>
              </a:ext>
            </a:extLst>
          </p:cNvPr>
          <p:cNvSpPr/>
          <p:nvPr userDrawn="1"/>
        </p:nvSpPr>
        <p:spPr>
          <a:xfrm>
            <a:off x="10372664" y="5930853"/>
            <a:ext cx="1248626" cy="852477"/>
          </a:xfrm>
          <a:prstGeom prst="roundRect">
            <a:avLst/>
          </a:prstGeom>
          <a:noFill/>
          <a:ln>
            <a:solidFill>
              <a:srgbClr val="8FAA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3D3938-A8BE-4311-94BE-10BD9102FFA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290" y="6128049"/>
            <a:ext cx="451045" cy="6314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D6C6AA3-40B9-4FA8-9348-11A9DE743B77}"/>
              </a:ext>
            </a:extLst>
          </p:cNvPr>
          <p:cNvSpPr txBox="1"/>
          <p:nvPr userDrawn="1"/>
        </p:nvSpPr>
        <p:spPr>
          <a:xfrm>
            <a:off x="10372665" y="5875676"/>
            <a:ext cx="1248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OSPP Participant</a:t>
            </a:r>
          </a:p>
        </p:txBody>
      </p:sp>
    </p:spTree>
    <p:extLst>
      <p:ext uri="{BB962C8B-B14F-4D97-AF65-F5344CB8AC3E}">
        <p14:creationId xmlns:p14="http://schemas.microsoft.com/office/powerpoint/2010/main" val="152149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5.jp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8.sv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8.xml"/><Relationship Id="rId18" Type="http://schemas.openxmlformats.org/officeDocument/2006/relationships/image" Target="../media/image8.svg"/><Relationship Id="rId3" Type="http://schemas.openxmlformats.org/officeDocument/2006/relationships/image" Target="../media/image5.jpg"/><Relationship Id="rId7" Type="http://schemas.openxmlformats.org/officeDocument/2006/relationships/image" Target="../media/image20.svg"/><Relationship Id="rId12" Type="http://schemas.openxmlformats.org/officeDocument/2006/relationships/slide" Target="slide14.xml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openxmlformats.org/officeDocument/2006/relationships/slide" Target="slide13.xml"/><Relationship Id="rId5" Type="http://schemas.openxmlformats.org/officeDocument/2006/relationships/image" Target="../media/image18.png"/><Relationship Id="rId15" Type="http://schemas.openxmlformats.org/officeDocument/2006/relationships/slide" Target="slide20.xml"/><Relationship Id="rId10" Type="http://schemas.openxmlformats.org/officeDocument/2006/relationships/slide" Target="slide2.xml"/><Relationship Id="rId4" Type="http://schemas.openxmlformats.org/officeDocument/2006/relationships/image" Target="../media/image6.png"/><Relationship Id="rId9" Type="http://schemas.openxmlformats.org/officeDocument/2006/relationships/image" Target="../media/image22.svg"/><Relationship Id="rId14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3.png"/><Relationship Id="rId7" Type="http://schemas.openxmlformats.org/officeDocument/2006/relationships/slide" Target="slide1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6" Type="http://schemas.openxmlformats.org/officeDocument/2006/relationships/slide" Target="slide18.xml"/><Relationship Id="rId11" Type="http://schemas.openxmlformats.org/officeDocument/2006/relationships/image" Target="../media/image8.svg"/><Relationship Id="rId5" Type="http://schemas.openxmlformats.org/officeDocument/2006/relationships/slide" Target="slide14.xml"/><Relationship Id="rId10" Type="http://schemas.openxmlformats.org/officeDocument/2006/relationships/image" Target="../media/image7.png"/><Relationship Id="rId4" Type="http://schemas.openxmlformats.org/officeDocument/2006/relationships/slide" Target="slide13.xml"/><Relationship Id="rId9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8.svg"/><Relationship Id="rId3" Type="http://schemas.openxmlformats.org/officeDocument/2006/relationships/image" Target="../media/image23.png"/><Relationship Id="rId7" Type="http://schemas.openxmlformats.org/officeDocument/2006/relationships/slide" Target="slide14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3.xml"/><Relationship Id="rId11" Type="http://schemas.openxmlformats.org/officeDocument/2006/relationships/slide" Target="slide12.xml"/><Relationship Id="rId5" Type="http://schemas.openxmlformats.org/officeDocument/2006/relationships/slide" Target="slide16.xml"/><Relationship Id="rId10" Type="http://schemas.openxmlformats.org/officeDocument/2006/relationships/slide" Target="slide20.xml"/><Relationship Id="rId4" Type="http://schemas.openxmlformats.org/officeDocument/2006/relationships/slide" Target="slide15.xml"/><Relationship Id="rId9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4.png"/><Relationship Id="rId7" Type="http://schemas.openxmlformats.org/officeDocument/2006/relationships/slide" Target="slide18.xml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4.xml"/><Relationship Id="rId11" Type="http://schemas.openxmlformats.org/officeDocument/2006/relationships/image" Target="../media/image7.png"/><Relationship Id="rId5" Type="http://schemas.openxmlformats.org/officeDocument/2006/relationships/slide" Target="slide13.xml"/><Relationship Id="rId10" Type="http://schemas.openxmlformats.org/officeDocument/2006/relationships/slide" Target="slide12.xml"/><Relationship Id="rId4" Type="http://schemas.openxmlformats.org/officeDocument/2006/relationships/image" Target="../media/image24.jpeg"/><Relationship Id="rId9" Type="http://schemas.openxmlformats.org/officeDocument/2006/relationships/slide" Target="slide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5.png"/><Relationship Id="rId7" Type="http://schemas.openxmlformats.org/officeDocument/2006/relationships/slide" Target="slide18.xml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4.xml"/><Relationship Id="rId11" Type="http://schemas.openxmlformats.org/officeDocument/2006/relationships/image" Target="../media/image7.png"/><Relationship Id="rId5" Type="http://schemas.openxmlformats.org/officeDocument/2006/relationships/slide" Target="slide13.xml"/><Relationship Id="rId10" Type="http://schemas.openxmlformats.org/officeDocument/2006/relationships/slide" Target="slide12.xml"/><Relationship Id="rId4" Type="http://schemas.openxmlformats.org/officeDocument/2006/relationships/image" Target="../media/image26.jpeg"/><Relationship Id="rId9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17.xml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slide" Target="slide18.xml"/><Relationship Id="rId17" Type="http://schemas.openxmlformats.org/officeDocument/2006/relationships/image" Target="../media/image8.svg"/><Relationship Id="rId2" Type="http://schemas.openxmlformats.org/officeDocument/2006/relationships/slide" Target="slide2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2.xml"/><Relationship Id="rId11" Type="http://schemas.openxmlformats.org/officeDocument/2006/relationships/slide" Target="slide14.xml"/><Relationship Id="rId5" Type="http://schemas.openxmlformats.org/officeDocument/2006/relationships/image" Target="../media/image28.png"/><Relationship Id="rId15" Type="http://schemas.openxmlformats.org/officeDocument/2006/relationships/slide" Target="slide12.xml"/><Relationship Id="rId10" Type="http://schemas.openxmlformats.org/officeDocument/2006/relationships/slide" Target="slide13.xml"/><Relationship Id="rId4" Type="http://schemas.openxmlformats.org/officeDocument/2006/relationships/slide" Target="slide27.xml"/><Relationship Id="rId9" Type="http://schemas.openxmlformats.org/officeDocument/2006/relationships/image" Target="../media/image30.png"/><Relationship Id="rId14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7.xml"/><Relationship Id="rId3" Type="http://schemas.openxmlformats.org/officeDocument/2006/relationships/slide" Target="slide28.xml"/><Relationship Id="rId7" Type="http://schemas.openxmlformats.org/officeDocument/2006/relationships/slide" Target="slide30.xml"/><Relationship Id="rId12" Type="http://schemas.openxmlformats.org/officeDocument/2006/relationships/slide" Target="slide18.xml"/><Relationship Id="rId17" Type="http://schemas.openxmlformats.org/officeDocument/2006/relationships/image" Target="../media/image8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11" Type="http://schemas.openxmlformats.org/officeDocument/2006/relationships/slide" Target="slide14.xml"/><Relationship Id="rId5" Type="http://schemas.openxmlformats.org/officeDocument/2006/relationships/slide" Target="slide29.xml"/><Relationship Id="rId15" Type="http://schemas.openxmlformats.org/officeDocument/2006/relationships/slide" Target="slide12.xml"/><Relationship Id="rId10" Type="http://schemas.openxmlformats.org/officeDocument/2006/relationships/slide" Target="slide13.xml"/><Relationship Id="rId4" Type="http://schemas.openxmlformats.org/officeDocument/2006/relationships/image" Target="../media/image31.png"/><Relationship Id="rId9" Type="http://schemas.openxmlformats.org/officeDocument/2006/relationships/slide" Target="slide19.xml"/><Relationship Id="rId1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16.png"/><Relationship Id="rId3" Type="http://schemas.openxmlformats.org/officeDocument/2006/relationships/image" Target="../media/image34.png"/><Relationship Id="rId7" Type="http://schemas.openxmlformats.org/officeDocument/2006/relationships/slide" Target="slide17.xml"/><Relationship Id="rId12" Type="http://schemas.openxmlformats.org/officeDocument/2006/relationships/image" Target="../media/image1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8.xml"/><Relationship Id="rId11" Type="http://schemas.openxmlformats.org/officeDocument/2006/relationships/image" Target="../media/image8.svg"/><Relationship Id="rId5" Type="http://schemas.openxmlformats.org/officeDocument/2006/relationships/slide" Target="slide14.xml"/><Relationship Id="rId10" Type="http://schemas.openxmlformats.org/officeDocument/2006/relationships/image" Target="../media/image7.png"/><Relationship Id="rId4" Type="http://schemas.openxmlformats.org/officeDocument/2006/relationships/slide" Target="slide13.xml"/><Relationship Id="rId9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jpeg"/><Relationship Id="rId7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slide" Target="slide3.xml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39.svg"/><Relationship Id="rId18" Type="http://schemas.openxmlformats.org/officeDocument/2006/relationships/slide" Target="slide18.xml"/><Relationship Id="rId3" Type="http://schemas.openxmlformats.org/officeDocument/2006/relationships/slide" Target="slide33.xml"/><Relationship Id="rId21" Type="http://schemas.openxmlformats.org/officeDocument/2006/relationships/slide" Target="slide12.xml"/><Relationship Id="rId7" Type="http://schemas.openxmlformats.org/officeDocument/2006/relationships/image" Target="../media/image37.png"/><Relationship Id="rId12" Type="http://schemas.openxmlformats.org/officeDocument/2006/relationships/image" Target="../media/image38.png"/><Relationship Id="rId17" Type="http://schemas.openxmlformats.org/officeDocument/2006/relationships/slide" Target="slide14.xml"/><Relationship Id="rId2" Type="http://schemas.openxmlformats.org/officeDocument/2006/relationships/notesSlide" Target="../notesSlides/notesSlide18.xml"/><Relationship Id="rId16" Type="http://schemas.openxmlformats.org/officeDocument/2006/relationships/slide" Target="slide13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34.xml"/><Relationship Id="rId11" Type="http://schemas.openxmlformats.org/officeDocument/2006/relationships/image" Target="../media/image21.png"/><Relationship Id="rId24" Type="http://schemas.openxmlformats.org/officeDocument/2006/relationships/slide" Target="slide21.xml"/><Relationship Id="rId5" Type="http://schemas.openxmlformats.org/officeDocument/2006/relationships/image" Target="../media/image36.png"/><Relationship Id="rId15" Type="http://schemas.openxmlformats.org/officeDocument/2006/relationships/slide" Target="slide38.xml"/><Relationship Id="rId23" Type="http://schemas.openxmlformats.org/officeDocument/2006/relationships/image" Target="../media/image8.svg"/><Relationship Id="rId10" Type="http://schemas.openxmlformats.org/officeDocument/2006/relationships/slide" Target="slide36.xml"/><Relationship Id="rId19" Type="http://schemas.openxmlformats.org/officeDocument/2006/relationships/slide" Target="slide17.xml"/><Relationship Id="rId4" Type="http://schemas.openxmlformats.org/officeDocument/2006/relationships/image" Target="../media/image35.png"/><Relationship Id="rId9" Type="http://schemas.openxmlformats.org/officeDocument/2006/relationships/slide" Target="slide35.xml"/><Relationship Id="rId14" Type="http://schemas.openxmlformats.org/officeDocument/2006/relationships/image" Target="../media/image18.png"/><Relationship Id="rId2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3.xml"/><Relationship Id="rId7" Type="http://schemas.openxmlformats.org/officeDocument/2006/relationships/slide" Target="slide2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7.xml"/><Relationship Id="rId5" Type="http://schemas.openxmlformats.org/officeDocument/2006/relationships/slide" Target="slide18.xml"/><Relationship Id="rId10" Type="http://schemas.openxmlformats.org/officeDocument/2006/relationships/image" Target="../media/image8.svg"/><Relationship Id="rId4" Type="http://schemas.openxmlformats.org/officeDocument/2006/relationships/slide" Target="slide14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3.xml"/><Relationship Id="rId7" Type="http://schemas.openxmlformats.org/officeDocument/2006/relationships/slide" Target="slide20.xml"/><Relationship Id="rId12" Type="http://schemas.openxmlformats.org/officeDocument/2006/relationships/image" Target="../media/image41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7.xml"/><Relationship Id="rId11" Type="http://schemas.openxmlformats.org/officeDocument/2006/relationships/image" Target="../media/image40.png"/><Relationship Id="rId5" Type="http://schemas.openxmlformats.org/officeDocument/2006/relationships/slide" Target="slide18.xml"/><Relationship Id="rId10" Type="http://schemas.openxmlformats.org/officeDocument/2006/relationships/image" Target="../media/image8.svg"/><Relationship Id="rId4" Type="http://schemas.openxmlformats.org/officeDocument/2006/relationships/slide" Target="slide14.xml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41.svg"/><Relationship Id="rId3" Type="http://schemas.openxmlformats.org/officeDocument/2006/relationships/slide" Target="slide24.xml"/><Relationship Id="rId7" Type="http://schemas.openxmlformats.org/officeDocument/2006/relationships/slide" Target="slide17.xml"/><Relationship Id="rId12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8.xml"/><Relationship Id="rId11" Type="http://schemas.openxmlformats.org/officeDocument/2006/relationships/image" Target="../media/image8.svg"/><Relationship Id="rId5" Type="http://schemas.openxmlformats.org/officeDocument/2006/relationships/slide" Target="slide14.xml"/><Relationship Id="rId10" Type="http://schemas.openxmlformats.org/officeDocument/2006/relationships/image" Target="../media/image7.png"/><Relationship Id="rId4" Type="http://schemas.openxmlformats.org/officeDocument/2006/relationships/slide" Target="slide13.xml"/><Relationship Id="rId9" Type="http://schemas.openxmlformats.org/officeDocument/2006/relationships/slide" Target="slide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8.svg"/><Relationship Id="rId3" Type="http://schemas.openxmlformats.org/officeDocument/2006/relationships/slide" Target="slide23.xml"/><Relationship Id="rId7" Type="http://schemas.openxmlformats.org/officeDocument/2006/relationships/slide" Target="slide14.xml"/><Relationship Id="rId12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3.xml"/><Relationship Id="rId11" Type="http://schemas.openxmlformats.org/officeDocument/2006/relationships/slide" Target="slide12.xml"/><Relationship Id="rId5" Type="http://schemas.openxmlformats.org/officeDocument/2006/relationships/image" Target="../media/image41.svg"/><Relationship Id="rId10" Type="http://schemas.openxmlformats.org/officeDocument/2006/relationships/slide" Target="slide20.xml"/><Relationship Id="rId4" Type="http://schemas.openxmlformats.org/officeDocument/2006/relationships/image" Target="../media/image40.png"/><Relationship Id="rId9" Type="http://schemas.openxmlformats.org/officeDocument/2006/relationships/slide" Target="slide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41.svg"/><Relationship Id="rId3" Type="http://schemas.openxmlformats.org/officeDocument/2006/relationships/slide" Target="slide26.xml"/><Relationship Id="rId7" Type="http://schemas.openxmlformats.org/officeDocument/2006/relationships/slide" Target="slide17.xml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8.xml"/><Relationship Id="rId11" Type="http://schemas.openxmlformats.org/officeDocument/2006/relationships/image" Target="../media/image8.svg"/><Relationship Id="rId5" Type="http://schemas.openxmlformats.org/officeDocument/2006/relationships/slide" Target="slide14.xml"/><Relationship Id="rId10" Type="http://schemas.openxmlformats.org/officeDocument/2006/relationships/image" Target="../media/image7.png"/><Relationship Id="rId4" Type="http://schemas.openxmlformats.org/officeDocument/2006/relationships/slide" Target="slide13.xml"/><Relationship Id="rId9" Type="http://schemas.openxmlformats.org/officeDocument/2006/relationships/slide" Target="slide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slide" Target="slide18.xml"/><Relationship Id="rId12" Type="http://schemas.openxmlformats.org/officeDocument/2006/relationships/image" Target="../media/image8.svg"/><Relationship Id="rId2" Type="http://schemas.openxmlformats.org/officeDocument/2006/relationships/slide" Target="slide25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4.xml"/><Relationship Id="rId11" Type="http://schemas.openxmlformats.org/officeDocument/2006/relationships/image" Target="../media/image7.png"/><Relationship Id="rId5" Type="http://schemas.openxmlformats.org/officeDocument/2006/relationships/slide" Target="slide13.xml"/><Relationship Id="rId10" Type="http://schemas.openxmlformats.org/officeDocument/2006/relationships/slide" Target="slide12.xml"/><Relationship Id="rId4" Type="http://schemas.openxmlformats.org/officeDocument/2006/relationships/image" Target="../media/image41.svg"/><Relationship Id="rId9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3.xml"/><Relationship Id="rId7" Type="http://schemas.openxmlformats.org/officeDocument/2006/relationships/slide" Target="slide20.xml"/><Relationship Id="rId12" Type="http://schemas.openxmlformats.org/officeDocument/2006/relationships/image" Target="../media/image4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7.xml"/><Relationship Id="rId11" Type="http://schemas.openxmlformats.org/officeDocument/2006/relationships/image" Target="../media/image40.png"/><Relationship Id="rId5" Type="http://schemas.openxmlformats.org/officeDocument/2006/relationships/slide" Target="slide18.xml"/><Relationship Id="rId10" Type="http://schemas.openxmlformats.org/officeDocument/2006/relationships/image" Target="../media/image8.svg"/><Relationship Id="rId4" Type="http://schemas.openxmlformats.org/officeDocument/2006/relationships/slide" Target="slide14.xml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7.png"/><Relationship Id="rId3" Type="http://schemas.openxmlformats.org/officeDocument/2006/relationships/image" Target="../media/image31.png"/><Relationship Id="rId7" Type="http://schemas.openxmlformats.org/officeDocument/2006/relationships/image" Target="../media/image41.svg"/><Relationship Id="rId12" Type="http://schemas.openxmlformats.org/officeDocument/2006/relationships/slide" Target="slide1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11" Type="http://schemas.openxmlformats.org/officeDocument/2006/relationships/slide" Target="slide20.xml"/><Relationship Id="rId5" Type="http://schemas.openxmlformats.org/officeDocument/2006/relationships/slide" Target="slide18.xml"/><Relationship Id="rId10" Type="http://schemas.openxmlformats.org/officeDocument/2006/relationships/slide" Target="slide17.xml"/><Relationship Id="rId4" Type="http://schemas.openxmlformats.org/officeDocument/2006/relationships/image" Target="../media/image44.png"/><Relationship Id="rId9" Type="http://schemas.openxmlformats.org/officeDocument/2006/relationships/slide" Target="slide14.xml"/><Relationship Id="rId14" Type="http://schemas.openxmlformats.org/officeDocument/2006/relationships/image" Target="../media/image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8.svg"/><Relationship Id="rId3" Type="http://schemas.openxmlformats.org/officeDocument/2006/relationships/image" Target="../media/image45.png"/><Relationship Id="rId7" Type="http://schemas.openxmlformats.org/officeDocument/2006/relationships/slide" Target="slide13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svg"/><Relationship Id="rId11" Type="http://schemas.openxmlformats.org/officeDocument/2006/relationships/slide" Target="slide12.xml"/><Relationship Id="rId5" Type="http://schemas.openxmlformats.org/officeDocument/2006/relationships/image" Target="../media/image40.png"/><Relationship Id="rId10" Type="http://schemas.openxmlformats.org/officeDocument/2006/relationships/slide" Target="slide20.xml"/><Relationship Id="rId4" Type="http://schemas.openxmlformats.org/officeDocument/2006/relationships/slide" Target="slide18.xml"/><Relationship Id="rId9" Type="http://schemas.openxmlformats.org/officeDocument/2006/relationships/slide" Target="slide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slide" Target="slide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slide" Target="slide4.xml"/><Relationship Id="rId9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12.xml"/><Relationship Id="rId3" Type="http://schemas.openxmlformats.org/officeDocument/2006/relationships/image" Target="../media/image46.png"/><Relationship Id="rId7" Type="http://schemas.openxmlformats.org/officeDocument/2006/relationships/slide" Target="slide31.xml"/><Relationship Id="rId12" Type="http://schemas.openxmlformats.org/officeDocument/2006/relationships/slide" Target="slide2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svg"/><Relationship Id="rId11" Type="http://schemas.openxmlformats.org/officeDocument/2006/relationships/slide" Target="slide17.xml"/><Relationship Id="rId5" Type="http://schemas.openxmlformats.org/officeDocument/2006/relationships/image" Target="../media/image40.png"/><Relationship Id="rId15" Type="http://schemas.openxmlformats.org/officeDocument/2006/relationships/image" Target="../media/image8.svg"/><Relationship Id="rId10" Type="http://schemas.openxmlformats.org/officeDocument/2006/relationships/slide" Target="slide14.xml"/><Relationship Id="rId4" Type="http://schemas.openxmlformats.org/officeDocument/2006/relationships/slide" Target="slide18.xml"/><Relationship Id="rId9" Type="http://schemas.openxmlformats.org/officeDocument/2006/relationships/slide" Target="slide13.xml"/><Relationship Id="rId1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8.svg"/><Relationship Id="rId3" Type="http://schemas.openxmlformats.org/officeDocument/2006/relationships/slide" Target="slide30.xml"/><Relationship Id="rId7" Type="http://schemas.openxmlformats.org/officeDocument/2006/relationships/slide" Target="slide14.xml"/><Relationship Id="rId12" Type="http://schemas.openxmlformats.org/officeDocument/2006/relationships/image" Target="../media/image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3.xml"/><Relationship Id="rId11" Type="http://schemas.openxmlformats.org/officeDocument/2006/relationships/slide" Target="slide12.xml"/><Relationship Id="rId5" Type="http://schemas.openxmlformats.org/officeDocument/2006/relationships/image" Target="../media/image41.svg"/><Relationship Id="rId10" Type="http://schemas.openxmlformats.org/officeDocument/2006/relationships/slide" Target="slide20.xml"/><Relationship Id="rId4" Type="http://schemas.openxmlformats.org/officeDocument/2006/relationships/image" Target="../media/image40.png"/><Relationship Id="rId9" Type="http://schemas.openxmlformats.org/officeDocument/2006/relationships/slide" Target="slide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7.png"/><Relationship Id="rId3" Type="http://schemas.openxmlformats.org/officeDocument/2006/relationships/image" Target="../media/image48.png"/><Relationship Id="rId7" Type="http://schemas.openxmlformats.org/officeDocument/2006/relationships/slide" Target="slide13.xml"/><Relationship Id="rId12" Type="http://schemas.openxmlformats.org/officeDocument/2006/relationships/slide" Target="slide1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svg"/><Relationship Id="rId11" Type="http://schemas.openxmlformats.org/officeDocument/2006/relationships/slide" Target="slide20.xml"/><Relationship Id="rId5" Type="http://schemas.openxmlformats.org/officeDocument/2006/relationships/image" Target="../media/image40.png"/><Relationship Id="rId10" Type="http://schemas.openxmlformats.org/officeDocument/2006/relationships/slide" Target="slide17.xml"/><Relationship Id="rId4" Type="http://schemas.openxmlformats.org/officeDocument/2006/relationships/slide" Target="slide30.xml"/><Relationship Id="rId9" Type="http://schemas.openxmlformats.org/officeDocument/2006/relationships/slide" Target="slide18.xml"/><Relationship Id="rId14" Type="http://schemas.openxmlformats.org/officeDocument/2006/relationships/image" Target="../media/image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7.png"/><Relationship Id="rId3" Type="http://schemas.openxmlformats.org/officeDocument/2006/relationships/image" Target="../media/image49.png"/><Relationship Id="rId7" Type="http://schemas.openxmlformats.org/officeDocument/2006/relationships/slide" Target="slide13.xml"/><Relationship Id="rId12" Type="http://schemas.openxmlformats.org/officeDocument/2006/relationships/slide" Target="slide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slide" Target="slide20.xml"/><Relationship Id="rId5" Type="http://schemas.openxmlformats.org/officeDocument/2006/relationships/image" Target="../media/image35.png"/><Relationship Id="rId10" Type="http://schemas.openxmlformats.org/officeDocument/2006/relationships/slide" Target="slide17.xml"/><Relationship Id="rId4" Type="http://schemas.openxmlformats.org/officeDocument/2006/relationships/image" Target="../media/image50.png"/><Relationship Id="rId9" Type="http://schemas.openxmlformats.org/officeDocument/2006/relationships/slide" Target="slide18.xml"/><Relationship Id="rId14" Type="http://schemas.openxmlformats.org/officeDocument/2006/relationships/image" Target="../media/image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37.png"/><Relationship Id="rId7" Type="http://schemas.openxmlformats.org/officeDocument/2006/relationships/slide" Target="slide18.xml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4.xml"/><Relationship Id="rId11" Type="http://schemas.openxmlformats.org/officeDocument/2006/relationships/image" Target="../media/image7.png"/><Relationship Id="rId5" Type="http://schemas.openxmlformats.org/officeDocument/2006/relationships/slide" Target="slide13.xml"/><Relationship Id="rId10" Type="http://schemas.openxmlformats.org/officeDocument/2006/relationships/slide" Target="slide12.xml"/><Relationship Id="rId4" Type="http://schemas.openxmlformats.org/officeDocument/2006/relationships/image" Target="../media/image51.png"/><Relationship Id="rId9" Type="http://schemas.openxmlformats.org/officeDocument/2006/relationships/slide" Target="slide2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3.xml"/><Relationship Id="rId7" Type="http://schemas.openxmlformats.org/officeDocument/2006/relationships/slide" Target="slide2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7.xml"/><Relationship Id="rId5" Type="http://schemas.openxmlformats.org/officeDocument/2006/relationships/slide" Target="slide18.xml"/><Relationship Id="rId10" Type="http://schemas.openxmlformats.org/officeDocument/2006/relationships/image" Target="../media/image8.svg"/><Relationship Id="rId4" Type="http://schemas.openxmlformats.org/officeDocument/2006/relationships/slide" Target="slide14.xml"/><Relationship Id="rId9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3.xml"/><Relationship Id="rId7" Type="http://schemas.openxmlformats.org/officeDocument/2006/relationships/slide" Target="slide2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7.xml"/><Relationship Id="rId5" Type="http://schemas.openxmlformats.org/officeDocument/2006/relationships/slide" Target="slide18.xml"/><Relationship Id="rId10" Type="http://schemas.openxmlformats.org/officeDocument/2006/relationships/image" Target="../media/image8.svg"/><Relationship Id="rId4" Type="http://schemas.openxmlformats.org/officeDocument/2006/relationships/slide" Target="slide14.xml"/><Relationship Id="rId9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53.png"/><Relationship Id="rId7" Type="http://schemas.openxmlformats.org/officeDocument/2006/relationships/slide" Target="slide17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8.xml"/><Relationship Id="rId11" Type="http://schemas.openxmlformats.org/officeDocument/2006/relationships/image" Target="../media/image8.svg"/><Relationship Id="rId5" Type="http://schemas.openxmlformats.org/officeDocument/2006/relationships/slide" Target="slide14.xml"/><Relationship Id="rId10" Type="http://schemas.openxmlformats.org/officeDocument/2006/relationships/image" Target="../media/image7.png"/><Relationship Id="rId4" Type="http://schemas.openxmlformats.org/officeDocument/2006/relationships/slide" Target="slide13.xml"/><Relationship Id="rId9" Type="http://schemas.openxmlformats.org/officeDocument/2006/relationships/slide" Target="slide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3.xml"/><Relationship Id="rId7" Type="http://schemas.openxmlformats.org/officeDocument/2006/relationships/slide" Target="slide2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7.xml"/><Relationship Id="rId5" Type="http://schemas.openxmlformats.org/officeDocument/2006/relationships/slide" Target="slide18.xml"/><Relationship Id="rId10" Type="http://schemas.openxmlformats.org/officeDocument/2006/relationships/image" Target="../media/image8.svg"/><Relationship Id="rId4" Type="http://schemas.openxmlformats.org/officeDocument/2006/relationships/slide" Target="slide14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slide" Target="slid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slide" Target="slide5.xml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" Target="slide6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14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slide" Target="slide7.xml"/><Relationship Id="rId10" Type="http://schemas.openxmlformats.org/officeDocument/2006/relationships/image" Target="../media/image8.svg"/><Relationship Id="rId4" Type="http://schemas.openxmlformats.org/officeDocument/2006/relationships/image" Target="../media/image15.gif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slide" Target="slide8.xml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17.gif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slide" Target="slide9.xml"/><Relationship Id="rId10" Type="http://schemas.openxmlformats.org/officeDocument/2006/relationships/image" Target="../media/image8.sv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" Target="slide12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A75F8C-47BF-48C0-B5FD-A5F66B64B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94" t="7710" r="24584" b="17290"/>
          <a:stretch/>
        </p:blipFill>
        <p:spPr>
          <a:xfrm>
            <a:off x="0" y="0"/>
            <a:ext cx="5563674" cy="687495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66703" y="1858425"/>
            <a:ext cx="6303455" cy="1965211"/>
          </a:xfrm>
        </p:spPr>
        <p:txBody>
          <a:bodyPr>
            <a:noAutofit/>
          </a:bodyPr>
          <a:lstStyle/>
          <a:p>
            <a:r>
              <a:rPr lang="en-US" sz="3600" b="1" dirty="0"/>
              <a:t>Glaciers</a:t>
            </a:r>
            <a:r>
              <a:rPr lang="en-US" sz="3600" dirty="0"/>
              <a:t> – an overlooked </a:t>
            </a:r>
            <a:br>
              <a:rPr lang="en-US" sz="3600" dirty="0"/>
            </a:br>
            <a:r>
              <a:rPr lang="en-US" sz="3600" dirty="0"/>
              <a:t>water balance component in </a:t>
            </a:r>
            <a:br>
              <a:rPr lang="en-US" sz="3600" dirty="0"/>
            </a:br>
            <a:r>
              <a:rPr lang="en-US" sz="3600" dirty="0"/>
              <a:t>global hydrological modelling </a:t>
            </a:r>
            <a:br>
              <a:rPr lang="en-US" sz="3600" dirty="0"/>
            </a:br>
            <a:endParaRPr lang="en-US" sz="2400" dirty="0"/>
          </a:p>
        </p:txBody>
      </p:sp>
      <p:pic>
        <p:nvPicPr>
          <p:cNvPr id="9" name="Picture 13" descr="uzh_logo_e_pos_grau_1mm">
            <a:extLst>
              <a:ext uri="{FF2B5EF4-FFF2-40B4-BE49-F238E27FC236}">
                <a16:creationId xmlns:a16="http://schemas.microsoft.com/office/drawing/2014/main" id="{C17CA1F9-B364-41F2-A879-BEBF47F81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188640"/>
            <a:ext cx="2027238" cy="684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C6F997-5FA5-466B-B3A7-ED2B3B78C6F1}"/>
              </a:ext>
            </a:extLst>
          </p:cNvPr>
          <p:cNvSpPr txBox="1"/>
          <p:nvPr/>
        </p:nvSpPr>
        <p:spPr>
          <a:xfrm>
            <a:off x="5807019" y="4193882"/>
            <a:ext cx="5915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Sarah Hanus</a:t>
            </a:r>
            <a:r>
              <a:rPr lang="de-CH" dirty="0"/>
              <a:t>, Lilian Schuster, Peter </a:t>
            </a:r>
            <a:r>
              <a:rPr lang="de-CH" dirty="0" err="1"/>
              <a:t>Burek</a:t>
            </a:r>
            <a:r>
              <a:rPr lang="de-CH" dirty="0"/>
              <a:t>, Fabien </a:t>
            </a:r>
            <a:r>
              <a:rPr lang="de-CH" dirty="0" err="1"/>
              <a:t>Maussion</a:t>
            </a:r>
            <a:r>
              <a:rPr lang="de-CH" dirty="0"/>
              <a:t>, </a:t>
            </a:r>
            <a:r>
              <a:rPr lang="de-CH" dirty="0" err="1"/>
              <a:t>Yoshihide</a:t>
            </a:r>
            <a:r>
              <a:rPr lang="de-CH" dirty="0"/>
              <a:t> </a:t>
            </a:r>
            <a:r>
              <a:rPr lang="de-CH" dirty="0" err="1"/>
              <a:t>Wada</a:t>
            </a:r>
            <a:r>
              <a:rPr lang="de-CH" dirty="0"/>
              <a:t>, Daniel </a:t>
            </a:r>
            <a:r>
              <a:rPr lang="de-CH" dirty="0" err="1"/>
              <a:t>Viviroli</a:t>
            </a:r>
            <a:endParaRPr lang="de-CH" dirty="0"/>
          </a:p>
          <a:p>
            <a:endParaRPr lang="de-CH" dirty="0"/>
          </a:p>
          <a:p>
            <a:r>
              <a:rPr lang="de-CH" b="1" dirty="0"/>
              <a:t>sarah.hanus@geo.uzh.ch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68DEE2-B5E0-405F-87B6-3DC926AFAC97}"/>
              </a:ext>
            </a:extLst>
          </p:cNvPr>
          <p:cNvSpPr txBox="1"/>
          <p:nvPr/>
        </p:nvSpPr>
        <p:spPr>
          <a:xfrm>
            <a:off x="0" y="6488668"/>
            <a:ext cx="1639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© Daniel </a:t>
            </a:r>
            <a:r>
              <a:rPr lang="en-US" sz="1600" dirty="0" err="1">
                <a:solidFill>
                  <a:schemeClr val="bg1"/>
                </a:solidFill>
              </a:rPr>
              <a:t>Viviroli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Graphic 6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0B9319A0-0D32-4C58-8B44-436BFC9B5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27525" y="6326853"/>
            <a:ext cx="458756" cy="458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47"/>
    </mc:Choice>
    <mc:Fallback xmlns="">
      <p:transition spd="slow" advTm="1434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AF3F-2888-4A4C-87E4-8F17135DB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 it relevant to represent glaciers?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25B09-6208-412A-9860-096537309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</a:t>
            </a:r>
            <a:r>
              <a:rPr lang="en-US" b="1" dirty="0"/>
              <a:t>future change projections</a:t>
            </a:r>
            <a:r>
              <a:rPr lang="en-US" dirty="0"/>
              <a:t> in discharge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Especially with a focus on </a:t>
            </a:r>
            <a:r>
              <a:rPr lang="en-US" b="1" dirty="0"/>
              <a:t>summer months </a:t>
            </a:r>
            <a:r>
              <a:rPr lang="en-US" dirty="0"/>
              <a:t>or extreme years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Otherwise, future discharge changes are likely </a:t>
            </a:r>
            <a:r>
              <a:rPr lang="en-US" b="1" dirty="0"/>
              <a:t>underestimated</a:t>
            </a:r>
            <a:r>
              <a:rPr lang="en-US" dirty="0"/>
              <a:t> in glacierized river basins</a:t>
            </a:r>
          </a:p>
          <a:p>
            <a:endParaRPr lang="en-US" dirty="0"/>
          </a:p>
        </p:txBody>
      </p:sp>
      <p:pic>
        <p:nvPicPr>
          <p:cNvPr id="4" name="Graphic 3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F944EECD-C285-4496-BB8B-6AF0F5D00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91" y="635635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16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A75F8C-47BF-48C0-B5FD-A5F66B64B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94" t="7710" r="24584" b="17290"/>
          <a:stretch/>
        </p:blipFill>
        <p:spPr>
          <a:xfrm>
            <a:off x="0" y="0"/>
            <a:ext cx="5563674" cy="687495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825494" y="1887310"/>
            <a:ext cx="5401608" cy="788988"/>
          </a:xfrm>
        </p:spPr>
        <p:txBody>
          <a:bodyPr>
            <a:noAutofit/>
          </a:bodyPr>
          <a:lstStyle/>
          <a:p>
            <a:r>
              <a:rPr lang="en-US" sz="3600" dirty="0"/>
              <a:t>More results and discussion at PICO spot </a:t>
            </a:r>
            <a:r>
              <a:rPr lang="en-US" sz="3600" b="1" dirty="0"/>
              <a:t>A.1</a:t>
            </a:r>
            <a:r>
              <a:rPr lang="en-US" sz="3600" dirty="0"/>
              <a:t>!</a:t>
            </a:r>
            <a:br>
              <a:rPr lang="en-US" sz="3600" dirty="0"/>
            </a:br>
            <a:endParaRPr lang="en-US" sz="2400" dirty="0"/>
          </a:p>
        </p:txBody>
      </p:sp>
      <p:pic>
        <p:nvPicPr>
          <p:cNvPr id="9" name="Picture 13" descr="uzh_logo_e_pos_grau_1mm">
            <a:extLst>
              <a:ext uri="{FF2B5EF4-FFF2-40B4-BE49-F238E27FC236}">
                <a16:creationId xmlns:a16="http://schemas.microsoft.com/office/drawing/2014/main" id="{C17CA1F9-B364-41F2-A879-BEBF47F81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188640"/>
            <a:ext cx="2027238" cy="684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6CF32E-BAF5-4224-A756-83F5D6F3A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097" y="4181702"/>
            <a:ext cx="1904574" cy="1904574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6FD203D4-E2C7-478D-872D-9F55D4927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33977">
            <a:off x="10327166" y="3691426"/>
            <a:ext cx="948014" cy="6222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B3FA5A-24A8-4EB4-B78F-4AE5A0A7E61E}"/>
              </a:ext>
            </a:extLst>
          </p:cNvPr>
          <p:cNvSpPr txBox="1"/>
          <p:nvPr/>
        </p:nvSpPr>
        <p:spPr>
          <a:xfrm>
            <a:off x="8440389" y="3332059"/>
            <a:ext cx="1732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472C4"/>
                </a:solidFill>
              </a:rPr>
              <a:t>Find out more in our preprint on </a:t>
            </a:r>
            <a:r>
              <a:rPr lang="en-US" sz="2400" b="1" dirty="0" err="1">
                <a:solidFill>
                  <a:srgbClr val="4472C4"/>
                </a:solidFill>
              </a:rPr>
              <a:t>EGUsphere</a:t>
            </a:r>
            <a:endParaRPr lang="en-US" sz="2400" b="1" dirty="0">
              <a:solidFill>
                <a:srgbClr val="4472C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74B6C4-D102-4896-981F-1481BFAEFB94}"/>
              </a:ext>
            </a:extLst>
          </p:cNvPr>
          <p:cNvSpPr txBox="1"/>
          <p:nvPr/>
        </p:nvSpPr>
        <p:spPr>
          <a:xfrm>
            <a:off x="5825494" y="5725628"/>
            <a:ext cx="409480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CH" sz="2400" dirty="0"/>
              <a:t>Contact </a:t>
            </a:r>
            <a:r>
              <a:rPr lang="de-CH" sz="2400" dirty="0" err="1"/>
              <a:t>me</a:t>
            </a:r>
            <a:endParaRPr lang="de-CH" sz="2400" dirty="0"/>
          </a:p>
          <a:p>
            <a:pPr>
              <a:spcAft>
                <a:spcPts val="600"/>
              </a:spcAft>
            </a:pPr>
            <a:r>
              <a:rPr lang="de-CH" sz="2400" b="1" dirty="0"/>
              <a:t>sarah.hanus@geo.uzh.ch</a:t>
            </a:r>
            <a:endParaRPr lang="en-US" sz="2400" b="1" dirty="0"/>
          </a:p>
        </p:txBody>
      </p:sp>
      <p:pic>
        <p:nvPicPr>
          <p:cNvPr id="10" name="Graphic 9" descr="Home">
            <a:hlinkClick r:id="rId8" action="ppaction://hlinksldjump"/>
            <a:extLst>
              <a:ext uri="{FF2B5EF4-FFF2-40B4-BE49-F238E27FC236}">
                <a16:creationId xmlns:a16="http://schemas.microsoft.com/office/drawing/2014/main" id="{C1852AF8-62D2-47BB-888D-D8A60B4753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52914" y="6210604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6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"/>
    </mc:Choice>
    <mc:Fallback xmlns="">
      <p:transition spd="slow" advTm="18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4BAA3-258C-48D2-97A0-CBDF338C4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725" y="877887"/>
            <a:ext cx="7915275" cy="237807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Glaciers</a:t>
            </a:r>
            <a:r>
              <a:rPr lang="en-US" sz="3600" dirty="0"/>
              <a:t> – an overlooked </a:t>
            </a:r>
            <a:br>
              <a:rPr lang="en-US" sz="3600" dirty="0"/>
            </a:br>
            <a:r>
              <a:rPr lang="en-US" sz="3600" dirty="0"/>
              <a:t>water balance component in </a:t>
            </a:r>
            <a:br>
              <a:rPr lang="en-US" sz="3600" dirty="0"/>
            </a:br>
            <a:r>
              <a:rPr lang="en-US" sz="3600" dirty="0"/>
              <a:t>global hydrological modelling 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63671-A57E-4DD9-AB2B-BC31BA7F7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94" t="7710" r="24584" b="17290"/>
          <a:stretch/>
        </p:blipFill>
        <p:spPr>
          <a:xfrm>
            <a:off x="209550" y="877887"/>
            <a:ext cx="3931216" cy="48577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C48C93-95C2-4B79-A081-64A612B1126D}"/>
              </a:ext>
            </a:extLst>
          </p:cNvPr>
          <p:cNvSpPr txBox="1"/>
          <p:nvPr/>
        </p:nvSpPr>
        <p:spPr>
          <a:xfrm>
            <a:off x="4818820" y="2666448"/>
            <a:ext cx="5915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Sarah Hanus</a:t>
            </a:r>
            <a:r>
              <a:rPr lang="de-CH" dirty="0"/>
              <a:t>, Lilian Schuster, Peter </a:t>
            </a:r>
            <a:r>
              <a:rPr lang="de-CH" dirty="0" err="1"/>
              <a:t>Burek</a:t>
            </a:r>
            <a:r>
              <a:rPr lang="de-CH" dirty="0"/>
              <a:t>, Fabien </a:t>
            </a:r>
            <a:r>
              <a:rPr lang="de-CH" dirty="0" err="1"/>
              <a:t>Maussion</a:t>
            </a:r>
            <a:r>
              <a:rPr lang="de-CH" dirty="0"/>
              <a:t>, </a:t>
            </a:r>
            <a:r>
              <a:rPr lang="de-CH" dirty="0" err="1"/>
              <a:t>Yoshihide</a:t>
            </a:r>
            <a:r>
              <a:rPr lang="de-CH" dirty="0"/>
              <a:t> </a:t>
            </a:r>
            <a:r>
              <a:rPr lang="de-CH" dirty="0" err="1"/>
              <a:t>Wada</a:t>
            </a:r>
            <a:r>
              <a:rPr lang="de-CH" dirty="0"/>
              <a:t>, Daniel </a:t>
            </a:r>
            <a:r>
              <a:rPr lang="de-CH" dirty="0" err="1"/>
              <a:t>Viviroli</a:t>
            </a:r>
            <a:endParaRPr lang="de-CH" dirty="0"/>
          </a:p>
        </p:txBody>
      </p:sp>
      <p:pic>
        <p:nvPicPr>
          <p:cNvPr id="6" name="Picture 13" descr="uzh_logo_e_pos_grau_1mm">
            <a:extLst>
              <a:ext uri="{FF2B5EF4-FFF2-40B4-BE49-F238E27FC236}">
                <a16:creationId xmlns:a16="http://schemas.microsoft.com/office/drawing/2014/main" id="{6FEC5D22-985D-4F95-9231-754FB31C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83865"/>
            <a:ext cx="2027238" cy="684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E0E174-E411-4981-A48C-B62011CFE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771" y="3965276"/>
            <a:ext cx="1631861" cy="163186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48FB3A6-A179-4F9B-AE83-E66EA816D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33977">
            <a:off x="10379128" y="3475000"/>
            <a:ext cx="948014" cy="6222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73D7A2-7837-46EB-A6E9-1D3E3EE27D68}"/>
              </a:ext>
            </a:extLst>
          </p:cNvPr>
          <p:cNvSpPr txBox="1"/>
          <p:nvPr/>
        </p:nvSpPr>
        <p:spPr>
          <a:xfrm>
            <a:off x="8782118" y="3826776"/>
            <a:ext cx="1732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472C4"/>
                </a:solidFill>
              </a:rPr>
              <a:t>Find out more in the preprint on </a:t>
            </a:r>
            <a:r>
              <a:rPr lang="en-US" b="1" dirty="0" err="1">
                <a:solidFill>
                  <a:srgbClr val="4472C4"/>
                </a:solidFill>
              </a:rPr>
              <a:t>EGUsphere</a:t>
            </a:r>
            <a:endParaRPr lang="en-US" b="1" dirty="0">
              <a:solidFill>
                <a:srgbClr val="4472C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3F1E2A-5F67-4AD5-AB9E-4DE37400E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4218994"/>
            <a:ext cx="1516643" cy="1516643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5EF0D876-8CD9-4FB4-BF54-1E278311D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339415" flipH="1">
            <a:off x="5816766" y="3735817"/>
            <a:ext cx="978787" cy="6424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2CA381-FB63-49A1-A810-2350766F1339}"/>
              </a:ext>
            </a:extLst>
          </p:cNvPr>
          <p:cNvSpPr txBox="1"/>
          <p:nvPr/>
        </p:nvSpPr>
        <p:spPr>
          <a:xfrm>
            <a:off x="6828178" y="3965276"/>
            <a:ext cx="1406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472C4"/>
                </a:solidFill>
              </a:rPr>
              <a:t>Let’s keep in touch!</a:t>
            </a:r>
          </a:p>
        </p:txBody>
      </p:sp>
      <p:sp>
        <p:nvSpPr>
          <p:cNvPr id="14" name="TextBox 13">
            <a:hlinkClick r:id="rId10" action="ppaction://hlinksldjump"/>
            <a:extLst>
              <a:ext uri="{FF2B5EF4-FFF2-40B4-BE49-F238E27FC236}">
                <a16:creationId xmlns:a16="http://schemas.microsoft.com/office/drawing/2014/main" id="{ED697B24-CD05-4BD5-B6EA-7884F03AD2F9}"/>
              </a:ext>
            </a:extLst>
          </p:cNvPr>
          <p:cNvSpPr txBox="1"/>
          <p:nvPr/>
        </p:nvSpPr>
        <p:spPr>
          <a:xfrm>
            <a:off x="209550" y="5810836"/>
            <a:ext cx="1256443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Teaser</a:t>
            </a:r>
          </a:p>
        </p:txBody>
      </p:sp>
      <p:sp>
        <p:nvSpPr>
          <p:cNvPr id="15" name="TextBox 14">
            <a:hlinkClick r:id="rId11" action="ppaction://hlinksldjump"/>
            <a:extLst>
              <a:ext uri="{FF2B5EF4-FFF2-40B4-BE49-F238E27FC236}">
                <a16:creationId xmlns:a16="http://schemas.microsoft.com/office/drawing/2014/main" id="{5595BFE8-2F01-4A98-8CE2-430053ECECE2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16" name="TextBox 15">
            <a:hlinkClick r:id="rId12" action="ppaction://hlinksldjump"/>
            <a:extLst>
              <a:ext uri="{FF2B5EF4-FFF2-40B4-BE49-F238E27FC236}">
                <a16:creationId xmlns:a16="http://schemas.microsoft.com/office/drawing/2014/main" id="{40BF8349-38EE-44CA-96FB-39A3D2F524E7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17" name="TextBox 16">
            <a:hlinkClick r:id="rId13" action="ppaction://hlinksldjump"/>
            <a:extLst>
              <a:ext uri="{FF2B5EF4-FFF2-40B4-BE49-F238E27FC236}">
                <a16:creationId xmlns:a16="http://schemas.microsoft.com/office/drawing/2014/main" id="{BA98A4F8-C68D-4172-B649-522068564111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18" name="TextBox 17">
            <a:hlinkClick r:id="rId14" action="ppaction://hlinksldjump"/>
            <a:extLst>
              <a:ext uri="{FF2B5EF4-FFF2-40B4-BE49-F238E27FC236}">
                <a16:creationId xmlns:a16="http://schemas.microsoft.com/office/drawing/2014/main" id="{1E2737FB-2CCF-4CDD-A9B4-82572DB42F34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19" name="TextBox 18">
            <a:hlinkClick r:id="rId15" action="ppaction://hlinksldjump"/>
            <a:extLst>
              <a:ext uri="{FF2B5EF4-FFF2-40B4-BE49-F238E27FC236}">
                <a16:creationId xmlns:a16="http://schemas.microsoft.com/office/drawing/2014/main" id="{0A88B47D-7545-4E2C-9176-1941DE50173A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20" name="Graphic 19" descr="Home">
            <a:hlinkClick r:id="rId16" action="ppaction://hlinksldjump"/>
            <a:extLst>
              <a:ext uri="{FF2B5EF4-FFF2-40B4-BE49-F238E27FC236}">
                <a16:creationId xmlns:a16="http://schemas.microsoft.com/office/drawing/2014/main" id="{217FB700-B4CD-4FA4-8D9A-E0C3CD89AD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27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05777D-1442-4FF6-9AE4-A4DC0D642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glaciers?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996197-EB25-4538-B49A-FB7AFB7A7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500"/>
            <a:ext cx="5257800" cy="4644539"/>
          </a:xfrm>
        </p:spPr>
        <p:txBody>
          <a:bodyPr/>
          <a:lstStyle/>
          <a:p>
            <a:r>
              <a:rPr lang="en-US" dirty="0"/>
              <a:t>Strong runoff seasonality</a:t>
            </a:r>
          </a:p>
          <a:p>
            <a:r>
              <a:rPr lang="en-US" dirty="0"/>
              <a:t>Strong volume decreases during this century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B60D9-6831-4D85-95A1-8D9E1C0FBB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72" r="56933"/>
          <a:stretch/>
        </p:blipFill>
        <p:spPr>
          <a:xfrm>
            <a:off x="6172077" y="4461605"/>
            <a:ext cx="3042715" cy="1598033"/>
          </a:xfrm>
          <a:prstGeom prst="rect">
            <a:avLst/>
          </a:prstGeom>
        </p:spPr>
      </p:pic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DADE3250-3FCA-4C36-A65A-0428FA35A0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22221" r="16247" b="14203"/>
          <a:stretch/>
        </p:blipFill>
        <p:spPr>
          <a:xfrm>
            <a:off x="6159760" y="1014100"/>
            <a:ext cx="5877672" cy="33514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87BBAA-56C0-4822-AC02-66E01EF426F9}"/>
              </a:ext>
            </a:extLst>
          </p:cNvPr>
          <p:cNvSpPr/>
          <p:nvPr/>
        </p:nvSpPr>
        <p:spPr>
          <a:xfrm>
            <a:off x="762123" y="3082339"/>
            <a:ext cx="44057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Rhine: 0.2% glacier area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4% ice melt contributions in September at </a:t>
            </a:r>
            <a:r>
              <a:rPr lang="en-US" sz="2400" dirty="0" err="1"/>
              <a:t>Lobith</a:t>
            </a:r>
            <a:r>
              <a:rPr lang="en-US" sz="2400" dirty="0"/>
              <a:t>          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(Stahl et al. 2016)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Dry year (2003): 13% ice melt in September         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(Stahl et al. 2016)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763F79-C621-44E9-AC5A-1876AC8405EE}"/>
              </a:ext>
            </a:extLst>
          </p:cNvPr>
          <p:cNvSpPr/>
          <p:nvPr/>
        </p:nvSpPr>
        <p:spPr>
          <a:xfrm>
            <a:off x="9214792" y="5451971"/>
            <a:ext cx="1890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(Hock et al., 2019)</a:t>
            </a:r>
            <a:endParaRPr lang="en-US" dirty="0"/>
          </a:p>
        </p:txBody>
      </p:sp>
      <p:sp>
        <p:nvSpPr>
          <p:cNvPr id="17" name="TextBox 16">
            <a:hlinkClick r:id="rId4" action="ppaction://hlinksldjump"/>
            <a:extLst>
              <a:ext uri="{FF2B5EF4-FFF2-40B4-BE49-F238E27FC236}">
                <a16:creationId xmlns:a16="http://schemas.microsoft.com/office/drawing/2014/main" id="{DA67E1B1-2F5D-488E-BEE7-1EFDC0C2E49E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18" name="TextBox 17">
            <a:hlinkClick r:id="rId5" action="ppaction://hlinksldjump"/>
            <a:extLst>
              <a:ext uri="{FF2B5EF4-FFF2-40B4-BE49-F238E27FC236}">
                <a16:creationId xmlns:a16="http://schemas.microsoft.com/office/drawing/2014/main" id="{20E4675D-FD07-4B6C-A075-BD7C7270FD14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19" name="TextBox 18">
            <a:hlinkClick r:id="rId6" action="ppaction://hlinksldjump"/>
            <a:extLst>
              <a:ext uri="{FF2B5EF4-FFF2-40B4-BE49-F238E27FC236}">
                <a16:creationId xmlns:a16="http://schemas.microsoft.com/office/drawing/2014/main" id="{23216DA5-7A76-454C-AAAA-0EC04FA0756E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20" name="TextBox 19">
            <a:hlinkClick r:id="rId7" action="ppaction://hlinksldjump"/>
            <a:extLst>
              <a:ext uri="{FF2B5EF4-FFF2-40B4-BE49-F238E27FC236}">
                <a16:creationId xmlns:a16="http://schemas.microsoft.com/office/drawing/2014/main" id="{81F06542-6CD1-46B3-B8F0-5537505A369D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21" name="TextBox 20">
            <a:hlinkClick r:id="rId8" action="ppaction://hlinksldjump"/>
            <a:extLst>
              <a:ext uri="{FF2B5EF4-FFF2-40B4-BE49-F238E27FC236}">
                <a16:creationId xmlns:a16="http://schemas.microsoft.com/office/drawing/2014/main" id="{C1475199-C8C5-48A0-9C25-2DD04FBD4115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22" name="Graphic 21" descr="Home">
            <a:hlinkClick r:id="rId9" action="ppaction://hlinksldjump"/>
            <a:extLst>
              <a:ext uri="{FF2B5EF4-FFF2-40B4-BE49-F238E27FC236}">
                <a16:creationId xmlns:a16="http://schemas.microsoft.com/office/drawing/2014/main" id="{E2C98A59-41C2-4F1A-941E-DB048596AE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3E092-B2F4-4486-9165-CF06D0C0A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Coupling Method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CA9CED-60DD-4553-BABE-05A310A16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83" y="1497205"/>
            <a:ext cx="7675628" cy="41465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7015E3-A6C7-4CD6-A495-F7A1836FCF18}"/>
              </a:ext>
            </a:extLst>
          </p:cNvPr>
          <p:cNvSpPr txBox="1"/>
          <p:nvPr/>
        </p:nvSpPr>
        <p:spPr>
          <a:xfrm>
            <a:off x="254619" y="1497205"/>
            <a:ext cx="377458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Sequential Coupling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Global Glacier Model: Open Global Glacier Model (</a:t>
            </a:r>
            <a:r>
              <a:rPr lang="en-US" sz="1600" dirty="0" err="1"/>
              <a:t>Maussion</a:t>
            </a:r>
            <a:r>
              <a:rPr lang="en-US" sz="1600" dirty="0"/>
              <a:t> et al., 2019)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Large-scale hydrological and water resources model: Community Water Model (</a:t>
            </a:r>
            <a:r>
              <a:rPr lang="en-US" sz="1600" dirty="0" err="1"/>
              <a:t>Burek</a:t>
            </a:r>
            <a:r>
              <a:rPr lang="en-US" sz="1600" dirty="0"/>
              <a:t> et al., 2020)</a:t>
            </a:r>
          </a:p>
        </p:txBody>
      </p:sp>
      <p:sp>
        <p:nvSpPr>
          <p:cNvPr id="9" name="TextBox 8">
            <a:hlinkClick r:id="rId4" action="ppaction://hlinksldjump"/>
            <a:extLst>
              <a:ext uri="{FF2B5EF4-FFF2-40B4-BE49-F238E27FC236}">
                <a16:creationId xmlns:a16="http://schemas.microsoft.com/office/drawing/2014/main" id="{1AD9ED81-404E-49E3-B84A-F6A115FFB76E}"/>
              </a:ext>
            </a:extLst>
          </p:cNvPr>
          <p:cNvSpPr txBox="1"/>
          <p:nvPr/>
        </p:nvSpPr>
        <p:spPr>
          <a:xfrm>
            <a:off x="596400" y="3637247"/>
            <a:ext cx="270133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More about global glacier modelling</a:t>
            </a:r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D4878ADC-464D-4932-9467-685F58C37EBC}"/>
              </a:ext>
            </a:extLst>
          </p:cNvPr>
          <p:cNvSpPr txBox="1"/>
          <p:nvPr/>
        </p:nvSpPr>
        <p:spPr>
          <a:xfrm>
            <a:off x="596400" y="4822034"/>
            <a:ext cx="270133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More about large-scale hydrological modelling</a:t>
            </a:r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CDADEA13-B15B-4665-BDD9-833F34299839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12" name="TextBox 11">
            <a:hlinkClick r:id="rId7" action="ppaction://hlinksldjump"/>
            <a:extLst>
              <a:ext uri="{FF2B5EF4-FFF2-40B4-BE49-F238E27FC236}">
                <a16:creationId xmlns:a16="http://schemas.microsoft.com/office/drawing/2014/main" id="{152D3538-28DB-4373-AA73-A7788C086B41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13" name="TextBox 12">
            <a:hlinkClick r:id="rId8" action="ppaction://hlinksldjump"/>
            <a:extLst>
              <a:ext uri="{FF2B5EF4-FFF2-40B4-BE49-F238E27FC236}">
                <a16:creationId xmlns:a16="http://schemas.microsoft.com/office/drawing/2014/main" id="{AAB27E57-16AE-4006-A57A-D4245EDA5B17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14" name="TextBox 13">
            <a:hlinkClick r:id="rId9" action="ppaction://hlinksldjump"/>
            <a:extLst>
              <a:ext uri="{FF2B5EF4-FFF2-40B4-BE49-F238E27FC236}">
                <a16:creationId xmlns:a16="http://schemas.microsoft.com/office/drawing/2014/main" id="{F0716D01-AFC7-45CF-8E13-E52F7BA2307E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15" name="TextBox 14">
            <a:hlinkClick r:id="rId10" action="ppaction://hlinksldjump"/>
            <a:extLst>
              <a:ext uri="{FF2B5EF4-FFF2-40B4-BE49-F238E27FC236}">
                <a16:creationId xmlns:a16="http://schemas.microsoft.com/office/drawing/2014/main" id="{2B0560FD-3FA6-4B7B-BF40-0CCD49346280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16" name="Graphic 15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BC003238-ECC3-4583-8F03-F6820E1CEA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25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350E1F3A-D60E-4820-B719-98639D8FFD64}"/>
              </a:ext>
            </a:extLst>
          </p:cNvPr>
          <p:cNvSpPr/>
          <p:nvPr/>
        </p:nvSpPr>
        <p:spPr>
          <a:xfrm flipH="1">
            <a:off x="7558823" y="918018"/>
            <a:ext cx="2186423" cy="1159891"/>
          </a:xfrm>
          <a:prstGeom prst="wedgeEllipseCallout">
            <a:avLst>
              <a:gd name="adj1" fmla="val -46466"/>
              <a:gd name="adj2" fmla="val 43081"/>
            </a:avLst>
          </a:prstGeom>
          <a:noFill/>
          <a:ln w="57150">
            <a:solidFill>
              <a:srgbClr val="8FAA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5E89E8-FF16-4321-8300-4A974D715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OGGM: Global glacier 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F02F7-B61A-40CE-9C45-4D2DD4B0D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73" y="1279581"/>
            <a:ext cx="6848249" cy="36635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US" sz="2000" dirty="0"/>
              <a:t>“glacier-centric”: Simulation of each glacier individually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Glacier outlines from Randolph Glacier Inventory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(Pfeffer et al., 2014)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Elevation-band flowlines from DEM </a:t>
            </a:r>
            <a:r>
              <a:rPr lang="da-DK" sz="1600" dirty="0">
                <a:solidFill>
                  <a:schemeClr val="bg1">
                    <a:lumMod val="65000"/>
                  </a:schemeClr>
                </a:solidFill>
              </a:rPr>
              <a:t>(e.g., Huss and Farinotti, 2012; Werder et al., 2020)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dirty="0"/>
              <a:t>1D shallow-ice flowline model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Temperature index mass-balance model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At each elevation band 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Limited possibility of modelling past (earliest 1979)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Can be run on a personal laptop for a few hundred glaciers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Glacier Model </a:t>
            </a:r>
            <a:r>
              <a:rPr lang="en-US" sz="2000" dirty="0" err="1"/>
              <a:t>Intercomparison</a:t>
            </a:r>
            <a:r>
              <a:rPr lang="en-US" sz="2000" dirty="0"/>
              <a:t> Project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Marzeion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et al. 2020)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5D4A15D-3323-421D-98ED-38DBB2F27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247" y="1639755"/>
            <a:ext cx="1919123" cy="8197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3AF099-175E-40E4-8903-0FA57A6B0955}"/>
              </a:ext>
            </a:extLst>
          </p:cNvPr>
          <p:cNvSpPr/>
          <p:nvPr/>
        </p:nvSpPr>
        <p:spPr>
          <a:xfrm>
            <a:off x="9745247" y="2412350"/>
            <a:ext cx="20863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Maussion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2019)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AE109-6B50-43D7-B6FA-E75594E5D4D6}"/>
              </a:ext>
            </a:extLst>
          </p:cNvPr>
          <p:cNvSpPr txBox="1"/>
          <p:nvPr/>
        </p:nvSpPr>
        <p:spPr>
          <a:xfrm>
            <a:off x="620334" y="5253965"/>
            <a:ext cx="6477491" cy="369332"/>
          </a:xfrm>
          <a:prstGeom prst="rect">
            <a:avLst/>
          </a:prstGeom>
          <a:noFill/>
          <a:ln>
            <a:solidFill>
              <a:srgbClr val="8FAAD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Check out the extensive documentation: https://docs.oggm.org/</a:t>
            </a:r>
          </a:p>
        </p:txBody>
      </p:sp>
      <p:pic>
        <p:nvPicPr>
          <p:cNvPr id="1026" name="Picture 2" descr="_images/hef_flowline.jpg">
            <a:extLst>
              <a:ext uri="{FF2B5EF4-FFF2-40B4-BE49-F238E27FC236}">
                <a16:creationId xmlns:a16="http://schemas.microsoft.com/office/drawing/2014/main" id="{5ABAB05E-47EC-4466-82A1-7ADF2B170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09" y="2813969"/>
            <a:ext cx="3387195" cy="225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8B8327-BFCA-42FA-AF77-8C52E011B845}"/>
              </a:ext>
            </a:extLst>
          </p:cNvPr>
          <p:cNvSpPr txBox="1"/>
          <p:nvPr/>
        </p:nvSpPr>
        <p:spPr>
          <a:xfrm>
            <a:off x="8194203" y="5070688"/>
            <a:ext cx="6017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Figure from https://docs.oggm.org/en/stable/flowlines.html</a:t>
            </a:r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4B864279-B490-46E5-BE5E-3001DA7D93D9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2CD57B82-F9B1-4086-A435-587059BEDCE3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12" name="TextBox 11">
            <a:hlinkClick r:id="rId7" action="ppaction://hlinksldjump"/>
            <a:extLst>
              <a:ext uri="{FF2B5EF4-FFF2-40B4-BE49-F238E27FC236}">
                <a16:creationId xmlns:a16="http://schemas.microsoft.com/office/drawing/2014/main" id="{37D61DE4-6390-46A4-B4C9-A0C95EEEE638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13" name="TextBox 12">
            <a:hlinkClick r:id="rId8" action="ppaction://hlinksldjump"/>
            <a:extLst>
              <a:ext uri="{FF2B5EF4-FFF2-40B4-BE49-F238E27FC236}">
                <a16:creationId xmlns:a16="http://schemas.microsoft.com/office/drawing/2014/main" id="{44A17CD7-CE93-4437-BEB5-E1C225D0582D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14" name="TextBox 13">
            <a:hlinkClick r:id="rId9" action="ppaction://hlinksldjump"/>
            <a:extLst>
              <a:ext uri="{FF2B5EF4-FFF2-40B4-BE49-F238E27FC236}">
                <a16:creationId xmlns:a16="http://schemas.microsoft.com/office/drawing/2014/main" id="{560EB8D9-B404-4496-95CA-3B02D06F4C28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15" name="Graphic 14" descr="Home">
            <a:hlinkClick r:id="rId10" action="ppaction://hlinksldjump"/>
            <a:extLst>
              <a:ext uri="{FF2B5EF4-FFF2-40B4-BE49-F238E27FC236}">
                <a16:creationId xmlns:a16="http://schemas.microsoft.com/office/drawing/2014/main" id="{79D0455B-2CDB-478E-B69E-281790047B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D807CA-D645-4FEF-AF4D-B2B5132DE071}"/>
              </a:ext>
            </a:extLst>
          </p:cNvPr>
          <p:cNvSpPr txBox="1"/>
          <p:nvPr/>
        </p:nvSpPr>
        <p:spPr>
          <a:xfrm>
            <a:off x="7716356" y="1079126"/>
            <a:ext cx="2186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community-driven, open-source modelling framework</a:t>
            </a:r>
          </a:p>
        </p:txBody>
      </p:sp>
    </p:spTree>
    <p:extLst>
      <p:ext uri="{BB962C8B-B14F-4D97-AF65-F5344CB8AC3E}">
        <p14:creationId xmlns:p14="http://schemas.microsoft.com/office/powerpoint/2010/main" val="2015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E89E8-FF16-4321-8300-4A974D715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CWatM</a:t>
            </a:r>
            <a:r>
              <a:rPr lang="en-US" dirty="0"/>
              <a:t>: Large-scale hydrological 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F02F7-B61A-40CE-9C45-4D2DD4B0D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013" y="1557478"/>
            <a:ext cx="5863467" cy="4129547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000" dirty="0"/>
              <a:t>Open-source model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Simulates hydrological storages and processes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Includes human impacts: reservoirs, water use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Grid-based model (30 arcmin, 5 arcmin, 1 arcmin)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Often only simplistic calibration at global scale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Comparison of global hydrological models in the Inter-Sectoral Impact Model </a:t>
            </a:r>
            <a:r>
              <a:rPr lang="en-US" sz="2000" dirty="0" err="1"/>
              <a:t>Intercomparison</a:t>
            </a:r>
            <a:r>
              <a:rPr lang="en-US" sz="2000" dirty="0"/>
              <a:t> Project (ISIMIP)</a:t>
            </a:r>
          </a:p>
          <a:p>
            <a:pPr>
              <a:spcBef>
                <a:spcPts val="1800"/>
              </a:spcBef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D2E8A-5203-4C83-A183-421ED5331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6145" r="8373" b="12455"/>
          <a:stretch/>
        </p:blipFill>
        <p:spPr>
          <a:xfrm>
            <a:off x="6973037" y="3739721"/>
            <a:ext cx="4965030" cy="2091454"/>
          </a:xfrm>
          <a:prstGeom prst="rect">
            <a:avLst/>
          </a:prstGeom>
        </p:spPr>
      </p:pic>
      <p:pic>
        <p:nvPicPr>
          <p:cNvPr id="2050" name="Picture 2" descr="_images/Hydrological-model2.jpg">
            <a:extLst>
              <a:ext uri="{FF2B5EF4-FFF2-40B4-BE49-F238E27FC236}">
                <a16:creationId xmlns:a16="http://schemas.microsoft.com/office/drawing/2014/main" id="{105EA189-5CA3-4E17-90B0-F1C0A1D9E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590" y="1026825"/>
            <a:ext cx="4292067" cy="259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rId5" action="ppaction://hlinksldjump"/>
            <a:extLst>
              <a:ext uri="{FF2B5EF4-FFF2-40B4-BE49-F238E27FC236}">
                <a16:creationId xmlns:a16="http://schemas.microsoft.com/office/drawing/2014/main" id="{F846818E-B1F4-4D71-ADCE-945463FC3C8E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8" name="TextBox 7">
            <a:hlinkClick r:id="rId6" action="ppaction://hlinksldjump"/>
            <a:extLst>
              <a:ext uri="{FF2B5EF4-FFF2-40B4-BE49-F238E27FC236}">
                <a16:creationId xmlns:a16="http://schemas.microsoft.com/office/drawing/2014/main" id="{D1F23523-C03E-49DF-90C7-70788B94F75D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9" name="TextBox 8">
            <a:hlinkClick r:id="rId7" action="ppaction://hlinksldjump"/>
            <a:extLst>
              <a:ext uri="{FF2B5EF4-FFF2-40B4-BE49-F238E27FC236}">
                <a16:creationId xmlns:a16="http://schemas.microsoft.com/office/drawing/2014/main" id="{0E327D62-6836-45A6-BCA5-173BE0765CA9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10" name="TextBox 9">
            <a:hlinkClick r:id="rId8" action="ppaction://hlinksldjump"/>
            <a:extLst>
              <a:ext uri="{FF2B5EF4-FFF2-40B4-BE49-F238E27FC236}">
                <a16:creationId xmlns:a16="http://schemas.microsoft.com/office/drawing/2014/main" id="{F41A6BD3-BD9E-48E8-ACF4-1F669D463CEC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11" name="TextBox 10">
            <a:hlinkClick r:id="rId9" action="ppaction://hlinksldjump"/>
            <a:extLst>
              <a:ext uri="{FF2B5EF4-FFF2-40B4-BE49-F238E27FC236}">
                <a16:creationId xmlns:a16="http://schemas.microsoft.com/office/drawing/2014/main" id="{FB7395DC-87A2-417F-BBCD-FA3E7F4DBAC1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12" name="Graphic 11" descr="Home">
            <a:hlinkClick r:id="rId10" action="ppaction://hlinksldjump"/>
            <a:extLst>
              <a:ext uri="{FF2B5EF4-FFF2-40B4-BE49-F238E27FC236}">
                <a16:creationId xmlns:a16="http://schemas.microsoft.com/office/drawing/2014/main" id="{1F88C19C-359E-4CAA-B179-E47B3D7E71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7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D256330D-97EB-40DD-AE1F-F10D75BE2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70" y="1397902"/>
            <a:ext cx="4742449" cy="210775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1505148-178C-496E-9821-25105AECF90A}"/>
              </a:ext>
            </a:extLst>
          </p:cNvPr>
          <p:cNvGrpSpPr/>
          <p:nvPr/>
        </p:nvGrpSpPr>
        <p:grpSpPr>
          <a:xfrm>
            <a:off x="6331569" y="918018"/>
            <a:ext cx="4895947" cy="2606094"/>
            <a:chOff x="934423" y="3244334"/>
            <a:chExt cx="4818955" cy="209488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920164A-7D27-4ABC-AC13-21BB3F6A60C5}"/>
                </a:ext>
              </a:extLst>
            </p:cNvPr>
            <p:cNvSpPr/>
            <p:nvPr/>
          </p:nvSpPr>
          <p:spPr>
            <a:xfrm>
              <a:off x="934423" y="3257132"/>
              <a:ext cx="4818955" cy="2082091"/>
            </a:xfrm>
            <a:prstGeom prst="roundRect">
              <a:avLst/>
            </a:prstGeom>
            <a:noFill/>
            <a:ln>
              <a:solidFill>
                <a:srgbClr val="8FA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60C10C-5E4A-4F8B-A410-BAA6DB2DDCFA}"/>
                </a:ext>
              </a:extLst>
            </p:cNvPr>
            <p:cNvSpPr txBox="1"/>
            <p:nvPr/>
          </p:nvSpPr>
          <p:spPr>
            <a:xfrm>
              <a:off x="1010926" y="3244334"/>
              <a:ext cx="4613070" cy="47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Calibration leads to comparable past model performance for baseline and coupled model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545D7EE-C0EA-4853-B842-F1A42E484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(Basins)</a:t>
            </a:r>
          </a:p>
        </p:txBody>
      </p:sp>
      <p:pic>
        <p:nvPicPr>
          <p:cNvPr id="6" name="Content Placeholder 5">
            <a:hlinkClick r:id="rId4" action="ppaction://hlinksldjump"/>
            <a:extLst>
              <a:ext uri="{FF2B5EF4-FFF2-40B4-BE49-F238E27FC236}">
                <a16:creationId xmlns:a16="http://schemas.microsoft.com/office/drawing/2014/main" id="{49792B44-FE74-47BF-8A13-E49AE63BC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42" y="4108256"/>
            <a:ext cx="4684704" cy="2082091"/>
          </a:xfrm>
        </p:spPr>
      </p:pic>
      <p:pic>
        <p:nvPicPr>
          <p:cNvPr id="4" name="Content Placeholder 6">
            <a:hlinkClick r:id="rId6" action="ppaction://hlinksldjump"/>
            <a:extLst>
              <a:ext uri="{FF2B5EF4-FFF2-40B4-BE49-F238E27FC236}">
                <a16:creationId xmlns:a16="http://schemas.microsoft.com/office/drawing/2014/main" id="{0977D6A8-C4C7-45B6-8C16-ED3175C8D5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94" y="1366405"/>
            <a:ext cx="4818956" cy="1976397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5F83A40-FC95-4F4C-B5FA-CD11AA362E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01" y="3853811"/>
            <a:ext cx="4024140" cy="24144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816EB8F-727F-47C1-8238-30AC231C8973}"/>
              </a:ext>
            </a:extLst>
          </p:cNvPr>
          <p:cNvGrpSpPr/>
          <p:nvPr/>
        </p:nvGrpSpPr>
        <p:grpSpPr>
          <a:xfrm>
            <a:off x="453118" y="1059348"/>
            <a:ext cx="4999166" cy="2464764"/>
            <a:chOff x="934423" y="3244334"/>
            <a:chExt cx="4818955" cy="209488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B5298C2-CED3-4D8F-BB21-13431859AABB}"/>
                </a:ext>
              </a:extLst>
            </p:cNvPr>
            <p:cNvSpPr/>
            <p:nvPr/>
          </p:nvSpPr>
          <p:spPr>
            <a:xfrm>
              <a:off x="934423" y="3257132"/>
              <a:ext cx="4818955" cy="2082091"/>
            </a:xfrm>
            <a:prstGeom prst="roundRect">
              <a:avLst/>
            </a:prstGeom>
            <a:noFill/>
            <a:ln>
              <a:solidFill>
                <a:srgbClr val="8FA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391CF3-BA6F-4757-91E4-86FCD160CBD1}"/>
                </a:ext>
              </a:extLst>
            </p:cNvPr>
            <p:cNvSpPr txBox="1"/>
            <p:nvPr/>
          </p:nvSpPr>
          <p:spPr>
            <a:xfrm>
              <a:off x="1902217" y="3244334"/>
              <a:ext cx="2883363" cy="28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Four study basins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571ABF5-2A21-4DB4-A021-8ED2067AF619}"/>
              </a:ext>
            </a:extLst>
          </p:cNvPr>
          <p:cNvGrpSpPr/>
          <p:nvPr/>
        </p:nvGrpSpPr>
        <p:grpSpPr>
          <a:xfrm>
            <a:off x="6331447" y="3609070"/>
            <a:ext cx="4999166" cy="2504729"/>
            <a:chOff x="425690" y="3621751"/>
            <a:chExt cx="4999166" cy="259714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C2E58D4-B260-450D-B6C8-DE13442CFFC6}"/>
                </a:ext>
              </a:extLst>
            </p:cNvPr>
            <p:cNvSpPr/>
            <p:nvPr/>
          </p:nvSpPr>
          <p:spPr>
            <a:xfrm>
              <a:off x="425690" y="3637617"/>
              <a:ext cx="4999166" cy="2581277"/>
            </a:xfrm>
            <a:prstGeom prst="roundRect">
              <a:avLst/>
            </a:prstGeom>
            <a:noFill/>
            <a:ln>
              <a:solidFill>
                <a:srgbClr val="8FA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1DE6172-5562-4F5A-B1C2-291D86DD4E00}"/>
                </a:ext>
              </a:extLst>
            </p:cNvPr>
            <p:cNvSpPr txBox="1"/>
            <p:nvPr/>
          </p:nvSpPr>
          <p:spPr>
            <a:xfrm>
              <a:off x="505054" y="3621751"/>
              <a:ext cx="4785582" cy="606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Even under a low-emission scenario strong future decrease in glacier-sourced contribution to discharge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03EB84-E3E2-4508-A99D-77F6674133AD}"/>
              </a:ext>
            </a:extLst>
          </p:cNvPr>
          <p:cNvGrpSpPr/>
          <p:nvPr/>
        </p:nvGrpSpPr>
        <p:grpSpPr>
          <a:xfrm>
            <a:off x="453118" y="3593204"/>
            <a:ext cx="4999166" cy="2597143"/>
            <a:chOff x="934423" y="3244334"/>
            <a:chExt cx="4818955" cy="209488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E4C2FDC-2E28-4097-9403-5807915FCE78}"/>
                </a:ext>
              </a:extLst>
            </p:cNvPr>
            <p:cNvSpPr/>
            <p:nvPr/>
          </p:nvSpPr>
          <p:spPr>
            <a:xfrm>
              <a:off x="934423" y="3257132"/>
              <a:ext cx="4818955" cy="2082091"/>
            </a:xfrm>
            <a:prstGeom prst="roundRect">
              <a:avLst/>
            </a:prstGeom>
            <a:noFill/>
            <a:ln>
              <a:solidFill>
                <a:srgbClr val="8FA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C3F842-5521-4F8F-8319-B1F1A20D63AA}"/>
                </a:ext>
              </a:extLst>
            </p:cNvPr>
            <p:cNvSpPr txBox="1"/>
            <p:nvPr/>
          </p:nvSpPr>
          <p:spPr>
            <a:xfrm>
              <a:off x="1010926" y="3244334"/>
              <a:ext cx="4613070" cy="27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Coupled model projects lower future summer discharge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6A8AC48-70BB-4F74-8A13-792D4F52AACB}"/>
              </a:ext>
            </a:extLst>
          </p:cNvPr>
          <p:cNvSpPr txBox="1"/>
          <p:nvPr/>
        </p:nvSpPr>
        <p:spPr>
          <a:xfrm>
            <a:off x="89492" y="954594"/>
            <a:ext cx="46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FAADC"/>
                </a:solidFill>
              </a:rPr>
              <a:t>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49BD35-6EE8-489A-9CFA-8A3110468A0A}"/>
              </a:ext>
            </a:extLst>
          </p:cNvPr>
          <p:cNvSpPr txBox="1"/>
          <p:nvPr/>
        </p:nvSpPr>
        <p:spPr>
          <a:xfrm>
            <a:off x="86721" y="3555272"/>
            <a:ext cx="464353" cy="379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FAADC"/>
                </a:solidFill>
              </a:rPr>
              <a:t>③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81B2DC-19DF-45D4-B393-7955D25A867A}"/>
              </a:ext>
            </a:extLst>
          </p:cNvPr>
          <p:cNvSpPr txBox="1"/>
          <p:nvPr/>
        </p:nvSpPr>
        <p:spPr>
          <a:xfrm>
            <a:off x="5863823" y="915470"/>
            <a:ext cx="464353" cy="379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FAADC"/>
                </a:solidFill>
              </a:rPr>
              <a:t>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8D1876-4D59-49B6-A352-7A619DA11236}"/>
              </a:ext>
            </a:extLst>
          </p:cNvPr>
          <p:cNvSpPr txBox="1"/>
          <p:nvPr/>
        </p:nvSpPr>
        <p:spPr>
          <a:xfrm>
            <a:off x="5863823" y="3490122"/>
            <a:ext cx="464353" cy="379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FAADC"/>
                </a:solidFill>
              </a:rPr>
              <a:t>④</a:t>
            </a:r>
          </a:p>
        </p:txBody>
      </p:sp>
      <p:sp>
        <p:nvSpPr>
          <p:cNvPr id="25" name="TextBox 24">
            <a:hlinkClick r:id="rId10" action="ppaction://hlinksldjump"/>
            <a:extLst>
              <a:ext uri="{FF2B5EF4-FFF2-40B4-BE49-F238E27FC236}">
                <a16:creationId xmlns:a16="http://schemas.microsoft.com/office/drawing/2014/main" id="{4A4023AA-8BC0-499E-AA04-F2DB27D73FA7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26" name="TextBox 25">
            <a:hlinkClick r:id="rId11" action="ppaction://hlinksldjump"/>
            <a:extLst>
              <a:ext uri="{FF2B5EF4-FFF2-40B4-BE49-F238E27FC236}">
                <a16:creationId xmlns:a16="http://schemas.microsoft.com/office/drawing/2014/main" id="{148EC74F-CB09-4678-9A0D-57224239C18B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27" name="TextBox 26">
            <a:hlinkClick r:id="rId12" action="ppaction://hlinksldjump"/>
            <a:extLst>
              <a:ext uri="{FF2B5EF4-FFF2-40B4-BE49-F238E27FC236}">
                <a16:creationId xmlns:a16="http://schemas.microsoft.com/office/drawing/2014/main" id="{324B62D9-EE3E-49E5-B73A-487352AB9BEC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28" name="TextBox 27">
            <a:hlinkClick r:id="rId13" action="ppaction://hlinksldjump"/>
            <a:extLst>
              <a:ext uri="{FF2B5EF4-FFF2-40B4-BE49-F238E27FC236}">
                <a16:creationId xmlns:a16="http://schemas.microsoft.com/office/drawing/2014/main" id="{1B20950D-620C-4D0D-AEE9-4009DBB7EC02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29" name="TextBox 28">
            <a:hlinkClick r:id="rId14" action="ppaction://hlinksldjump"/>
            <a:extLst>
              <a:ext uri="{FF2B5EF4-FFF2-40B4-BE49-F238E27FC236}">
                <a16:creationId xmlns:a16="http://schemas.microsoft.com/office/drawing/2014/main" id="{9B795EE7-F856-4573-AE0A-158658287323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30" name="Graphic 29" descr="Home">
            <a:hlinkClick r:id="rId15" action="ppaction://hlinksldjump"/>
            <a:extLst>
              <a:ext uri="{FF2B5EF4-FFF2-40B4-BE49-F238E27FC236}">
                <a16:creationId xmlns:a16="http://schemas.microsoft.com/office/drawing/2014/main" id="{86CB0591-D376-40D0-9705-E7D4214F35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60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BEF55E75-BC6F-4575-B10C-0D2E2DBE2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t="12165" r="2052" b="11533"/>
          <a:stretch/>
        </p:blipFill>
        <p:spPr>
          <a:xfrm>
            <a:off x="557664" y="1644123"/>
            <a:ext cx="3419534" cy="2683598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71D94C08-7821-4396-8FCA-3D9D707B5A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r="39007" b="9736"/>
          <a:stretch/>
        </p:blipFill>
        <p:spPr>
          <a:xfrm>
            <a:off x="4476022" y="2812803"/>
            <a:ext cx="3457533" cy="29578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1505148-178C-496E-9821-25105AECF90A}"/>
              </a:ext>
            </a:extLst>
          </p:cNvPr>
          <p:cNvGrpSpPr/>
          <p:nvPr/>
        </p:nvGrpSpPr>
        <p:grpSpPr>
          <a:xfrm>
            <a:off x="8274279" y="1201271"/>
            <a:ext cx="3565356" cy="3418499"/>
            <a:chOff x="934423" y="3257132"/>
            <a:chExt cx="4818955" cy="208209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920164A-7D27-4ABC-AC13-21BB3F6A60C5}"/>
                </a:ext>
              </a:extLst>
            </p:cNvPr>
            <p:cNvSpPr/>
            <p:nvPr/>
          </p:nvSpPr>
          <p:spPr>
            <a:xfrm>
              <a:off x="934423" y="3257132"/>
              <a:ext cx="4818955" cy="2082091"/>
            </a:xfrm>
            <a:prstGeom prst="roundRect">
              <a:avLst/>
            </a:prstGeom>
            <a:noFill/>
            <a:ln>
              <a:solidFill>
                <a:srgbClr val="8FA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60C10C-5E4A-4F8B-A410-BAA6DB2DDCFA}"/>
                </a:ext>
              </a:extLst>
            </p:cNvPr>
            <p:cNvSpPr txBox="1"/>
            <p:nvPr/>
          </p:nvSpPr>
          <p:spPr>
            <a:xfrm>
              <a:off x="1140308" y="3257132"/>
              <a:ext cx="4613070" cy="624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Glacier-sourced melt contribution to discharge at river basin outlet decreases in future</a:t>
              </a:r>
            </a:p>
            <a:p>
              <a:pPr algn="ctr"/>
              <a:endParaRPr lang="en-US" sz="16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545D7EE-C0EA-4853-B842-F1A42E484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(Global)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16EB8F-727F-47C1-8238-30AC231C8973}"/>
              </a:ext>
            </a:extLst>
          </p:cNvPr>
          <p:cNvGrpSpPr/>
          <p:nvPr/>
        </p:nvGrpSpPr>
        <p:grpSpPr>
          <a:xfrm>
            <a:off x="453118" y="1059347"/>
            <a:ext cx="3628627" cy="3290757"/>
            <a:chOff x="934423" y="3244334"/>
            <a:chExt cx="4818955" cy="209488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B5298C2-CED3-4D8F-BB21-13431859AABB}"/>
                </a:ext>
              </a:extLst>
            </p:cNvPr>
            <p:cNvSpPr/>
            <p:nvPr/>
          </p:nvSpPr>
          <p:spPr>
            <a:xfrm>
              <a:off x="934423" y="3257132"/>
              <a:ext cx="4818955" cy="2082091"/>
            </a:xfrm>
            <a:prstGeom prst="roundRect">
              <a:avLst/>
            </a:prstGeom>
            <a:noFill/>
            <a:ln>
              <a:solidFill>
                <a:srgbClr val="8FA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391CF3-BA6F-4757-91E4-86FCD160CBD1}"/>
                </a:ext>
              </a:extLst>
            </p:cNvPr>
            <p:cNvSpPr txBox="1"/>
            <p:nvPr/>
          </p:nvSpPr>
          <p:spPr>
            <a:xfrm>
              <a:off x="934423" y="3244334"/>
              <a:ext cx="4818955" cy="372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Performance improves or is similar </a:t>
              </a:r>
            </a:p>
            <a:p>
              <a:pPr algn="ctr"/>
              <a:r>
                <a:rPr lang="en-US" sz="1600" dirty="0"/>
                <a:t>for coupled model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03EB84-E3E2-4508-A99D-77F6674133AD}"/>
              </a:ext>
            </a:extLst>
          </p:cNvPr>
          <p:cNvGrpSpPr/>
          <p:nvPr/>
        </p:nvGrpSpPr>
        <p:grpSpPr>
          <a:xfrm>
            <a:off x="4284405" y="1873624"/>
            <a:ext cx="3771768" cy="3930835"/>
            <a:chOff x="934423" y="3189671"/>
            <a:chExt cx="4818955" cy="2149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E4C2FDC-2E28-4097-9403-5807915FCE78}"/>
                </a:ext>
              </a:extLst>
            </p:cNvPr>
            <p:cNvSpPr/>
            <p:nvPr/>
          </p:nvSpPr>
          <p:spPr>
            <a:xfrm>
              <a:off x="934423" y="3189671"/>
              <a:ext cx="4818955" cy="2149552"/>
            </a:xfrm>
            <a:prstGeom prst="roundRect">
              <a:avLst/>
            </a:prstGeom>
            <a:noFill/>
            <a:ln>
              <a:solidFill>
                <a:srgbClr val="8FA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C3F842-5521-4F8F-8319-B1F1A20D63AA}"/>
                </a:ext>
              </a:extLst>
            </p:cNvPr>
            <p:cNvSpPr txBox="1"/>
            <p:nvPr/>
          </p:nvSpPr>
          <p:spPr>
            <a:xfrm>
              <a:off x="1081445" y="3254932"/>
              <a:ext cx="4613070" cy="503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Future positive streamflow changes are dampened and negative changes exacerbated when including glaciers</a:t>
              </a:r>
            </a:p>
          </p:txBody>
        </p:sp>
      </p:grpSp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1283CBD1-D674-476D-BDEE-18037E2999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t="4249" r="40411" b="2216"/>
          <a:stretch/>
        </p:blipFill>
        <p:spPr>
          <a:xfrm>
            <a:off x="8673865" y="1992965"/>
            <a:ext cx="2727062" cy="2591641"/>
          </a:xfrm>
          <a:prstGeom prst="rect">
            <a:avLst/>
          </a:prstGeom>
        </p:spPr>
      </p:pic>
      <p:sp>
        <p:nvSpPr>
          <p:cNvPr id="21" name="TextBox 20">
            <a:hlinkClick r:id="rId9" action="ppaction://hlinksldjump"/>
            <a:extLst>
              <a:ext uri="{FF2B5EF4-FFF2-40B4-BE49-F238E27FC236}">
                <a16:creationId xmlns:a16="http://schemas.microsoft.com/office/drawing/2014/main" id="{F55C3098-D756-4073-BA43-1DF20AC99C2A}"/>
              </a:ext>
            </a:extLst>
          </p:cNvPr>
          <p:cNvSpPr txBox="1"/>
          <p:nvPr/>
        </p:nvSpPr>
        <p:spPr>
          <a:xfrm>
            <a:off x="726141" y="4677625"/>
            <a:ext cx="3355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Discharge differences of the coupled model vs. baseline model </a:t>
            </a:r>
          </a:p>
        </p:txBody>
      </p:sp>
      <p:sp>
        <p:nvSpPr>
          <p:cNvPr id="22" name="Arrow: Right 21">
            <a:hlinkClick r:id="rId9" action="ppaction://hlinksldjump"/>
            <a:extLst>
              <a:ext uri="{FF2B5EF4-FFF2-40B4-BE49-F238E27FC236}">
                <a16:creationId xmlns:a16="http://schemas.microsoft.com/office/drawing/2014/main" id="{E1D6E731-3B8A-421B-8264-CE523F708E16}"/>
              </a:ext>
            </a:extLst>
          </p:cNvPr>
          <p:cNvSpPr/>
          <p:nvPr/>
        </p:nvSpPr>
        <p:spPr>
          <a:xfrm>
            <a:off x="286871" y="4854634"/>
            <a:ext cx="439270" cy="292315"/>
          </a:xfrm>
          <a:prstGeom prst="rightArrow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hlinkClick r:id="rId10" action="ppaction://hlinksldjump"/>
            <a:extLst>
              <a:ext uri="{FF2B5EF4-FFF2-40B4-BE49-F238E27FC236}">
                <a16:creationId xmlns:a16="http://schemas.microsoft.com/office/drawing/2014/main" id="{62977956-6A50-4B2B-875F-2D429423CDE2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24" name="TextBox 23">
            <a:hlinkClick r:id="rId11" action="ppaction://hlinksldjump"/>
            <a:extLst>
              <a:ext uri="{FF2B5EF4-FFF2-40B4-BE49-F238E27FC236}">
                <a16:creationId xmlns:a16="http://schemas.microsoft.com/office/drawing/2014/main" id="{662CF63D-0504-489F-9C43-C6B0D82B063C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25" name="TextBox 24">
            <a:hlinkClick r:id="rId12" action="ppaction://hlinksldjump"/>
            <a:extLst>
              <a:ext uri="{FF2B5EF4-FFF2-40B4-BE49-F238E27FC236}">
                <a16:creationId xmlns:a16="http://schemas.microsoft.com/office/drawing/2014/main" id="{62A2EFC5-2205-42C1-8C7E-634EDBCCE5BE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26" name="TextBox 25">
            <a:hlinkClick r:id="rId13" action="ppaction://hlinksldjump"/>
            <a:extLst>
              <a:ext uri="{FF2B5EF4-FFF2-40B4-BE49-F238E27FC236}">
                <a16:creationId xmlns:a16="http://schemas.microsoft.com/office/drawing/2014/main" id="{29AEFAEE-1168-4492-B5C0-E6A06CE008AB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27" name="TextBox 26">
            <a:hlinkClick r:id="rId14" action="ppaction://hlinksldjump"/>
            <a:extLst>
              <a:ext uri="{FF2B5EF4-FFF2-40B4-BE49-F238E27FC236}">
                <a16:creationId xmlns:a16="http://schemas.microsoft.com/office/drawing/2014/main" id="{D0A228AC-B62F-4889-B2BE-4498DA6D2411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29" name="Graphic 28" descr="Home">
            <a:hlinkClick r:id="rId15" action="ppaction://hlinksldjump"/>
            <a:extLst>
              <a:ext uri="{FF2B5EF4-FFF2-40B4-BE49-F238E27FC236}">
                <a16:creationId xmlns:a16="http://schemas.microsoft.com/office/drawing/2014/main" id="{E9ACDFDC-A3CE-4276-B007-E84D2D7EF3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14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0C8F7-7053-4C4F-AE7E-51CADDEAA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(Global) – Discharge differences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0066B4-3E70-42B5-A5E4-2264930D9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" y="1126908"/>
            <a:ext cx="6167268" cy="435833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89D9E0-FA2C-4250-8FE3-18A76BFC798C}"/>
              </a:ext>
            </a:extLst>
          </p:cNvPr>
          <p:cNvSpPr txBox="1"/>
          <p:nvPr/>
        </p:nvSpPr>
        <p:spPr>
          <a:xfrm>
            <a:off x="6602206" y="4855456"/>
            <a:ext cx="4890547" cy="939607"/>
          </a:xfrm>
          <a:prstGeom prst="rect">
            <a:avLst/>
          </a:prstGeom>
          <a:noFill/>
        </p:spPr>
        <p:txBody>
          <a:bodyPr wrap="square" tIns="36000" bIns="36000" rtlCol="0">
            <a:spAutoFit/>
          </a:bodyPr>
          <a:lstStyle/>
          <a:p>
            <a:pPr>
              <a:spcAft>
                <a:spcPts val="500"/>
              </a:spcAft>
            </a:pPr>
            <a:r>
              <a:rPr lang="de-CH" sz="1600" b="1" dirty="0" err="1"/>
              <a:t>CWatM</a:t>
            </a:r>
            <a:r>
              <a:rPr lang="de-CH" sz="1600" b="1" baseline="-25000" dirty="0" err="1"/>
              <a:t>glacier</a:t>
            </a:r>
            <a:endParaRPr lang="en-US" sz="1600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Larger discharge in summer &amp; autumn months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Smaller discharge in winter &amp; spring</a:t>
            </a:r>
          </a:p>
        </p:txBody>
      </p:sp>
      <p:sp>
        <p:nvSpPr>
          <p:cNvPr id="8" name="TextBox 7">
            <a:hlinkClick r:id="rId4" action="ppaction://hlinksldjump"/>
            <a:extLst>
              <a:ext uri="{FF2B5EF4-FFF2-40B4-BE49-F238E27FC236}">
                <a16:creationId xmlns:a16="http://schemas.microsoft.com/office/drawing/2014/main" id="{3A89A766-E06B-4E47-B24B-8888B1B7D017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9" name="TextBox 8">
            <a:hlinkClick r:id="rId5" action="ppaction://hlinksldjump"/>
            <a:extLst>
              <a:ext uri="{FF2B5EF4-FFF2-40B4-BE49-F238E27FC236}">
                <a16:creationId xmlns:a16="http://schemas.microsoft.com/office/drawing/2014/main" id="{6E7E7A8E-102D-4803-B4D3-B280B1E6BA72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10" name="TextBox 9">
            <a:hlinkClick r:id="rId6" action="ppaction://hlinksldjump"/>
            <a:extLst>
              <a:ext uri="{FF2B5EF4-FFF2-40B4-BE49-F238E27FC236}">
                <a16:creationId xmlns:a16="http://schemas.microsoft.com/office/drawing/2014/main" id="{656B85D5-B8EA-4404-B223-671E5229FD97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11" name="TextBox 10">
            <a:hlinkClick r:id="rId7" action="ppaction://hlinksldjump"/>
            <a:extLst>
              <a:ext uri="{FF2B5EF4-FFF2-40B4-BE49-F238E27FC236}">
                <a16:creationId xmlns:a16="http://schemas.microsoft.com/office/drawing/2014/main" id="{71A69C06-53FF-45FA-94F3-4B25CB19EED6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12" name="TextBox 11">
            <a:hlinkClick r:id="rId8" action="ppaction://hlinksldjump"/>
            <a:extLst>
              <a:ext uri="{FF2B5EF4-FFF2-40B4-BE49-F238E27FC236}">
                <a16:creationId xmlns:a16="http://schemas.microsoft.com/office/drawing/2014/main" id="{CED0A737-8743-4A9C-971D-F83CAD18F578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13" name="Graphic 12" descr="Home">
            <a:hlinkClick r:id="rId9" action="ppaction://hlinksldjump"/>
            <a:extLst>
              <a:ext uri="{FF2B5EF4-FFF2-40B4-BE49-F238E27FC236}">
                <a16:creationId xmlns:a16="http://schemas.microsoft.com/office/drawing/2014/main" id="{9A599828-9BEE-4CF2-B9F4-D257D11D57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712E9C-5F21-41EE-A7B1-268A7D169E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24" y="983690"/>
            <a:ext cx="6452943" cy="38717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E944B4-9C7E-4079-BEC7-C882ED595A9F}"/>
              </a:ext>
            </a:extLst>
          </p:cNvPr>
          <p:cNvSpPr/>
          <p:nvPr/>
        </p:nvSpPr>
        <p:spPr>
          <a:xfrm>
            <a:off x="6514494" y="3876097"/>
            <a:ext cx="4607088" cy="939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6EE6701E-53A9-46AD-A6F1-0301B375A4A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87433" r="23449"/>
          <a:stretch/>
        </p:blipFill>
        <p:spPr>
          <a:xfrm>
            <a:off x="6402434" y="3871863"/>
            <a:ext cx="4719148" cy="48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75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6E37F8-BEAE-41FB-BF84-F2C6FD5B0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866" y="1023848"/>
            <a:ext cx="6400800" cy="5074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19A6C-A83D-4DD6-A7A3-FCFD9AC1F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Glaciers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2D765-E1AF-41B7-946A-7DFB3F494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14800" cy="4351338"/>
          </a:xfrm>
        </p:spPr>
        <p:txBody>
          <a:bodyPr/>
          <a:lstStyle/>
          <a:p>
            <a:r>
              <a:rPr lang="en-US" dirty="0"/>
              <a:t>Strong runoff seasonality</a:t>
            </a:r>
          </a:p>
          <a:p>
            <a:r>
              <a:rPr lang="en-US" dirty="0"/>
              <a:t>Strong volume decreases during this century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5463FA-8BC2-4E19-9F7C-C60866450496}"/>
              </a:ext>
            </a:extLst>
          </p:cNvPr>
          <p:cNvSpPr/>
          <p:nvPr/>
        </p:nvSpPr>
        <p:spPr>
          <a:xfrm>
            <a:off x="5461364" y="6064848"/>
            <a:ext cx="1890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(Hock et al., 2019)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E8DAE-EFE6-498A-92DD-207C10A00D1E}"/>
              </a:ext>
            </a:extLst>
          </p:cNvPr>
          <p:cNvSpPr txBox="1"/>
          <p:nvPr/>
        </p:nvSpPr>
        <p:spPr>
          <a:xfrm>
            <a:off x="1507067" y="4069230"/>
            <a:ext cx="3852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Strong glacier runoff changes during this century</a:t>
            </a:r>
          </a:p>
          <a:p>
            <a:endParaRPr lang="en-US" sz="2800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4A55AA6-D7CA-46CC-A718-6BF31233276B}"/>
              </a:ext>
            </a:extLst>
          </p:cNvPr>
          <p:cNvSpPr/>
          <p:nvPr/>
        </p:nvSpPr>
        <p:spPr>
          <a:xfrm>
            <a:off x="440267" y="4309533"/>
            <a:ext cx="914400" cy="516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8BA5A9-B594-4E1C-AF17-AF6D14BF703E}"/>
              </a:ext>
            </a:extLst>
          </p:cNvPr>
          <p:cNvSpPr/>
          <p:nvPr/>
        </p:nvSpPr>
        <p:spPr>
          <a:xfrm>
            <a:off x="6782638" y="4622242"/>
            <a:ext cx="1227887" cy="13665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EF7031-BDBD-4B8A-90DC-3FED1BE1434D}"/>
              </a:ext>
            </a:extLst>
          </p:cNvPr>
          <p:cNvSpPr/>
          <p:nvPr/>
        </p:nvSpPr>
        <p:spPr>
          <a:xfrm>
            <a:off x="5126045" y="945931"/>
            <a:ext cx="6738633" cy="125223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627D88-06B1-4A82-8A7B-C8BEDD782E0F}"/>
              </a:ext>
            </a:extLst>
          </p:cNvPr>
          <p:cNvSpPr/>
          <p:nvPr/>
        </p:nvSpPr>
        <p:spPr>
          <a:xfrm>
            <a:off x="5535949" y="2138984"/>
            <a:ext cx="2474576" cy="125223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F3E94-0A8B-4F4C-B041-41A7AB43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2</a:t>
            </a:fld>
            <a:endParaRPr lang="en-US"/>
          </a:p>
        </p:txBody>
      </p:sp>
      <p:pic>
        <p:nvPicPr>
          <p:cNvPr id="16" name="Graphic 15" descr="Play">
            <a:hlinkClick r:id="rId4" action="ppaction://hlinksldjump"/>
            <a:extLst>
              <a:ext uri="{FF2B5EF4-FFF2-40B4-BE49-F238E27FC236}">
                <a16:creationId xmlns:a16="http://schemas.microsoft.com/office/drawing/2014/main" id="{DD643109-09C4-47CF-9798-31E7EF2AC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73701" y="6222762"/>
            <a:ext cx="535930" cy="535930"/>
          </a:xfrm>
          <a:prstGeom prst="rect">
            <a:avLst/>
          </a:prstGeom>
        </p:spPr>
      </p:pic>
      <p:pic>
        <p:nvPicPr>
          <p:cNvPr id="17" name="Graphic 16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5C257983-4FC2-41A5-9A45-4784B396B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91" y="635635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0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10" grpId="0" animBg="1"/>
      <p:bldP spid="13" grpId="0" animBg="1"/>
      <p:bldP spid="4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6ACAD2F-87F9-4105-8481-4146245B4990}"/>
              </a:ext>
            </a:extLst>
          </p:cNvPr>
          <p:cNvGrpSpPr/>
          <p:nvPr/>
        </p:nvGrpSpPr>
        <p:grpSpPr>
          <a:xfrm>
            <a:off x="214071" y="1592387"/>
            <a:ext cx="4221261" cy="2065213"/>
            <a:chOff x="452854" y="886438"/>
            <a:chExt cx="5435730" cy="2659380"/>
          </a:xfrm>
        </p:grpSpPr>
        <p:pic>
          <p:nvPicPr>
            <p:cNvPr id="29" name="Picture 28">
              <a:hlinkClick r:id="rId3" action="ppaction://hlinksldjump"/>
              <a:extLst>
                <a:ext uri="{FF2B5EF4-FFF2-40B4-BE49-F238E27FC236}">
                  <a16:creationId xmlns:a16="http://schemas.microsoft.com/office/drawing/2014/main" id="{2955CD8D-7B84-4155-AB83-81DACA64E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921" y="886438"/>
              <a:ext cx="5250663" cy="26593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BB2BA41-ABEF-4E31-BE8E-DC65BAE6B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854" y="1608051"/>
              <a:ext cx="185067" cy="1216154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318A6552-58BC-4102-A7B6-00B5906F2A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6" r="21831" b="18805"/>
          <a:stretch/>
        </p:blipFill>
        <p:spPr>
          <a:xfrm>
            <a:off x="4646619" y="1458116"/>
            <a:ext cx="3479381" cy="2252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DECE3A-4750-46EE-B603-68F826E5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FC6A8B-6E42-4CCA-BAC7-A15E5C5E16DA}"/>
              </a:ext>
            </a:extLst>
          </p:cNvPr>
          <p:cNvGrpSpPr/>
          <p:nvPr/>
        </p:nvGrpSpPr>
        <p:grpSpPr>
          <a:xfrm>
            <a:off x="214072" y="1078555"/>
            <a:ext cx="4218199" cy="2758440"/>
            <a:chOff x="934423" y="3244334"/>
            <a:chExt cx="4818955" cy="209488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65040C5-39FB-413B-8476-DF15BD1A1122}"/>
                </a:ext>
              </a:extLst>
            </p:cNvPr>
            <p:cNvSpPr/>
            <p:nvPr/>
          </p:nvSpPr>
          <p:spPr>
            <a:xfrm>
              <a:off x="934423" y="3257132"/>
              <a:ext cx="4818955" cy="2082091"/>
            </a:xfrm>
            <a:prstGeom prst="roundRect">
              <a:avLst/>
            </a:prstGeom>
            <a:noFill/>
            <a:ln>
              <a:solidFill>
                <a:srgbClr val="8FA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8CB2F7-FAA0-4B0F-910C-1D13664E286B}"/>
                </a:ext>
              </a:extLst>
            </p:cNvPr>
            <p:cNvSpPr txBox="1"/>
            <p:nvPr/>
          </p:nvSpPr>
          <p:spPr>
            <a:xfrm>
              <a:off x="934423" y="3244334"/>
              <a:ext cx="4818955" cy="372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Precipitation correction highly impacts glacier runoff results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85ACEFB-6ED6-4544-8534-4D952B7DF069}"/>
              </a:ext>
            </a:extLst>
          </p:cNvPr>
          <p:cNvSpPr/>
          <p:nvPr/>
        </p:nvSpPr>
        <p:spPr>
          <a:xfrm>
            <a:off x="4556309" y="1104442"/>
            <a:ext cx="3660002" cy="2725722"/>
          </a:xfrm>
          <a:prstGeom prst="roundRect">
            <a:avLst/>
          </a:prstGeom>
          <a:noFill/>
          <a:ln>
            <a:solidFill>
              <a:srgbClr val="8FAA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79697D-5D72-4D37-9FE0-81842AEB0315}"/>
              </a:ext>
            </a:extLst>
          </p:cNvPr>
          <p:cNvSpPr txBox="1"/>
          <p:nvPr/>
        </p:nvSpPr>
        <p:spPr>
          <a:xfrm>
            <a:off x="4219620" y="1102205"/>
            <a:ext cx="4785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Glacier location in modelling grid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D68897-A859-4DBC-8838-2E57C13545BA}"/>
              </a:ext>
            </a:extLst>
          </p:cNvPr>
          <p:cNvGrpSpPr/>
          <p:nvPr/>
        </p:nvGrpSpPr>
        <p:grpSpPr>
          <a:xfrm>
            <a:off x="8337288" y="1198374"/>
            <a:ext cx="3662726" cy="658722"/>
            <a:chOff x="8386369" y="1111398"/>
            <a:chExt cx="3662726" cy="65872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CB0FB71-0B18-4977-B8C2-2644976D9006}"/>
                </a:ext>
              </a:extLst>
            </p:cNvPr>
            <p:cNvSpPr/>
            <p:nvPr/>
          </p:nvSpPr>
          <p:spPr>
            <a:xfrm>
              <a:off x="8386369" y="1111398"/>
              <a:ext cx="3662726" cy="658722"/>
            </a:xfrm>
            <a:prstGeom prst="roundRect">
              <a:avLst/>
            </a:prstGeom>
            <a:noFill/>
            <a:ln>
              <a:solidFill>
                <a:srgbClr val="8FA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hlinkClick r:id="rId8" action="ppaction://hlinksldjump"/>
              <a:extLst>
                <a:ext uri="{FF2B5EF4-FFF2-40B4-BE49-F238E27FC236}">
                  <a16:creationId xmlns:a16="http://schemas.microsoft.com/office/drawing/2014/main" id="{FB82FC52-21BF-4B2A-AFC2-1F675BCE87E4}"/>
                </a:ext>
              </a:extLst>
            </p:cNvPr>
            <p:cNvSpPr txBox="1"/>
            <p:nvPr/>
          </p:nvSpPr>
          <p:spPr>
            <a:xfrm>
              <a:off x="8471688" y="1165728"/>
              <a:ext cx="3506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Calibration of global hydrological models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061107-AA77-46A8-B2BF-07CE0EEB1EA9}"/>
              </a:ext>
            </a:extLst>
          </p:cNvPr>
          <p:cNvGrpSpPr/>
          <p:nvPr/>
        </p:nvGrpSpPr>
        <p:grpSpPr>
          <a:xfrm>
            <a:off x="8345726" y="2073221"/>
            <a:ext cx="3660001" cy="658722"/>
            <a:chOff x="993211" y="3988623"/>
            <a:chExt cx="2982871" cy="58477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007EC00-ED6F-408A-9012-1AA5A5175A64}"/>
                </a:ext>
              </a:extLst>
            </p:cNvPr>
            <p:cNvSpPr/>
            <p:nvPr/>
          </p:nvSpPr>
          <p:spPr>
            <a:xfrm>
              <a:off x="1001591" y="3988623"/>
              <a:ext cx="2974491" cy="584775"/>
            </a:xfrm>
            <a:prstGeom prst="roundRect">
              <a:avLst/>
            </a:prstGeom>
            <a:noFill/>
            <a:ln>
              <a:solidFill>
                <a:srgbClr val="8FA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hlinkClick r:id="rId9" action="ppaction://hlinksldjump"/>
              <a:extLst>
                <a:ext uri="{FF2B5EF4-FFF2-40B4-BE49-F238E27FC236}">
                  <a16:creationId xmlns:a16="http://schemas.microsoft.com/office/drawing/2014/main" id="{21E4DC81-98F2-459F-978E-A058EFCE4496}"/>
                </a:ext>
              </a:extLst>
            </p:cNvPr>
            <p:cNvSpPr txBox="1"/>
            <p:nvPr/>
          </p:nvSpPr>
          <p:spPr>
            <a:xfrm>
              <a:off x="993211" y="3988623"/>
              <a:ext cx="2806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Differences in snow melt representation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1C02C-C291-4BE6-818A-428E29FA3E97}"/>
              </a:ext>
            </a:extLst>
          </p:cNvPr>
          <p:cNvGrpSpPr/>
          <p:nvPr/>
        </p:nvGrpSpPr>
        <p:grpSpPr>
          <a:xfrm>
            <a:off x="8356008" y="2952522"/>
            <a:ext cx="3653213" cy="658722"/>
            <a:chOff x="8393445" y="946717"/>
            <a:chExt cx="3662726" cy="65872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1C044DE-2A2E-446B-AD62-C6B6A5CAE8E4}"/>
                </a:ext>
              </a:extLst>
            </p:cNvPr>
            <p:cNvSpPr/>
            <p:nvPr/>
          </p:nvSpPr>
          <p:spPr>
            <a:xfrm>
              <a:off x="8393445" y="946717"/>
              <a:ext cx="3662726" cy="658722"/>
            </a:xfrm>
            <a:prstGeom prst="roundRect">
              <a:avLst/>
            </a:prstGeom>
            <a:noFill/>
            <a:ln>
              <a:solidFill>
                <a:srgbClr val="8FA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E84CA7BC-BB49-40CE-B02B-35D74DB65DFE}"/>
                </a:ext>
              </a:extLst>
            </p:cNvPr>
            <p:cNvSpPr txBox="1"/>
            <p:nvPr/>
          </p:nvSpPr>
          <p:spPr>
            <a:xfrm>
              <a:off x="8478764" y="1099385"/>
              <a:ext cx="3506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Glacier melt ≠ Ice melt?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2BCBDC-F986-4D0B-986A-3DAC3E3487BD}"/>
              </a:ext>
            </a:extLst>
          </p:cNvPr>
          <p:cNvGrpSpPr/>
          <p:nvPr/>
        </p:nvGrpSpPr>
        <p:grpSpPr>
          <a:xfrm>
            <a:off x="3071232" y="4267278"/>
            <a:ext cx="5590581" cy="1467253"/>
            <a:chOff x="4556309" y="4048644"/>
            <a:chExt cx="5590581" cy="146725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192AD0F-5775-4187-8358-FE2886B3BEEF}"/>
                </a:ext>
              </a:extLst>
            </p:cNvPr>
            <p:cNvSpPr/>
            <p:nvPr/>
          </p:nvSpPr>
          <p:spPr>
            <a:xfrm>
              <a:off x="4556309" y="4048644"/>
              <a:ext cx="5590581" cy="146725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88CA6C-7047-4F77-90F2-60F85920FD2F}"/>
                </a:ext>
              </a:extLst>
            </p:cNvPr>
            <p:cNvSpPr/>
            <p:nvPr/>
          </p:nvSpPr>
          <p:spPr>
            <a:xfrm>
              <a:off x="4682100" y="4139499"/>
              <a:ext cx="529793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Find synergies with the glacier modelling community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Continuous collaboration between glacier and hydrological community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E1C78A90-BC1B-4686-AA88-F289DB48E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45" y="4592880"/>
            <a:ext cx="1190549" cy="1190549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8836A706-221E-4001-B566-C79CBB3816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533483" flipH="1">
            <a:off x="8920867" y="4119499"/>
            <a:ext cx="713202" cy="46812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28BCFC4-058A-4511-821E-1498D936AEE9}"/>
              </a:ext>
            </a:extLst>
          </p:cNvPr>
          <p:cNvSpPr txBox="1"/>
          <p:nvPr/>
        </p:nvSpPr>
        <p:spPr>
          <a:xfrm>
            <a:off x="9575880" y="3833318"/>
            <a:ext cx="983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Let’s keep in touch!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D814941-14D3-4DBF-8827-42725C5D12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214" y="4720668"/>
            <a:ext cx="1115786" cy="1115786"/>
          </a:xfrm>
          <a:prstGeom prst="rect">
            <a:avLst/>
          </a:prstGeom>
        </p:spPr>
      </p:pic>
      <p:pic>
        <p:nvPicPr>
          <p:cNvPr id="42" name="Picture 8">
            <a:extLst>
              <a:ext uri="{FF2B5EF4-FFF2-40B4-BE49-F238E27FC236}">
                <a16:creationId xmlns:a16="http://schemas.microsoft.com/office/drawing/2014/main" id="{1D67F296-AE7B-44E7-A68E-27520CB46A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492574">
            <a:off x="11590357" y="4213554"/>
            <a:ext cx="648205" cy="42545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FCE5FA6-EDB7-4477-8657-B383C67E1570}"/>
              </a:ext>
            </a:extLst>
          </p:cNvPr>
          <p:cNvSpPr txBox="1"/>
          <p:nvPr/>
        </p:nvSpPr>
        <p:spPr>
          <a:xfrm>
            <a:off x="10515486" y="3864797"/>
            <a:ext cx="1184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Find out more in the preprint</a:t>
            </a:r>
          </a:p>
        </p:txBody>
      </p:sp>
      <p:sp>
        <p:nvSpPr>
          <p:cNvPr id="45" name="TextBox 44">
            <a:hlinkClick r:id="rId15" action="ppaction://hlinksldjump"/>
            <a:extLst>
              <a:ext uri="{FF2B5EF4-FFF2-40B4-BE49-F238E27FC236}">
                <a16:creationId xmlns:a16="http://schemas.microsoft.com/office/drawing/2014/main" id="{AB499C49-A49D-4DA7-9195-3F3BC881723B}"/>
              </a:ext>
            </a:extLst>
          </p:cNvPr>
          <p:cNvSpPr txBox="1"/>
          <p:nvPr/>
        </p:nvSpPr>
        <p:spPr>
          <a:xfrm>
            <a:off x="958874" y="5845625"/>
            <a:ext cx="1256443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46" name="TextBox 45">
            <a:hlinkClick r:id="rId16" action="ppaction://hlinksldjump"/>
            <a:extLst>
              <a:ext uri="{FF2B5EF4-FFF2-40B4-BE49-F238E27FC236}">
                <a16:creationId xmlns:a16="http://schemas.microsoft.com/office/drawing/2014/main" id="{C38DB685-6CEA-4417-A878-B7D4E7CE3C1F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47" name="TextBox 46">
            <a:hlinkClick r:id="rId17" action="ppaction://hlinksldjump"/>
            <a:extLst>
              <a:ext uri="{FF2B5EF4-FFF2-40B4-BE49-F238E27FC236}">
                <a16:creationId xmlns:a16="http://schemas.microsoft.com/office/drawing/2014/main" id="{C48E17D3-1DF2-45EC-A48B-1E1EC4E9CDB5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48" name="TextBox 47">
            <a:hlinkClick r:id="rId18" action="ppaction://hlinksldjump"/>
            <a:extLst>
              <a:ext uri="{FF2B5EF4-FFF2-40B4-BE49-F238E27FC236}">
                <a16:creationId xmlns:a16="http://schemas.microsoft.com/office/drawing/2014/main" id="{C741F78F-8E92-4497-9972-D35ABD840A39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49" name="TextBox 48">
            <a:hlinkClick r:id="rId19" action="ppaction://hlinksldjump"/>
            <a:extLst>
              <a:ext uri="{FF2B5EF4-FFF2-40B4-BE49-F238E27FC236}">
                <a16:creationId xmlns:a16="http://schemas.microsoft.com/office/drawing/2014/main" id="{9524488E-6023-43CE-9089-88C65AF58106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50" name="TextBox 49">
            <a:hlinkClick r:id="rId20" action="ppaction://hlinksldjump"/>
            <a:extLst>
              <a:ext uri="{FF2B5EF4-FFF2-40B4-BE49-F238E27FC236}">
                <a16:creationId xmlns:a16="http://schemas.microsoft.com/office/drawing/2014/main" id="{D5082A67-03B9-4393-ACEA-D4037F3A3F5E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51" name="Graphic 50" descr="Home">
            <a:hlinkClick r:id="rId21" action="ppaction://hlinksldjump"/>
            <a:extLst>
              <a:ext uri="{FF2B5EF4-FFF2-40B4-BE49-F238E27FC236}">
                <a16:creationId xmlns:a16="http://schemas.microsoft.com/office/drawing/2014/main" id="{3062F2E7-E156-4110-B6E2-CB81EBB2D7F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  <p:sp>
        <p:nvSpPr>
          <p:cNvPr id="53" name="TextBox 52">
            <a:hlinkClick r:id="rId24" action="ppaction://hlinksldjump"/>
            <a:extLst>
              <a:ext uri="{FF2B5EF4-FFF2-40B4-BE49-F238E27FC236}">
                <a16:creationId xmlns:a16="http://schemas.microsoft.com/office/drawing/2014/main" id="{C6B8B8FD-F19E-453D-B881-B2BF248A733D}"/>
              </a:ext>
            </a:extLst>
          </p:cNvPr>
          <p:cNvSpPr txBox="1"/>
          <p:nvPr/>
        </p:nvSpPr>
        <p:spPr>
          <a:xfrm>
            <a:off x="919451" y="4978676"/>
            <a:ext cx="133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Next slide</a:t>
            </a:r>
          </a:p>
        </p:txBody>
      </p:sp>
      <p:sp>
        <p:nvSpPr>
          <p:cNvPr id="54" name="TextBox 53">
            <a:hlinkClick r:id="rId24" action="ppaction://hlinksldjump"/>
            <a:extLst>
              <a:ext uri="{FF2B5EF4-FFF2-40B4-BE49-F238E27FC236}">
                <a16:creationId xmlns:a16="http://schemas.microsoft.com/office/drawing/2014/main" id="{14C67635-46C5-4A50-9F9E-39B180B530F2}"/>
              </a:ext>
            </a:extLst>
          </p:cNvPr>
          <p:cNvSpPr txBox="1"/>
          <p:nvPr/>
        </p:nvSpPr>
        <p:spPr>
          <a:xfrm>
            <a:off x="958874" y="4749647"/>
            <a:ext cx="1256443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… and benefits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931D53-C1D6-4880-9F1E-BAC2550A503D}"/>
              </a:ext>
            </a:extLst>
          </p:cNvPr>
          <p:cNvSpPr txBox="1"/>
          <p:nvPr/>
        </p:nvSpPr>
        <p:spPr>
          <a:xfrm>
            <a:off x="636407" y="4079540"/>
            <a:ext cx="983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</p:txBody>
      </p:sp>
      <p:pic>
        <p:nvPicPr>
          <p:cNvPr id="56" name="Picture 8">
            <a:extLst>
              <a:ext uri="{FF2B5EF4-FFF2-40B4-BE49-F238E27FC236}">
                <a16:creationId xmlns:a16="http://schemas.microsoft.com/office/drawing/2014/main" id="{A8AF59CF-D0D9-4FD3-A0D3-5FF144F943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56664" flipH="1">
            <a:off x="256129" y="4579775"/>
            <a:ext cx="713202" cy="46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88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B6DAA-B49A-4E6B-B8B5-1575EB6BA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01B6-C163-4325-BB6E-AA1305E0A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/>
              <a:t>Inclusion of glaciers for future change assessments 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Especially relevant when studies focus on summer months or extreme years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Step towards better understanding the relevance of glaciers for water availability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Opens the possibility to contrast glacier-sourced runoff with other streamflow components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Bridging the gap between assessments of environmental changes and their potential impacts on societies (water use)</a:t>
            </a:r>
          </a:p>
        </p:txBody>
      </p:sp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A59BED5D-AAEC-4ECD-9DF6-2719A50C260C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5" name="TextBox 4">
            <a:hlinkClick r:id="rId4" action="ppaction://hlinksldjump"/>
            <a:extLst>
              <a:ext uri="{FF2B5EF4-FFF2-40B4-BE49-F238E27FC236}">
                <a16:creationId xmlns:a16="http://schemas.microsoft.com/office/drawing/2014/main" id="{3E1E4A1C-C447-4C5F-8D9B-B49ADBEF24C7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0A241414-FCA3-4FF9-8CDD-98EC3E0BB7DE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7" name="TextBox 6">
            <a:hlinkClick r:id="rId6" action="ppaction://hlinksldjump"/>
            <a:extLst>
              <a:ext uri="{FF2B5EF4-FFF2-40B4-BE49-F238E27FC236}">
                <a16:creationId xmlns:a16="http://schemas.microsoft.com/office/drawing/2014/main" id="{C4B5919B-3488-4872-A207-694A6981DFF9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8" name="TextBox 7">
            <a:hlinkClick r:id="rId7" action="ppaction://hlinksldjump"/>
            <a:extLst>
              <a:ext uri="{FF2B5EF4-FFF2-40B4-BE49-F238E27FC236}">
                <a16:creationId xmlns:a16="http://schemas.microsoft.com/office/drawing/2014/main" id="{68E122C0-D6AB-4EBF-BF68-ECE30D1C2B77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9" name="Graphic 8" descr="Home">
            <a:hlinkClick r:id="rId8" action="ppaction://hlinksldjump"/>
            <a:extLst>
              <a:ext uri="{FF2B5EF4-FFF2-40B4-BE49-F238E27FC236}">
                <a16:creationId xmlns:a16="http://schemas.microsoft.com/office/drawing/2014/main" id="{D4D1F30B-A87F-4C83-8645-1742528EAA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5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47AA2-A80C-4B4C-B39D-2920A554C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Basins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6C1952F-D1C1-4E10-85FB-0D9C6A2A4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91" y="1405124"/>
            <a:ext cx="9869444" cy="4047752"/>
          </a:xfrm>
          <a:prstGeom prst="rect">
            <a:avLst/>
          </a:prstGeom>
        </p:spPr>
      </p:pic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45A6E5C5-49B3-4777-8625-1AFA6F1F2520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6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id="{73FE6F44-F3D9-4FC8-B859-105ECD0F3CB9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7" name="TextBox 6">
            <a:hlinkClick r:id="rId5" action="ppaction://hlinksldjump"/>
            <a:extLst>
              <a:ext uri="{FF2B5EF4-FFF2-40B4-BE49-F238E27FC236}">
                <a16:creationId xmlns:a16="http://schemas.microsoft.com/office/drawing/2014/main" id="{40F3DF4B-FD63-4FD5-9475-5E5817700193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8" name="TextBox 7">
            <a:hlinkClick r:id="rId6" action="ppaction://hlinksldjump"/>
            <a:extLst>
              <a:ext uri="{FF2B5EF4-FFF2-40B4-BE49-F238E27FC236}">
                <a16:creationId xmlns:a16="http://schemas.microsoft.com/office/drawing/2014/main" id="{7CA09FAD-4CCE-49A2-98AE-8082AB8EF01C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9" name="TextBox 8">
            <a:hlinkClick r:id="rId7" action="ppaction://hlinksldjump"/>
            <a:extLst>
              <a:ext uri="{FF2B5EF4-FFF2-40B4-BE49-F238E27FC236}">
                <a16:creationId xmlns:a16="http://schemas.microsoft.com/office/drawing/2014/main" id="{341754FF-2741-4287-BE17-95FE6973B05F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10" name="Graphic 9" descr="Home">
            <a:hlinkClick r:id="rId8" action="ppaction://hlinksldjump"/>
            <a:extLst>
              <a:ext uri="{FF2B5EF4-FFF2-40B4-BE49-F238E27FC236}">
                <a16:creationId xmlns:a16="http://schemas.microsoft.com/office/drawing/2014/main" id="{1B156F5F-CEB7-4FF2-926D-808C549B48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  <p:pic>
        <p:nvPicPr>
          <p:cNvPr id="11" name="Graphic 10" descr="Back">
            <a:hlinkClick r:id="rId6" action="ppaction://hlinksldjump"/>
            <a:extLst>
              <a:ext uri="{FF2B5EF4-FFF2-40B4-BE49-F238E27FC236}">
                <a16:creationId xmlns:a16="http://schemas.microsoft.com/office/drawing/2014/main" id="{88651728-5694-4036-9558-FF8F96B877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27113" y="48207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55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29281-E18A-41CC-9897-FADC4398B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Performance: Calibrated basins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134D86-EE70-4F36-B264-45A646E6F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3" y="1721650"/>
            <a:ext cx="9303435" cy="4134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E2CCC2-0D97-4E7B-BF5E-C22F3F575E09}"/>
              </a:ext>
            </a:extLst>
          </p:cNvPr>
          <p:cNvSpPr txBox="1"/>
          <p:nvPr/>
        </p:nvSpPr>
        <p:spPr>
          <a:xfrm>
            <a:off x="601582" y="1224784"/>
            <a:ext cx="351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Downstream discharge stations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12F0F73-EFF1-4066-94B8-B97733B94DAE}"/>
              </a:ext>
            </a:extLst>
          </p:cNvPr>
          <p:cNvSpPr/>
          <p:nvPr/>
        </p:nvSpPr>
        <p:spPr>
          <a:xfrm>
            <a:off x="10277874" y="3044067"/>
            <a:ext cx="1418733" cy="1097280"/>
          </a:xfrm>
          <a:prstGeom prst="rightArrow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3" action="ppaction://hlinksldjump"/>
            <a:extLst>
              <a:ext uri="{FF2B5EF4-FFF2-40B4-BE49-F238E27FC236}">
                <a16:creationId xmlns:a16="http://schemas.microsoft.com/office/drawing/2014/main" id="{96D43D39-42C4-492A-B1E6-FE8C7A552B62}"/>
              </a:ext>
            </a:extLst>
          </p:cNvPr>
          <p:cNvSpPr txBox="1"/>
          <p:nvPr/>
        </p:nvSpPr>
        <p:spPr>
          <a:xfrm>
            <a:off x="10277874" y="3285741"/>
            <a:ext cx="1191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Upstream stations</a:t>
            </a: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4223A689-D426-4687-9CD8-CD41FFD1A29B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12" name="TextBox 11">
            <a:hlinkClick r:id="rId5" action="ppaction://hlinksldjump"/>
            <a:extLst>
              <a:ext uri="{FF2B5EF4-FFF2-40B4-BE49-F238E27FC236}">
                <a16:creationId xmlns:a16="http://schemas.microsoft.com/office/drawing/2014/main" id="{8D509240-6F7E-474D-87A5-ED1A2AC6E988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02E1328A-E052-48F9-AC5E-8133DA45BF45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14" name="TextBox 13">
            <a:hlinkClick r:id="rId7" action="ppaction://hlinksldjump"/>
            <a:extLst>
              <a:ext uri="{FF2B5EF4-FFF2-40B4-BE49-F238E27FC236}">
                <a16:creationId xmlns:a16="http://schemas.microsoft.com/office/drawing/2014/main" id="{316167F6-423E-420E-B296-7BDE97E6DAD3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15" name="TextBox 14">
            <a:hlinkClick r:id="rId8" action="ppaction://hlinksldjump"/>
            <a:extLst>
              <a:ext uri="{FF2B5EF4-FFF2-40B4-BE49-F238E27FC236}">
                <a16:creationId xmlns:a16="http://schemas.microsoft.com/office/drawing/2014/main" id="{5A7047F0-53D6-4E7B-B59D-0913676A34FC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16" name="Graphic 15" descr="Home">
            <a:hlinkClick r:id="rId9" action="ppaction://hlinksldjump"/>
            <a:extLst>
              <a:ext uri="{FF2B5EF4-FFF2-40B4-BE49-F238E27FC236}">
                <a16:creationId xmlns:a16="http://schemas.microsoft.com/office/drawing/2014/main" id="{B1416489-7B15-4D37-A0D2-D82494682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  <p:pic>
        <p:nvPicPr>
          <p:cNvPr id="17" name="Graphic 16" descr="Back">
            <a:hlinkClick r:id="rId7" action="ppaction://hlinksldjump"/>
            <a:extLst>
              <a:ext uri="{FF2B5EF4-FFF2-40B4-BE49-F238E27FC236}">
                <a16:creationId xmlns:a16="http://schemas.microsoft.com/office/drawing/2014/main" id="{55540304-DC40-4683-8BCB-6CE73D6A9E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27113" y="48207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88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29281-E18A-41CC-9897-FADC4398B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Performance: Calibrated basins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B99B8-2D7D-4463-A639-19BB902621D7}"/>
              </a:ext>
            </a:extLst>
          </p:cNvPr>
          <p:cNvSpPr txBox="1"/>
          <p:nvPr/>
        </p:nvSpPr>
        <p:spPr>
          <a:xfrm>
            <a:off x="601582" y="1224784"/>
            <a:ext cx="351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Upstream discharge stations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88E5C-C8C5-4338-948F-575904AE2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3" y="1812392"/>
            <a:ext cx="9171529" cy="4076236"/>
          </a:xfrm>
          <a:prstGeom prst="rect">
            <a:avLst/>
          </a:prstGeom>
        </p:spPr>
      </p:pic>
      <p:pic>
        <p:nvPicPr>
          <p:cNvPr id="8" name="Graphic 7" descr="Back">
            <a:hlinkClick r:id="rId3" action="ppaction://hlinksldjump"/>
            <a:extLst>
              <a:ext uri="{FF2B5EF4-FFF2-40B4-BE49-F238E27FC236}">
                <a16:creationId xmlns:a16="http://schemas.microsoft.com/office/drawing/2014/main" id="{1BCF20C3-1918-4E08-A2AC-35E29836F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7113" y="4820712"/>
            <a:ext cx="914400" cy="914400"/>
          </a:xfrm>
          <a:prstGeom prst="rect">
            <a:avLst/>
          </a:prstGeom>
        </p:spPr>
      </p:pic>
      <p:sp>
        <p:nvSpPr>
          <p:cNvPr id="9" name="TextBox 8">
            <a:hlinkClick r:id="rId6" action="ppaction://hlinksldjump"/>
            <a:extLst>
              <a:ext uri="{FF2B5EF4-FFF2-40B4-BE49-F238E27FC236}">
                <a16:creationId xmlns:a16="http://schemas.microsoft.com/office/drawing/2014/main" id="{85E388ED-9837-435A-9FEB-91398EB503F5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10" name="TextBox 9">
            <a:hlinkClick r:id="rId7" action="ppaction://hlinksldjump"/>
            <a:extLst>
              <a:ext uri="{FF2B5EF4-FFF2-40B4-BE49-F238E27FC236}">
                <a16:creationId xmlns:a16="http://schemas.microsoft.com/office/drawing/2014/main" id="{37B3A06B-EB1C-4F7D-BC6B-BA30CD0F9702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11" name="TextBox 10">
            <a:hlinkClick r:id="rId8" action="ppaction://hlinksldjump"/>
            <a:extLst>
              <a:ext uri="{FF2B5EF4-FFF2-40B4-BE49-F238E27FC236}">
                <a16:creationId xmlns:a16="http://schemas.microsoft.com/office/drawing/2014/main" id="{F8EB49C1-F079-4331-92E2-7FB4F0E5101A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:a16="http://schemas.microsoft.com/office/drawing/2014/main" id="{C01CE6C3-D4B1-4DDC-8C51-ACB475DAA8BD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13" name="TextBox 12">
            <a:hlinkClick r:id="rId10" action="ppaction://hlinksldjump"/>
            <a:extLst>
              <a:ext uri="{FF2B5EF4-FFF2-40B4-BE49-F238E27FC236}">
                <a16:creationId xmlns:a16="http://schemas.microsoft.com/office/drawing/2014/main" id="{1F18807F-0885-4575-8808-2E3983934E78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14" name="Graphic 13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B30E90C3-3E73-48EE-A4C0-C28A05488F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36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F2A7E-CFA7-46C3-AF88-AA174BF8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discharge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3162BC-F108-4415-AA9F-DD1343B4F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9" y="1272663"/>
            <a:ext cx="7741708" cy="4645025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D98446F8-60B8-4EC6-9609-7C37FD2ABD25}"/>
              </a:ext>
            </a:extLst>
          </p:cNvPr>
          <p:cNvSpPr/>
          <p:nvPr/>
        </p:nvSpPr>
        <p:spPr>
          <a:xfrm>
            <a:off x="10277874" y="3044067"/>
            <a:ext cx="1418733" cy="1097280"/>
          </a:xfrm>
          <a:prstGeom prst="rightArrow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CBF7A273-642C-4C4D-B709-0C58AFB3A38D}"/>
              </a:ext>
            </a:extLst>
          </p:cNvPr>
          <p:cNvSpPr txBox="1"/>
          <p:nvPr/>
        </p:nvSpPr>
        <p:spPr>
          <a:xfrm>
            <a:off x="10277874" y="3285741"/>
            <a:ext cx="1191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Change in discharge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79FDED-E32B-410E-B724-00810D338327}"/>
              </a:ext>
            </a:extLst>
          </p:cNvPr>
          <p:cNvSpPr txBox="1"/>
          <p:nvPr/>
        </p:nvSpPr>
        <p:spPr>
          <a:xfrm>
            <a:off x="8530467" y="1498167"/>
            <a:ext cx="2884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2070 – 2099</a:t>
            </a:r>
          </a:p>
        </p:txBody>
      </p:sp>
      <p:sp>
        <p:nvSpPr>
          <p:cNvPr id="8" name="TextBox 7">
            <a:hlinkClick r:id="rId4" action="ppaction://hlinksldjump"/>
            <a:extLst>
              <a:ext uri="{FF2B5EF4-FFF2-40B4-BE49-F238E27FC236}">
                <a16:creationId xmlns:a16="http://schemas.microsoft.com/office/drawing/2014/main" id="{1F95EC7A-0820-4862-9F32-32E0519AFE04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9" name="TextBox 8">
            <a:hlinkClick r:id="rId5" action="ppaction://hlinksldjump"/>
            <a:extLst>
              <a:ext uri="{FF2B5EF4-FFF2-40B4-BE49-F238E27FC236}">
                <a16:creationId xmlns:a16="http://schemas.microsoft.com/office/drawing/2014/main" id="{33E1C79B-4A41-4473-9A9A-515AA0CFBC43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10" name="TextBox 9">
            <a:hlinkClick r:id="rId6" action="ppaction://hlinksldjump"/>
            <a:extLst>
              <a:ext uri="{FF2B5EF4-FFF2-40B4-BE49-F238E27FC236}">
                <a16:creationId xmlns:a16="http://schemas.microsoft.com/office/drawing/2014/main" id="{851F1D6B-8C22-40FC-B474-37E82C402268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11" name="TextBox 10">
            <a:hlinkClick r:id="rId7" action="ppaction://hlinksldjump"/>
            <a:extLst>
              <a:ext uri="{FF2B5EF4-FFF2-40B4-BE49-F238E27FC236}">
                <a16:creationId xmlns:a16="http://schemas.microsoft.com/office/drawing/2014/main" id="{B0411924-B369-4E76-9251-B343FCEAC35F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12" name="TextBox 11">
            <a:hlinkClick r:id="rId8" action="ppaction://hlinksldjump"/>
            <a:extLst>
              <a:ext uri="{FF2B5EF4-FFF2-40B4-BE49-F238E27FC236}">
                <a16:creationId xmlns:a16="http://schemas.microsoft.com/office/drawing/2014/main" id="{FA7CB33C-2FEA-4917-927B-A0BAFD78625F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13" name="Graphic 12" descr="Home">
            <a:hlinkClick r:id="rId9" action="ppaction://hlinksldjump"/>
            <a:extLst>
              <a:ext uri="{FF2B5EF4-FFF2-40B4-BE49-F238E27FC236}">
                <a16:creationId xmlns:a16="http://schemas.microsoft.com/office/drawing/2014/main" id="{CFB63E1F-EC1D-424F-B677-4B53B186AB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  <p:pic>
        <p:nvPicPr>
          <p:cNvPr id="14" name="Graphic 13" descr="Back">
            <a:hlinkClick r:id="rId7" action="ppaction://hlinksldjump"/>
            <a:extLst>
              <a:ext uri="{FF2B5EF4-FFF2-40B4-BE49-F238E27FC236}">
                <a16:creationId xmlns:a16="http://schemas.microsoft.com/office/drawing/2014/main" id="{4DE461C0-4295-48C9-81ED-4A3764590A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27113" y="48207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36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ADF2B-A6FC-45EC-A349-55A2A8806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change in discharge</a:t>
            </a:r>
          </a:p>
        </p:txBody>
      </p:sp>
      <p:pic>
        <p:nvPicPr>
          <p:cNvPr id="5" name="Graphic 4" descr="Back">
            <a:hlinkClick r:id="rId2" action="ppaction://hlinksldjump"/>
            <a:extLst>
              <a:ext uri="{FF2B5EF4-FFF2-40B4-BE49-F238E27FC236}">
                <a16:creationId xmlns:a16="http://schemas.microsoft.com/office/drawing/2014/main" id="{2FEE94A7-301C-4AE0-8C1D-F5B1EFF1B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27113" y="4820712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F4BA5B-6619-4DDF-B7B9-E4917A9CD689}"/>
              </a:ext>
            </a:extLst>
          </p:cNvPr>
          <p:cNvSpPr txBox="1"/>
          <p:nvPr/>
        </p:nvSpPr>
        <p:spPr>
          <a:xfrm>
            <a:off x="10202644" y="1651218"/>
            <a:ext cx="1689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2070 – 2099 vs 1990 – 2019 </a:t>
            </a:r>
          </a:p>
        </p:txBody>
      </p:sp>
      <p:sp>
        <p:nvSpPr>
          <p:cNvPr id="7" name="TextBox 6">
            <a:hlinkClick r:id="rId5" action="ppaction://hlinksldjump"/>
            <a:extLst>
              <a:ext uri="{FF2B5EF4-FFF2-40B4-BE49-F238E27FC236}">
                <a16:creationId xmlns:a16="http://schemas.microsoft.com/office/drawing/2014/main" id="{1A4B63B4-43FA-4505-B107-1280824E5B1B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8" name="TextBox 7">
            <a:hlinkClick r:id="rId6" action="ppaction://hlinksldjump"/>
            <a:extLst>
              <a:ext uri="{FF2B5EF4-FFF2-40B4-BE49-F238E27FC236}">
                <a16:creationId xmlns:a16="http://schemas.microsoft.com/office/drawing/2014/main" id="{D0D8B955-2A8C-4BC6-9D7C-9BB7443283F6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9" name="TextBox 8">
            <a:hlinkClick r:id="rId7" action="ppaction://hlinksldjump"/>
            <a:extLst>
              <a:ext uri="{FF2B5EF4-FFF2-40B4-BE49-F238E27FC236}">
                <a16:creationId xmlns:a16="http://schemas.microsoft.com/office/drawing/2014/main" id="{7ECA72F2-F07E-4D4E-AC19-C8BF3EAF94BC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10" name="TextBox 9">
            <a:hlinkClick r:id="rId8" action="ppaction://hlinksldjump"/>
            <a:extLst>
              <a:ext uri="{FF2B5EF4-FFF2-40B4-BE49-F238E27FC236}">
                <a16:creationId xmlns:a16="http://schemas.microsoft.com/office/drawing/2014/main" id="{2C0BF637-2086-49D9-9B8B-8465781D90E6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11" name="TextBox 10">
            <a:hlinkClick r:id="rId9" action="ppaction://hlinksldjump"/>
            <a:extLst>
              <a:ext uri="{FF2B5EF4-FFF2-40B4-BE49-F238E27FC236}">
                <a16:creationId xmlns:a16="http://schemas.microsoft.com/office/drawing/2014/main" id="{BF43465F-2A30-4D8F-8051-6235A7D21280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12" name="Graphic 11" descr="Home">
            <a:hlinkClick r:id="rId10" action="ppaction://hlinksldjump"/>
            <a:extLst>
              <a:ext uri="{FF2B5EF4-FFF2-40B4-BE49-F238E27FC236}">
                <a16:creationId xmlns:a16="http://schemas.microsoft.com/office/drawing/2014/main" id="{C542B297-C1BD-42EC-8C30-4740EAB721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BFE164D-5B01-44FC-9041-EFC78B0DD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6" y="1233827"/>
            <a:ext cx="9878277" cy="4390346"/>
          </a:xfrm>
        </p:spPr>
      </p:pic>
    </p:spTree>
    <p:extLst>
      <p:ext uri="{BB962C8B-B14F-4D97-AF65-F5344CB8AC3E}">
        <p14:creationId xmlns:p14="http://schemas.microsoft.com/office/powerpoint/2010/main" val="2491404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FD75F-D1D1-488F-B675-8A9C057A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Glacier-sourced discharge contributions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B58A085-B805-45C6-815C-637E9BCCF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13" y="1532234"/>
            <a:ext cx="8352654" cy="371229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A83BF-2DE2-4C16-9821-7FDCEB6DD13B}"/>
              </a:ext>
            </a:extLst>
          </p:cNvPr>
          <p:cNvSpPr txBox="1"/>
          <p:nvPr/>
        </p:nvSpPr>
        <p:spPr>
          <a:xfrm>
            <a:off x="9444867" y="1763638"/>
            <a:ext cx="2884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Future: 2070 – 2099</a:t>
            </a:r>
          </a:p>
        </p:txBody>
      </p:sp>
      <p:sp>
        <p:nvSpPr>
          <p:cNvPr id="6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7F473F44-D768-483D-B873-BCEF22A9CA56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7" name="TextBox 6">
            <a:hlinkClick r:id="rId4" action="ppaction://hlinksldjump"/>
            <a:extLst>
              <a:ext uri="{FF2B5EF4-FFF2-40B4-BE49-F238E27FC236}">
                <a16:creationId xmlns:a16="http://schemas.microsoft.com/office/drawing/2014/main" id="{9424126D-08CA-485F-88F6-4C58AC770F20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8" name="TextBox 7">
            <a:hlinkClick r:id="rId5" action="ppaction://hlinksldjump"/>
            <a:extLst>
              <a:ext uri="{FF2B5EF4-FFF2-40B4-BE49-F238E27FC236}">
                <a16:creationId xmlns:a16="http://schemas.microsoft.com/office/drawing/2014/main" id="{07AA4539-1848-41B2-8A20-53929286F695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9" name="TextBox 8">
            <a:hlinkClick r:id="rId6" action="ppaction://hlinksldjump"/>
            <a:extLst>
              <a:ext uri="{FF2B5EF4-FFF2-40B4-BE49-F238E27FC236}">
                <a16:creationId xmlns:a16="http://schemas.microsoft.com/office/drawing/2014/main" id="{9F8EE720-D54D-4937-8F19-FF0DC1369F7A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10" name="TextBox 9">
            <a:hlinkClick r:id="rId7" action="ppaction://hlinksldjump"/>
            <a:extLst>
              <a:ext uri="{FF2B5EF4-FFF2-40B4-BE49-F238E27FC236}">
                <a16:creationId xmlns:a16="http://schemas.microsoft.com/office/drawing/2014/main" id="{C0D271B8-603D-4A11-8335-E451A8DF93C4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11" name="Graphic 10" descr="Home">
            <a:hlinkClick r:id="rId8" action="ppaction://hlinksldjump"/>
            <a:extLst>
              <a:ext uri="{FF2B5EF4-FFF2-40B4-BE49-F238E27FC236}">
                <a16:creationId xmlns:a16="http://schemas.microsoft.com/office/drawing/2014/main" id="{D8CD6FEA-DC2B-4A34-B795-2F98A7B891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  <p:pic>
        <p:nvPicPr>
          <p:cNvPr id="12" name="Graphic 11" descr="Back">
            <a:hlinkClick r:id="rId6" action="ppaction://hlinksldjump"/>
            <a:extLst>
              <a:ext uri="{FF2B5EF4-FFF2-40B4-BE49-F238E27FC236}">
                <a16:creationId xmlns:a16="http://schemas.microsoft.com/office/drawing/2014/main" id="{E935D480-08C9-43E2-BACC-D5EEAF32DA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27113" y="48207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47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D259-DCF3-4D30-B002-1175225A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Performance: global simulations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F3BE55-9FF4-4F8F-ADA1-1DF6BD7FA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3" b="10667"/>
          <a:stretch/>
        </p:blipFill>
        <p:spPr>
          <a:xfrm>
            <a:off x="450487" y="1738400"/>
            <a:ext cx="5346378" cy="4168588"/>
          </a:xfr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2F17891-62FB-495B-B8E5-717CB3CA34AF}"/>
              </a:ext>
            </a:extLst>
          </p:cNvPr>
          <p:cNvGrpSpPr/>
          <p:nvPr/>
        </p:nvGrpSpPr>
        <p:grpSpPr>
          <a:xfrm>
            <a:off x="6171020" y="1738400"/>
            <a:ext cx="3964874" cy="4043835"/>
            <a:chOff x="6395136" y="1469459"/>
            <a:chExt cx="3842557" cy="391908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F8249D-8ADC-4A83-9111-1D11068FB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56"/>
            <a:stretch/>
          </p:blipFill>
          <p:spPr>
            <a:xfrm>
              <a:off x="6395136" y="1469459"/>
              <a:ext cx="3842557" cy="391908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2C2E538-C018-4A76-9623-79DC95E87A5F}"/>
                </a:ext>
              </a:extLst>
            </p:cNvPr>
            <p:cNvSpPr/>
            <p:nvPr/>
          </p:nvSpPr>
          <p:spPr>
            <a:xfrm>
              <a:off x="6974541" y="1730188"/>
              <a:ext cx="277906" cy="206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386C2D-9B0E-49D4-ABA8-1BA69546EF46}"/>
                </a:ext>
              </a:extLst>
            </p:cNvPr>
            <p:cNvSpPr/>
            <p:nvPr/>
          </p:nvSpPr>
          <p:spPr>
            <a:xfrm>
              <a:off x="6974541" y="3532470"/>
              <a:ext cx="277906" cy="206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8374D6C-A4AF-4F69-8690-0F49B67BC4E4}"/>
              </a:ext>
            </a:extLst>
          </p:cNvPr>
          <p:cNvSpPr txBox="1"/>
          <p:nvPr/>
        </p:nvSpPr>
        <p:spPr>
          <a:xfrm>
            <a:off x="1066800" y="1210988"/>
            <a:ext cx="521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Performance improved for 23 out of 30 basins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0067AF-5E8D-4909-B95A-15BE70EF4C7F}"/>
              </a:ext>
            </a:extLst>
          </p:cNvPr>
          <p:cNvSpPr txBox="1"/>
          <p:nvPr/>
        </p:nvSpPr>
        <p:spPr>
          <a:xfrm>
            <a:off x="6171020" y="1122888"/>
            <a:ext cx="5217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Individual calibration of river basins would likely enhance the advantages of glacier inclusion</a:t>
            </a:r>
          </a:p>
        </p:txBody>
      </p:sp>
      <p:pic>
        <p:nvPicPr>
          <p:cNvPr id="4" name="Graphic 3" descr="Back">
            <a:hlinkClick r:id="rId5" action="ppaction://hlinksldjump"/>
            <a:extLst>
              <a:ext uri="{FF2B5EF4-FFF2-40B4-BE49-F238E27FC236}">
                <a16:creationId xmlns:a16="http://schemas.microsoft.com/office/drawing/2014/main" id="{C0BCE2A5-3D34-4503-A06F-E63105458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27113" y="4820712"/>
            <a:ext cx="914400" cy="914400"/>
          </a:xfrm>
          <a:prstGeom prst="rect">
            <a:avLst/>
          </a:prstGeom>
        </p:spPr>
      </p:pic>
      <p:sp>
        <p:nvSpPr>
          <p:cNvPr id="11" name="TextBox 10">
            <a:hlinkClick r:id="rId8" action="ppaction://hlinksldjump"/>
            <a:extLst>
              <a:ext uri="{FF2B5EF4-FFF2-40B4-BE49-F238E27FC236}">
                <a16:creationId xmlns:a16="http://schemas.microsoft.com/office/drawing/2014/main" id="{E7F6F20D-D289-46E2-965B-B53766961028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18" name="TextBox 17">
            <a:hlinkClick r:id="rId9" action="ppaction://hlinksldjump"/>
            <a:extLst>
              <a:ext uri="{FF2B5EF4-FFF2-40B4-BE49-F238E27FC236}">
                <a16:creationId xmlns:a16="http://schemas.microsoft.com/office/drawing/2014/main" id="{F6A0147F-F0A0-435B-9918-A8C7094EAF06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C4294309-74AA-425E-8603-71C5D33A5C8A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20" name="TextBox 19">
            <a:hlinkClick r:id="rId10" action="ppaction://hlinksldjump"/>
            <a:extLst>
              <a:ext uri="{FF2B5EF4-FFF2-40B4-BE49-F238E27FC236}">
                <a16:creationId xmlns:a16="http://schemas.microsoft.com/office/drawing/2014/main" id="{4291AAC2-26D9-485D-BBFB-03F8C02C5CA9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21" name="TextBox 20">
            <a:hlinkClick r:id="rId11" action="ppaction://hlinksldjump"/>
            <a:extLst>
              <a:ext uri="{FF2B5EF4-FFF2-40B4-BE49-F238E27FC236}">
                <a16:creationId xmlns:a16="http://schemas.microsoft.com/office/drawing/2014/main" id="{324E61BA-290F-4F18-A018-35C4C09D2A02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22" name="Graphic 21" descr="Home">
            <a:hlinkClick r:id="rId12" action="ppaction://hlinksldjump"/>
            <a:extLst>
              <a:ext uri="{FF2B5EF4-FFF2-40B4-BE49-F238E27FC236}">
                <a16:creationId xmlns:a16="http://schemas.microsoft.com/office/drawing/2014/main" id="{8E5E22B5-C759-47B8-B177-D99D9883AA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35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D79F-AE99-46C1-AFC4-F3CE0ED89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discharge changes at basin outlets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6171C5-10D1-4DE6-A5CE-E73F04106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21" y="1419834"/>
            <a:ext cx="7910256" cy="45201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B10788-A534-4D31-BED1-BA01417B92F6}"/>
              </a:ext>
            </a:extLst>
          </p:cNvPr>
          <p:cNvSpPr txBox="1"/>
          <p:nvPr/>
        </p:nvSpPr>
        <p:spPr>
          <a:xfrm>
            <a:off x="274521" y="984260"/>
            <a:ext cx="710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Month with largest absolute glacier-sourced melt contribution in the past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FAC1A1-51CC-4E1B-A164-C7FF265AA7DC}"/>
              </a:ext>
            </a:extLst>
          </p:cNvPr>
          <p:cNvSpPr txBox="1"/>
          <p:nvPr/>
        </p:nvSpPr>
        <p:spPr>
          <a:xfrm>
            <a:off x="8467097" y="4072106"/>
            <a:ext cx="257503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Decreased glacier runoff at end of 21</a:t>
            </a:r>
            <a:r>
              <a:rPr lang="en-US" baseline="30000" dirty="0"/>
              <a:t>st</a:t>
            </a:r>
            <a:r>
              <a:rPr lang="en-US" dirty="0"/>
              <a:t> century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31DF55-9727-488D-A0AA-83E4EAA982D7}"/>
              </a:ext>
            </a:extLst>
          </p:cNvPr>
          <p:cNvSpPr txBox="1"/>
          <p:nvPr/>
        </p:nvSpPr>
        <p:spPr>
          <a:xfrm>
            <a:off x="8095129" y="1763782"/>
            <a:ext cx="33189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Positive </a:t>
            </a:r>
            <a:r>
              <a:rPr lang="de-CH" dirty="0" err="1"/>
              <a:t>future</a:t>
            </a:r>
            <a:r>
              <a:rPr lang="de-CH" dirty="0"/>
              <a:t> </a:t>
            </a:r>
            <a:r>
              <a:rPr lang="de-CH" dirty="0" err="1"/>
              <a:t>change</a:t>
            </a:r>
            <a:r>
              <a:rPr lang="de-CH" dirty="0"/>
              <a:t> </a:t>
            </a:r>
            <a:r>
              <a:rPr lang="de-CH" dirty="0" err="1"/>
              <a:t>dampened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CWatM</a:t>
            </a:r>
            <a:r>
              <a:rPr lang="de-CH" baseline="-25000" dirty="0" err="1"/>
              <a:t>glacier</a:t>
            </a:r>
            <a:r>
              <a:rPr lang="de-CH" baseline="-25000" dirty="0"/>
              <a:t> </a:t>
            </a:r>
            <a:r>
              <a:rPr lang="de-CH" dirty="0"/>
              <a:t> vs. </a:t>
            </a:r>
            <a:r>
              <a:rPr lang="de-CH" dirty="0" err="1"/>
              <a:t>CWatM</a:t>
            </a:r>
            <a:r>
              <a:rPr lang="de-CH" baseline="-25000" dirty="0" err="1"/>
              <a:t>base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Negative </a:t>
            </a:r>
            <a:r>
              <a:rPr lang="de-CH" dirty="0" err="1"/>
              <a:t>future</a:t>
            </a:r>
            <a:r>
              <a:rPr lang="de-CH" dirty="0"/>
              <a:t> </a:t>
            </a:r>
            <a:r>
              <a:rPr lang="de-CH" dirty="0" err="1"/>
              <a:t>change</a:t>
            </a:r>
            <a:r>
              <a:rPr lang="de-CH" dirty="0"/>
              <a:t> </a:t>
            </a:r>
            <a:r>
              <a:rPr lang="de-CH" dirty="0" err="1"/>
              <a:t>exacerbated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CWatM</a:t>
            </a:r>
            <a:r>
              <a:rPr lang="de-CH" baseline="-25000" dirty="0" err="1"/>
              <a:t>glacier</a:t>
            </a:r>
            <a:r>
              <a:rPr lang="de-CH" baseline="-25000" dirty="0"/>
              <a:t> </a:t>
            </a:r>
            <a:r>
              <a:rPr lang="de-CH" dirty="0"/>
              <a:t> vs. </a:t>
            </a:r>
            <a:r>
              <a:rPr lang="de-CH" dirty="0" err="1"/>
              <a:t>CWatM</a:t>
            </a:r>
            <a:r>
              <a:rPr lang="de-CH" baseline="-25000" dirty="0" err="1"/>
              <a:t>base</a:t>
            </a:r>
            <a:endParaRPr lang="de-CH" dirty="0"/>
          </a:p>
          <a:p>
            <a:endParaRPr lang="en-US" dirty="0"/>
          </a:p>
        </p:txBody>
      </p:sp>
      <p:pic>
        <p:nvPicPr>
          <p:cNvPr id="13" name="Graphic 12" descr="Back">
            <a:hlinkClick r:id="rId4" action="ppaction://hlinksldjump"/>
            <a:extLst>
              <a:ext uri="{FF2B5EF4-FFF2-40B4-BE49-F238E27FC236}">
                <a16:creationId xmlns:a16="http://schemas.microsoft.com/office/drawing/2014/main" id="{D21BF167-3B58-4650-B302-ECFB7D557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27113" y="4820712"/>
            <a:ext cx="914400" cy="914400"/>
          </a:xfrm>
          <a:prstGeom prst="rect">
            <a:avLst/>
          </a:prstGeom>
        </p:spPr>
      </p:pic>
      <p:sp>
        <p:nvSpPr>
          <p:cNvPr id="8" name="TextBox 7">
            <a:hlinkClick r:id="rId7" action="ppaction://hlinksldjump"/>
            <a:extLst>
              <a:ext uri="{FF2B5EF4-FFF2-40B4-BE49-F238E27FC236}">
                <a16:creationId xmlns:a16="http://schemas.microsoft.com/office/drawing/2014/main" id="{4C624B34-E9BB-4DB3-820E-038D11F4A7E3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9" name="TextBox 8">
            <a:hlinkClick r:id="rId8" action="ppaction://hlinksldjump"/>
            <a:extLst>
              <a:ext uri="{FF2B5EF4-FFF2-40B4-BE49-F238E27FC236}">
                <a16:creationId xmlns:a16="http://schemas.microsoft.com/office/drawing/2014/main" id="{9974DDD0-0F55-4E83-9414-71DE71804258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12" name="TextBox 11">
            <a:hlinkClick r:id="rId4" action="ppaction://hlinksldjump"/>
            <a:extLst>
              <a:ext uri="{FF2B5EF4-FFF2-40B4-BE49-F238E27FC236}">
                <a16:creationId xmlns:a16="http://schemas.microsoft.com/office/drawing/2014/main" id="{4E1B4E2C-E01B-4A97-AF5A-0D41A816F8B7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14" name="TextBox 13">
            <a:hlinkClick r:id="rId9" action="ppaction://hlinksldjump"/>
            <a:extLst>
              <a:ext uri="{FF2B5EF4-FFF2-40B4-BE49-F238E27FC236}">
                <a16:creationId xmlns:a16="http://schemas.microsoft.com/office/drawing/2014/main" id="{93BFCD00-C57B-4168-8139-0CC19317CC71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15" name="TextBox 14">
            <a:hlinkClick r:id="rId10" action="ppaction://hlinksldjump"/>
            <a:extLst>
              <a:ext uri="{FF2B5EF4-FFF2-40B4-BE49-F238E27FC236}">
                <a16:creationId xmlns:a16="http://schemas.microsoft.com/office/drawing/2014/main" id="{8363820B-E865-4678-A9EB-6DF452729D33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16" name="Graphic 15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A791AF96-BBD9-4696-A6D8-E6EF995594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42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19A6C-A83D-4DD6-A7A3-FCFD9AC1F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Glaciers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2D765-E1AF-41B7-946A-7DFB3F494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14800" cy="4351338"/>
          </a:xfrm>
        </p:spPr>
        <p:txBody>
          <a:bodyPr/>
          <a:lstStyle/>
          <a:p>
            <a:r>
              <a:rPr lang="en-US" dirty="0"/>
              <a:t>Strong runoff seasonality</a:t>
            </a:r>
          </a:p>
          <a:p>
            <a:r>
              <a:rPr lang="en-US" dirty="0"/>
              <a:t>Strong volume decreases during this century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30194A-2E81-4644-BB1E-A1692997E1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B8A898E7-66AE-42DD-8761-B4BD05EDF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0" y="1290515"/>
            <a:ext cx="6270513" cy="43513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A7794E3-F9B5-4FFC-8FAF-13E770CA6116}"/>
              </a:ext>
            </a:extLst>
          </p:cNvPr>
          <p:cNvSpPr/>
          <p:nvPr/>
        </p:nvSpPr>
        <p:spPr>
          <a:xfrm>
            <a:off x="5529316" y="5807631"/>
            <a:ext cx="2278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(Huss and Hock, 2018)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94AFBE-1F02-44CF-BFB5-836DFF32687E}"/>
              </a:ext>
            </a:extLst>
          </p:cNvPr>
          <p:cNvSpPr/>
          <p:nvPr/>
        </p:nvSpPr>
        <p:spPr>
          <a:xfrm>
            <a:off x="7569200" y="1185333"/>
            <a:ext cx="1938867" cy="44429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A96F67-E0A7-47B5-A1E9-4B0DBB57838F}"/>
              </a:ext>
            </a:extLst>
          </p:cNvPr>
          <p:cNvSpPr txBox="1"/>
          <p:nvPr/>
        </p:nvSpPr>
        <p:spPr>
          <a:xfrm>
            <a:off x="1507067" y="4069230"/>
            <a:ext cx="3852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Strong glacier runoff changes during this century</a:t>
            </a:r>
          </a:p>
          <a:p>
            <a:endParaRPr lang="en-US" sz="2800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43555AE-3275-42C7-B32E-D2134AA095CE}"/>
              </a:ext>
            </a:extLst>
          </p:cNvPr>
          <p:cNvSpPr/>
          <p:nvPr/>
        </p:nvSpPr>
        <p:spPr>
          <a:xfrm>
            <a:off x="440267" y="4309533"/>
            <a:ext cx="914400" cy="516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FA95D-8B31-416B-AE76-A5DE0B85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3</a:t>
            </a:fld>
            <a:endParaRPr lang="en-US"/>
          </a:p>
        </p:txBody>
      </p:sp>
      <p:pic>
        <p:nvPicPr>
          <p:cNvPr id="14" name="Graphic 13" descr="Play">
            <a:hlinkClick r:id="rId4" action="ppaction://hlinksldjump"/>
            <a:extLst>
              <a:ext uri="{FF2B5EF4-FFF2-40B4-BE49-F238E27FC236}">
                <a16:creationId xmlns:a16="http://schemas.microsoft.com/office/drawing/2014/main" id="{50913C5C-0F73-46C8-9B30-F97C5E6FA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73701" y="6222762"/>
            <a:ext cx="535930" cy="535930"/>
          </a:xfrm>
          <a:prstGeom prst="rect">
            <a:avLst/>
          </a:prstGeom>
        </p:spPr>
      </p:pic>
      <p:pic>
        <p:nvPicPr>
          <p:cNvPr id="15" name="Graphic 14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31A7B740-9351-4F92-98E0-CEC6D46BC1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91" y="635635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7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4CA62-17FE-4D0B-A2A2-ACB442142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Glacier-sourced melt contributions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30343EF2-E1E9-4CED-ABC3-115162CE3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1" y="1115452"/>
            <a:ext cx="7576431" cy="441943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B62DE7-628B-4FC2-A4EE-82DA49195A01}"/>
              </a:ext>
            </a:extLst>
          </p:cNvPr>
          <p:cNvSpPr txBox="1"/>
          <p:nvPr/>
        </p:nvSpPr>
        <p:spPr>
          <a:xfrm>
            <a:off x="8104093" y="1568823"/>
            <a:ext cx="3801036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Relative glacier-sourced melt contributions are projected to be lower at the end of the century 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Uncertainty in relative glacier-sourced melt contributions due to inaccurate representation of observed discharge in simulations</a:t>
            </a:r>
          </a:p>
        </p:txBody>
      </p:sp>
      <p:pic>
        <p:nvPicPr>
          <p:cNvPr id="6" name="Graphic 5" descr="Back">
            <a:hlinkClick r:id="rId4" action="ppaction://hlinksldjump"/>
            <a:extLst>
              <a:ext uri="{FF2B5EF4-FFF2-40B4-BE49-F238E27FC236}">
                <a16:creationId xmlns:a16="http://schemas.microsoft.com/office/drawing/2014/main" id="{EF1F6589-151B-489B-B661-2B9618FA6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27113" y="4820712"/>
            <a:ext cx="914400" cy="914400"/>
          </a:xfrm>
          <a:prstGeom prst="rect">
            <a:avLst/>
          </a:prstGeom>
        </p:spPr>
      </p:pic>
      <p:sp>
        <p:nvSpPr>
          <p:cNvPr id="7" name="TextBox 6">
            <a:hlinkClick r:id="rId7" action="ppaction://hlinksldjump"/>
            <a:extLst>
              <a:ext uri="{FF2B5EF4-FFF2-40B4-BE49-F238E27FC236}">
                <a16:creationId xmlns:a16="http://schemas.microsoft.com/office/drawing/2014/main" id="{D2880BB6-7DBD-430F-8F8A-A1DD5C415579}"/>
              </a:ext>
            </a:extLst>
          </p:cNvPr>
          <p:cNvSpPr txBox="1"/>
          <p:nvPr/>
        </p:nvSpPr>
        <p:spPr>
          <a:xfrm>
            <a:off x="5617363" y="5557882"/>
            <a:ext cx="2692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Future annual glacier-sourced melt volumes 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FD51A96F-B80E-400E-B06E-954F39EFBD2F}"/>
              </a:ext>
            </a:extLst>
          </p:cNvPr>
          <p:cNvSpPr/>
          <p:nvPr/>
        </p:nvSpPr>
        <p:spPr>
          <a:xfrm>
            <a:off x="5100918" y="5660841"/>
            <a:ext cx="439270" cy="292315"/>
          </a:xfrm>
          <a:prstGeom prst="rightArrow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8" action="ppaction://hlinksldjump"/>
            <a:extLst>
              <a:ext uri="{FF2B5EF4-FFF2-40B4-BE49-F238E27FC236}">
                <a16:creationId xmlns:a16="http://schemas.microsoft.com/office/drawing/2014/main" id="{CA1080BB-0876-4CF3-99CB-32BA0E35CFCC}"/>
              </a:ext>
            </a:extLst>
          </p:cNvPr>
          <p:cNvSpPr txBox="1"/>
          <p:nvPr/>
        </p:nvSpPr>
        <p:spPr>
          <a:xfrm>
            <a:off x="726142" y="5557882"/>
            <a:ext cx="3532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Spatial plot of past glacier-sourced melt contributions to discharge </a:t>
            </a:r>
          </a:p>
        </p:txBody>
      </p:sp>
      <p:sp>
        <p:nvSpPr>
          <p:cNvPr id="10" name="Arrow: Right 9">
            <a:hlinkClick r:id="rId8" action="ppaction://hlinksldjump"/>
            <a:extLst>
              <a:ext uri="{FF2B5EF4-FFF2-40B4-BE49-F238E27FC236}">
                <a16:creationId xmlns:a16="http://schemas.microsoft.com/office/drawing/2014/main" id="{4BEDC462-F5EF-4EF5-A704-DB31A3EFF3B6}"/>
              </a:ext>
            </a:extLst>
          </p:cNvPr>
          <p:cNvSpPr/>
          <p:nvPr/>
        </p:nvSpPr>
        <p:spPr>
          <a:xfrm>
            <a:off x="286871" y="5665930"/>
            <a:ext cx="439270" cy="292315"/>
          </a:xfrm>
          <a:prstGeom prst="rightArrow">
            <a:avLst/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9" action="ppaction://hlinksldjump"/>
            <a:extLst>
              <a:ext uri="{FF2B5EF4-FFF2-40B4-BE49-F238E27FC236}">
                <a16:creationId xmlns:a16="http://schemas.microsoft.com/office/drawing/2014/main" id="{23C86565-A580-4A68-A1A5-9BA5D0736A0C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12" name="TextBox 11">
            <a:hlinkClick r:id="rId10" action="ppaction://hlinksldjump"/>
            <a:extLst>
              <a:ext uri="{FF2B5EF4-FFF2-40B4-BE49-F238E27FC236}">
                <a16:creationId xmlns:a16="http://schemas.microsoft.com/office/drawing/2014/main" id="{AEC446B1-E7F9-4DD4-A158-8EA83EFD0EEC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13" name="TextBox 12">
            <a:hlinkClick r:id="rId4" action="ppaction://hlinksldjump"/>
            <a:extLst>
              <a:ext uri="{FF2B5EF4-FFF2-40B4-BE49-F238E27FC236}">
                <a16:creationId xmlns:a16="http://schemas.microsoft.com/office/drawing/2014/main" id="{0494FBED-6F48-4D5A-AE97-057AF343BB27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14" name="TextBox 13">
            <a:hlinkClick r:id="rId11" action="ppaction://hlinksldjump"/>
            <a:extLst>
              <a:ext uri="{FF2B5EF4-FFF2-40B4-BE49-F238E27FC236}">
                <a16:creationId xmlns:a16="http://schemas.microsoft.com/office/drawing/2014/main" id="{03AB501F-1859-4657-B3E3-1AC804CEB489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FF0E7012-B1AE-4F17-BDB9-F016C148CF9C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16" name="Graphic 15" descr="Home">
            <a:hlinkClick r:id="rId13" action="ppaction://hlinksldjump"/>
            <a:extLst>
              <a:ext uri="{FF2B5EF4-FFF2-40B4-BE49-F238E27FC236}">
                <a16:creationId xmlns:a16="http://schemas.microsoft.com/office/drawing/2014/main" id="{2655934F-6879-4E7A-AB3C-E6EEDE9E55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16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A8F50-3EC2-4E0F-81CB-D0EC90096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annual glacier-sourced melt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D63C63C-8F76-4AA1-8C8E-2330AD649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8" y="1388633"/>
            <a:ext cx="10515600" cy="4206240"/>
          </a:xfrm>
        </p:spPr>
      </p:pic>
      <p:pic>
        <p:nvPicPr>
          <p:cNvPr id="12" name="Graphic 11" descr="Back">
            <a:hlinkClick r:id="rId3" action="ppaction://hlinksldjump"/>
            <a:extLst>
              <a:ext uri="{FF2B5EF4-FFF2-40B4-BE49-F238E27FC236}">
                <a16:creationId xmlns:a16="http://schemas.microsoft.com/office/drawing/2014/main" id="{23AD604E-F256-46CA-B4B3-16E6F2D9E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7113" y="4820712"/>
            <a:ext cx="914400" cy="914400"/>
          </a:xfrm>
          <a:prstGeom prst="rect">
            <a:avLst/>
          </a:prstGeom>
        </p:spPr>
      </p:pic>
      <p:sp>
        <p:nvSpPr>
          <p:cNvPr id="5" name="TextBox 4">
            <a:hlinkClick r:id="rId6" action="ppaction://hlinksldjump"/>
            <a:extLst>
              <a:ext uri="{FF2B5EF4-FFF2-40B4-BE49-F238E27FC236}">
                <a16:creationId xmlns:a16="http://schemas.microsoft.com/office/drawing/2014/main" id="{E30FC6D9-D780-407F-8FB3-977889BD5373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6" name="TextBox 5">
            <a:hlinkClick r:id="rId7" action="ppaction://hlinksldjump"/>
            <a:extLst>
              <a:ext uri="{FF2B5EF4-FFF2-40B4-BE49-F238E27FC236}">
                <a16:creationId xmlns:a16="http://schemas.microsoft.com/office/drawing/2014/main" id="{A5A79724-E877-4405-9C5D-1AC7D77E5EF2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BB78DBB6-82F7-4B82-B924-FC727D3CB3F0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8" name="TextBox 7">
            <a:hlinkClick r:id="rId9" action="ppaction://hlinksldjump"/>
            <a:extLst>
              <a:ext uri="{FF2B5EF4-FFF2-40B4-BE49-F238E27FC236}">
                <a16:creationId xmlns:a16="http://schemas.microsoft.com/office/drawing/2014/main" id="{11FD931D-7281-4A2C-954B-D3524B2C2903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9" name="TextBox 8">
            <a:hlinkClick r:id="rId10" action="ppaction://hlinksldjump"/>
            <a:extLst>
              <a:ext uri="{FF2B5EF4-FFF2-40B4-BE49-F238E27FC236}">
                <a16:creationId xmlns:a16="http://schemas.microsoft.com/office/drawing/2014/main" id="{4B3B663A-C878-483D-A3B3-91400E5E540E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10" name="Graphic 9" descr="Home">
            <a:hlinkClick r:id="rId11" action="ppaction://hlinksldjump"/>
            <a:extLst>
              <a:ext uri="{FF2B5EF4-FFF2-40B4-BE49-F238E27FC236}">
                <a16:creationId xmlns:a16="http://schemas.microsoft.com/office/drawing/2014/main" id="{7D9A462B-AE48-45F8-9AF4-63160955B6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93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82A8A-372B-4163-84E3-43D347697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Past annual glacier-sourced melt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1C97D5-40F6-4173-A277-3E0A086AA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13" y="1238250"/>
            <a:ext cx="6572724" cy="4645025"/>
          </a:xfrm>
        </p:spPr>
      </p:pic>
      <p:pic>
        <p:nvPicPr>
          <p:cNvPr id="6" name="Graphic 5" descr="Back">
            <a:hlinkClick r:id="rId4" action="ppaction://hlinksldjump"/>
            <a:extLst>
              <a:ext uri="{FF2B5EF4-FFF2-40B4-BE49-F238E27FC236}">
                <a16:creationId xmlns:a16="http://schemas.microsoft.com/office/drawing/2014/main" id="{AF90E81E-CC0E-43F9-B984-CDECDFE362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27113" y="4820712"/>
            <a:ext cx="914400" cy="914400"/>
          </a:xfrm>
          <a:prstGeom prst="rect">
            <a:avLst/>
          </a:prstGeom>
        </p:spPr>
      </p:pic>
      <p:sp>
        <p:nvSpPr>
          <p:cNvPr id="7" name="TextBox 6">
            <a:hlinkClick r:id="rId7" action="ppaction://hlinksldjump"/>
            <a:extLst>
              <a:ext uri="{FF2B5EF4-FFF2-40B4-BE49-F238E27FC236}">
                <a16:creationId xmlns:a16="http://schemas.microsoft.com/office/drawing/2014/main" id="{209C39AB-5B25-4464-8B1B-093AE884A826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8" name="TextBox 7">
            <a:hlinkClick r:id="rId8" action="ppaction://hlinksldjump"/>
            <a:extLst>
              <a:ext uri="{FF2B5EF4-FFF2-40B4-BE49-F238E27FC236}">
                <a16:creationId xmlns:a16="http://schemas.microsoft.com/office/drawing/2014/main" id="{3065F0A5-BF36-4463-A2F5-0F77EB788252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FBD7AA7-5D90-4EC0-983D-A8B1D7F5AB49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10" name="TextBox 9">
            <a:hlinkClick r:id="rId10" action="ppaction://hlinksldjump"/>
            <a:extLst>
              <a:ext uri="{FF2B5EF4-FFF2-40B4-BE49-F238E27FC236}">
                <a16:creationId xmlns:a16="http://schemas.microsoft.com/office/drawing/2014/main" id="{C2ED4E69-C8AE-4465-B7DB-F99411E20A9F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11" name="TextBox 10">
            <a:hlinkClick r:id="rId11" action="ppaction://hlinksldjump"/>
            <a:extLst>
              <a:ext uri="{FF2B5EF4-FFF2-40B4-BE49-F238E27FC236}">
                <a16:creationId xmlns:a16="http://schemas.microsoft.com/office/drawing/2014/main" id="{FB3F63E6-3EB8-411A-A460-144EC5770EE4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12" name="Graphic 11" descr="Home">
            <a:hlinkClick r:id="rId12" action="ppaction://hlinksldjump"/>
            <a:extLst>
              <a:ext uri="{FF2B5EF4-FFF2-40B4-BE49-F238E27FC236}">
                <a16:creationId xmlns:a16="http://schemas.microsoft.com/office/drawing/2014/main" id="{A3F426B6-F72A-4E66-9366-E99DAEBBFC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732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A8A9B0A-5721-480F-BA08-FABFE0CD5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2" y="3329559"/>
            <a:ext cx="3572828" cy="2858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9B642E-C257-48F1-ACEF-9575C4EDE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Precipitation correction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84C61C-222B-432E-A82C-E36BF3E24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408" y="3545818"/>
            <a:ext cx="2549249" cy="2595850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D12457C1-752F-489C-B4F0-A24F3E465273}"/>
              </a:ext>
            </a:extLst>
          </p:cNvPr>
          <p:cNvSpPr/>
          <p:nvPr/>
        </p:nvSpPr>
        <p:spPr>
          <a:xfrm>
            <a:off x="2760332" y="4549140"/>
            <a:ext cx="708661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6F778D-4C57-4D05-B451-B8D4BFA41962}"/>
              </a:ext>
            </a:extLst>
          </p:cNvPr>
          <p:cNvGrpSpPr/>
          <p:nvPr/>
        </p:nvGrpSpPr>
        <p:grpSpPr>
          <a:xfrm>
            <a:off x="452854" y="886438"/>
            <a:ext cx="5435730" cy="2659380"/>
            <a:chOff x="452854" y="886438"/>
            <a:chExt cx="5435730" cy="26593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4F7135-39EE-408E-8181-024CFA48F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921" y="886438"/>
              <a:ext cx="5250663" cy="26593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900C2C-CBC8-48B7-B7A1-B9003C46E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854" y="1608051"/>
              <a:ext cx="185067" cy="1216154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B6FB1FC-D2C1-4915-BC7D-16AF0D2B6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993" y="4235666"/>
            <a:ext cx="185067" cy="12161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61710D4-F715-4453-84AE-6C2695E517C3}"/>
              </a:ext>
            </a:extLst>
          </p:cNvPr>
          <p:cNvSpPr txBox="1"/>
          <p:nvPr/>
        </p:nvSpPr>
        <p:spPr>
          <a:xfrm>
            <a:off x="6568440" y="1348740"/>
            <a:ext cx="517070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Precipitation correction in glacier models to correct for errors in snow input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Different combinations of precipitation correction factor and degree-day factor can represent mass balance of glaciers equally well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Rounce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et al, 2020; Schuster et al. 2023)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Using the same precipitation correction in both models resulted in unrealistic calibration and deterioration in model performance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Precipitation correction is higher for the glacier model than for the hydrological model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hlinkClick r:id="rId7" action="ppaction://hlinksldjump"/>
            <a:extLst>
              <a:ext uri="{FF2B5EF4-FFF2-40B4-BE49-F238E27FC236}">
                <a16:creationId xmlns:a16="http://schemas.microsoft.com/office/drawing/2014/main" id="{37C5A6C2-14D3-46A7-884D-396962B74897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12" name="TextBox 11">
            <a:hlinkClick r:id="rId8" action="ppaction://hlinksldjump"/>
            <a:extLst>
              <a:ext uri="{FF2B5EF4-FFF2-40B4-BE49-F238E27FC236}">
                <a16:creationId xmlns:a16="http://schemas.microsoft.com/office/drawing/2014/main" id="{0EC74C85-C503-4195-ADC4-886C4CD253D0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D57A93AA-C435-47E0-AB03-61B9D97A1D5A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16" name="TextBox 15">
            <a:hlinkClick r:id="rId10" action="ppaction://hlinksldjump"/>
            <a:extLst>
              <a:ext uri="{FF2B5EF4-FFF2-40B4-BE49-F238E27FC236}">
                <a16:creationId xmlns:a16="http://schemas.microsoft.com/office/drawing/2014/main" id="{A34E7881-BC15-44A8-9D41-3E59CB51847B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21" name="TextBox 20">
            <a:hlinkClick r:id="rId11" action="ppaction://hlinksldjump"/>
            <a:extLst>
              <a:ext uri="{FF2B5EF4-FFF2-40B4-BE49-F238E27FC236}">
                <a16:creationId xmlns:a16="http://schemas.microsoft.com/office/drawing/2014/main" id="{B7B6E76B-1542-45AA-BCFD-35B397DD8BA6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22" name="Graphic 21" descr="Home">
            <a:hlinkClick r:id="rId12" action="ppaction://hlinksldjump"/>
            <a:extLst>
              <a:ext uri="{FF2B5EF4-FFF2-40B4-BE49-F238E27FC236}">
                <a16:creationId xmlns:a16="http://schemas.microsoft.com/office/drawing/2014/main" id="{DFF5F465-8E24-4CE2-A331-34D57AEE59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09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03C8D-7E28-4466-BD97-633802D56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Glacier location in modelling grid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F3ABEA-172E-4A26-8A76-A2C42A92A0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6" r="2640" b="18805"/>
          <a:stretch/>
        </p:blipFill>
        <p:spPr>
          <a:xfrm>
            <a:off x="4615015" y="1389977"/>
            <a:ext cx="7143211" cy="3712722"/>
          </a:xfrm>
          <a:prstGeom prst="rect">
            <a:avLst/>
          </a:prstGeom>
        </p:spPr>
      </p:pic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5E6B24DA-11F2-4F74-A98B-8DBB5CBE5F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2331" r="30805" b="17329"/>
          <a:stretch/>
        </p:blipFill>
        <p:spPr>
          <a:xfrm>
            <a:off x="177801" y="3100232"/>
            <a:ext cx="3390900" cy="29593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CD9CD6-D8C1-4A61-8DD4-FEADFD0CFA34}"/>
              </a:ext>
            </a:extLst>
          </p:cNvPr>
          <p:cNvSpPr txBox="1"/>
          <p:nvPr/>
        </p:nvSpPr>
        <p:spPr>
          <a:xfrm>
            <a:off x="4942114" y="5129469"/>
            <a:ext cx="3512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Grid resolution: 5arcmin (6 x 9 km)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69A9BA-2ACA-4208-A50C-EEA528BDC9A5}"/>
              </a:ext>
            </a:extLst>
          </p:cNvPr>
          <p:cNvGrpSpPr/>
          <p:nvPr/>
        </p:nvGrpSpPr>
        <p:grpSpPr>
          <a:xfrm>
            <a:off x="1838325" y="1901371"/>
            <a:ext cx="3103789" cy="3811886"/>
            <a:chOff x="1838325" y="1901371"/>
            <a:chExt cx="3103789" cy="381188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BDF1CD8-DD1B-4535-B0F8-E38B6C26A3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8325" y="1901371"/>
              <a:ext cx="3103789" cy="37166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6CB7A2-1588-4B1C-B98F-151B869F01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1200" y="4946268"/>
              <a:ext cx="2960914" cy="7669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1093D44-D310-4DFD-B8F5-B6867AAEB4FC}"/>
                </a:ext>
              </a:extLst>
            </p:cNvPr>
            <p:cNvSpPr/>
            <p:nvPr/>
          </p:nvSpPr>
          <p:spPr>
            <a:xfrm>
              <a:off x="1838325" y="5618007"/>
              <a:ext cx="142875" cy="95250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6C326A7-FE7F-40D2-AB24-760604B4D676}"/>
              </a:ext>
            </a:extLst>
          </p:cNvPr>
          <p:cNvSpPr txBox="1"/>
          <p:nvPr/>
        </p:nvSpPr>
        <p:spPr>
          <a:xfrm>
            <a:off x="286871" y="1021976"/>
            <a:ext cx="3630705" cy="1742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7651B-2C74-45E8-B15B-4D24234F0C57}"/>
              </a:ext>
            </a:extLst>
          </p:cNvPr>
          <p:cNvSpPr txBox="1"/>
          <p:nvPr/>
        </p:nvSpPr>
        <p:spPr>
          <a:xfrm>
            <a:off x="286871" y="1227221"/>
            <a:ext cx="3770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Glacier-sourced melt 13% / 6% lower on 30 / 5 arcmin resolution than for 100 m basin outline for the Rhine</a:t>
            </a:r>
          </a:p>
        </p:txBody>
      </p:sp>
      <p:sp>
        <p:nvSpPr>
          <p:cNvPr id="15" name="TextBox 14">
            <a:hlinkClick r:id="rId5" action="ppaction://hlinksldjump"/>
            <a:extLst>
              <a:ext uri="{FF2B5EF4-FFF2-40B4-BE49-F238E27FC236}">
                <a16:creationId xmlns:a16="http://schemas.microsoft.com/office/drawing/2014/main" id="{C7EFC0BB-12AC-4F49-BEDB-2D45DC817E0D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17" name="TextBox 16">
            <a:hlinkClick r:id="rId6" action="ppaction://hlinksldjump"/>
            <a:extLst>
              <a:ext uri="{FF2B5EF4-FFF2-40B4-BE49-F238E27FC236}">
                <a16:creationId xmlns:a16="http://schemas.microsoft.com/office/drawing/2014/main" id="{FAEC8B8D-62FB-4B91-A7FF-538C9981DF2B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18" name="TextBox 17">
            <a:hlinkClick r:id="rId7" action="ppaction://hlinksldjump"/>
            <a:extLst>
              <a:ext uri="{FF2B5EF4-FFF2-40B4-BE49-F238E27FC236}">
                <a16:creationId xmlns:a16="http://schemas.microsoft.com/office/drawing/2014/main" id="{8408B0B0-0B5C-4CB3-82EB-7AD79E90AC1C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19" name="TextBox 18">
            <a:hlinkClick r:id="rId8" action="ppaction://hlinksldjump"/>
            <a:extLst>
              <a:ext uri="{FF2B5EF4-FFF2-40B4-BE49-F238E27FC236}">
                <a16:creationId xmlns:a16="http://schemas.microsoft.com/office/drawing/2014/main" id="{738182FF-C1EA-49A4-9C59-36549188B21C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20" name="TextBox 19">
            <a:hlinkClick r:id="rId9" action="ppaction://hlinksldjump"/>
            <a:extLst>
              <a:ext uri="{FF2B5EF4-FFF2-40B4-BE49-F238E27FC236}">
                <a16:creationId xmlns:a16="http://schemas.microsoft.com/office/drawing/2014/main" id="{F22598C9-A56B-436A-A97D-DACA3DA7624D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21" name="Graphic 20" descr="Home">
            <a:hlinkClick r:id="rId10" action="ppaction://hlinksldjump"/>
            <a:extLst>
              <a:ext uri="{FF2B5EF4-FFF2-40B4-BE49-F238E27FC236}">
                <a16:creationId xmlns:a16="http://schemas.microsoft.com/office/drawing/2014/main" id="{E7DAF268-CBD8-4FB1-BE61-E365C52069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43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9C14E-CD36-4DB8-BFCB-10C908712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Differences in snow melt 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FD628-F665-483F-9A2C-A82F0EE83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OGGM: 30m elevation zones on each glacier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Degree-day factor as calibration parameter -&gt; calibrated against glacier mass-balance</a:t>
            </a:r>
          </a:p>
          <a:p>
            <a:pPr>
              <a:spcBef>
                <a:spcPts val="1800"/>
              </a:spcBef>
            </a:pPr>
            <a:r>
              <a:rPr lang="en-US" dirty="0" err="1"/>
              <a:t>CWatM</a:t>
            </a:r>
            <a:r>
              <a:rPr lang="en-US" dirty="0"/>
              <a:t>: up to 10 equally sized elevation zones per grid cell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Degree-day factor as calibration parameter -&gt; calibrated against discharge</a:t>
            </a:r>
          </a:p>
          <a:p>
            <a:pPr lvl="1">
              <a:spcBef>
                <a:spcPts val="1800"/>
              </a:spcBef>
            </a:pPr>
            <a:endParaRPr lang="en-US" dirty="0"/>
          </a:p>
          <a:p>
            <a:pPr>
              <a:spcBef>
                <a:spcPts val="1800"/>
              </a:spcBef>
            </a:pPr>
            <a:r>
              <a:rPr lang="en-US" dirty="0"/>
              <a:t>Snow simulations are not identical</a:t>
            </a:r>
          </a:p>
        </p:txBody>
      </p:sp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A56FBA75-6ED9-49FB-A0D9-F0B09693FCF0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5" name="TextBox 4">
            <a:hlinkClick r:id="rId4" action="ppaction://hlinksldjump"/>
            <a:extLst>
              <a:ext uri="{FF2B5EF4-FFF2-40B4-BE49-F238E27FC236}">
                <a16:creationId xmlns:a16="http://schemas.microsoft.com/office/drawing/2014/main" id="{AC34EEE6-77C3-4197-942C-AAA0EFC04631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0229EEA4-9369-49C8-B347-0F54F50B0C33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7" name="TextBox 6">
            <a:hlinkClick r:id="rId6" action="ppaction://hlinksldjump"/>
            <a:extLst>
              <a:ext uri="{FF2B5EF4-FFF2-40B4-BE49-F238E27FC236}">
                <a16:creationId xmlns:a16="http://schemas.microsoft.com/office/drawing/2014/main" id="{533D7AA9-18A1-4898-A73B-7E5B4268B91B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8" name="TextBox 7">
            <a:hlinkClick r:id="rId7" action="ppaction://hlinksldjump"/>
            <a:extLst>
              <a:ext uri="{FF2B5EF4-FFF2-40B4-BE49-F238E27FC236}">
                <a16:creationId xmlns:a16="http://schemas.microsoft.com/office/drawing/2014/main" id="{42948F51-DF52-4B1D-A5A2-36DA73A3B5D8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9" name="Graphic 8" descr="Home">
            <a:hlinkClick r:id="rId8" action="ppaction://hlinksldjump"/>
            <a:extLst>
              <a:ext uri="{FF2B5EF4-FFF2-40B4-BE49-F238E27FC236}">
                <a16:creationId xmlns:a16="http://schemas.microsoft.com/office/drawing/2014/main" id="{324BA5F8-F342-4E4A-89B3-8D662A67B7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24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EB66F-DC46-46A2-8C34-A29574D56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Glacier melt ≠ Ice melt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CA176-5402-4487-B4BA-E7C865CF3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What is glacier melt?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Glacier-sourced melt (snow melt + glacier melt)? </a:t>
            </a: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(e.g. Hanus et al., 2024; Wiersma et al., 2022; Huss and Hock, 2018)</a:t>
            </a:r>
            <a:endParaRPr lang="en-US" sz="1700" dirty="0"/>
          </a:p>
          <a:p>
            <a:pPr lvl="1">
              <a:spcBef>
                <a:spcPts val="600"/>
              </a:spcBef>
            </a:pPr>
            <a:r>
              <a:rPr lang="en-US" dirty="0"/>
              <a:t>Ice melt?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(e.g. Stahl et al., 2016; Stahl et al., 2022)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Future glacier melt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Melt from changing glacier-covered area? </a:t>
            </a: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(e.g. Hanus et al., 2024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; Stahl et al., 2022</a:t>
            </a: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sz="1700" dirty="0"/>
          </a:p>
          <a:p>
            <a:pPr lvl="1">
              <a:spcBef>
                <a:spcPts val="600"/>
              </a:spcBef>
            </a:pPr>
            <a:r>
              <a:rPr lang="en-US" dirty="0"/>
              <a:t>Melt from past glacier-covered area? </a:t>
            </a: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(e.g. Wiersma et al., 2022; Huss and Hock, 2018)</a:t>
            </a:r>
          </a:p>
          <a:p>
            <a:pPr lvl="1">
              <a:spcBef>
                <a:spcPts val="600"/>
              </a:spcBef>
            </a:pPr>
            <a:endParaRPr lang="en-US" sz="1700" dirty="0"/>
          </a:p>
          <a:p>
            <a:pPr>
              <a:spcBef>
                <a:spcPts val="600"/>
              </a:spcBef>
            </a:pPr>
            <a:r>
              <a:rPr lang="en-US" dirty="0"/>
              <a:t>Glacier melt contributions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Compared to observed discharge?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(e.g. Huss and Hock, 2018)</a:t>
            </a:r>
            <a:endParaRPr lang="en-US" sz="1600" dirty="0"/>
          </a:p>
          <a:p>
            <a:pPr lvl="1">
              <a:spcBef>
                <a:spcPts val="600"/>
              </a:spcBef>
            </a:pPr>
            <a:r>
              <a:rPr lang="en-US" dirty="0"/>
              <a:t>Comparing different simulations</a:t>
            </a:r>
            <a:r>
              <a:rPr lang="en-US" sz="1700" dirty="0"/>
              <a:t>?</a:t>
            </a: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 (e.g. Hanus et al., 2024)</a:t>
            </a:r>
            <a:endParaRPr lang="en-US" sz="1700" dirty="0"/>
          </a:p>
          <a:p>
            <a:pPr lvl="1">
              <a:spcBef>
                <a:spcPts val="600"/>
              </a:spcBef>
            </a:pPr>
            <a:r>
              <a:rPr lang="en-US" dirty="0"/>
              <a:t>Effect tracking?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(e.g. Stahl et al., 2016; Stahl et al., 2022)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47E637F1-A75F-4DA0-89BE-5CA5FC5A0FDB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5" name="TextBox 4">
            <a:hlinkClick r:id="rId4" action="ppaction://hlinksldjump"/>
            <a:extLst>
              <a:ext uri="{FF2B5EF4-FFF2-40B4-BE49-F238E27FC236}">
                <a16:creationId xmlns:a16="http://schemas.microsoft.com/office/drawing/2014/main" id="{D266234A-8447-4023-8DDF-B38F2A50EE25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7590C665-2037-4C87-8A8A-29D901DEBF68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7" name="TextBox 6">
            <a:hlinkClick r:id="rId6" action="ppaction://hlinksldjump"/>
            <a:extLst>
              <a:ext uri="{FF2B5EF4-FFF2-40B4-BE49-F238E27FC236}">
                <a16:creationId xmlns:a16="http://schemas.microsoft.com/office/drawing/2014/main" id="{462C2EEC-EDE9-4604-895A-28DD85161942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8" name="TextBox 7">
            <a:hlinkClick r:id="rId7" action="ppaction://hlinksldjump"/>
            <a:extLst>
              <a:ext uri="{FF2B5EF4-FFF2-40B4-BE49-F238E27FC236}">
                <a16:creationId xmlns:a16="http://schemas.microsoft.com/office/drawing/2014/main" id="{0B8F0F26-AC64-4BB6-882F-C1CEDD799DCA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9" name="Graphic 8" descr="Home">
            <a:hlinkClick r:id="rId8" action="ppaction://hlinksldjump"/>
            <a:extLst>
              <a:ext uri="{FF2B5EF4-FFF2-40B4-BE49-F238E27FC236}">
                <a16:creationId xmlns:a16="http://schemas.microsoft.com/office/drawing/2014/main" id="{6E512127-1D3E-4E0F-AA3A-3A46839AD2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99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4197-BC31-4511-BDDF-D5C4E8636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Calibration of global hydrological models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83E1E6-4134-4DA2-8312-B0A9F8339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96" y="1404816"/>
            <a:ext cx="4061666" cy="40616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FAAC6B-CB39-4373-A09B-B498966F27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9579" r="22114" b="3187"/>
          <a:stretch/>
        </p:blipFill>
        <p:spPr>
          <a:xfrm>
            <a:off x="636494" y="1404816"/>
            <a:ext cx="4132729" cy="4048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9E6ACB-2F69-4E57-BE79-BB5025B7EA9E}"/>
              </a:ext>
            </a:extLst>
          </p:cNvPr>
          <p:cNvSpPr txBox="1"/>
          <p:nvPr/>
        </p:nvSpPr>
        <p:spPr>
          <a:xfrm>
            <a:off x="9264650" y="1670050"/>
            <a:ext cx="277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601 GRDC stations</a:t>
            </a:r>
          </a:p>
        </p:txBody>
      </p:sp>
      <p:sp>
        <p:nvSpPr>
          <p:cNvPr id="6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id="{6D0CFC44-4307-439F-BFB0-962E877BEDA5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8" name="TextBox 7">
            <a:hlinkClick r:id="rId5" action="ppaction://hlinksldjump"/>
            <a:extLst>
              <a:ext uri="{FF2B5EF4-FFF2-40B4-BE49-F238E27FC236}">
                <a16:creationId xmlns:a16="http://schemas.microsoft.com/office/drawing/2014/main" id="{85A5522B-5EAD-4582-AB3C-0C8F98767181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9" name="TextBox 8">
            <a:hlinkClick r:id="rId6" action="ppaction://hlinksldjump"/>
            <a:extLst>
              <a:ext uri="{FF2B5EF4-FFF2-40B4-BE49-F238E27FC236}">
                <a16:creationId xmlns:a16="http://schemas.microsoft.com/office/drawing/2014/main" id="{1D0E6C90-F149-4FD7-886D-60387F910E06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10" name="TextBox 9">
            <a:hlinkClick r:id="rId7" action="ppaction://hlinksldjump"/>
            <a:extLst>
              <a:ext uri="{FF2B5EF4-FFF2-40B4-BE49-F238E27FC236}">
                <a16:creationId xmlns:a16="http://schemas.microsoft.com/office/drawing/2014/main" id="{8AE03CFD-A0D8-44EE-85CD-13AC7AD28602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11" name="TextBox 10">
            <a:hlinkClick r:id="rId8" action="ppaction://hlinksldjump"/>
            <a:extLst>
              <a:ext uri="{FF2B5EF4-FFF2-40B4-BE49-F238E27FC236}">
                <a16:creationId xmlns:a16="http://schemas.microsoft.com/office/drawing/2014/main" id="{4F565F45-C882-48B2-BBD3-51D137DBED97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12" name="Graphic 11" descr="Home">
            <a:hlinkClick r:id="rId9" action="ppaction://hlinksldjump"/>
            <a:extLst>
              <a:ext uri="{FF2B5EF4-FFF2-40B4-BE49-F238E27FC236}">
                <a16:creationId xmlns:a16="http://schemas.microsoft.com/office/drawing/2014/main" id="{47F5DAAB-C8C1-48C4-923E-A132D15D9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37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F9AEE-070B-48E7-99C7-8A56686C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45D3C770-59C5-4CF0-B580-19F9268FA625}"/>
              </a:ext>
            </a:extLst>
          </p:cNvPr>
          <p:cNvSpPr txBox="1"/>
          <p:nvPr/>
        </p:nvSpPr>
        <p:spPr>
          <a:xfrm>
            <a:off x="950132" y="6285684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glaciers?</a:t>
            </a:r>
          </a:p>
        </p:txBody>
      </p:sp>
      <p:sp>
        <p:nvSpPr>
          <p:cNvPr id="5" name="TextBox 4">
            <a:hlinkClick r:id="rId4" action="ppaction://hlinksldjump"/>
            <a:extLst>
              <a:ext uri="{FF2B5EF4-FFF2-40B4-BE49-F238E27FC236}">
                <a16:creationId xmlns:a16="http://schemas.microsoft.com/office/drawing/2014/main" id="{6AC77B9F-C640-4969-9627-93CFED0CA154}"/>
              </a:ext>
            </a:extLst>
          </p:cNvPr>
          <p:cNvSpPr txBox="1"/>
          <p:nvPr/>
        </p:nvSpPr>
        <p:spPr>
          <a:xfrm>
            <a:off x="2766321" y="6286763"/>
            <a:ext cx="188450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Coupling method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24E666D6-A559-4F1F-8FAF-123D92C242E7}"/>
              </a:ext>
            </a:extLst>
          </p:cNvPr>
          <p:cNvSpPr txBox="1"/>
          <p:nvPr/>
        </p:nvSpPr>
        <p:spPr>
          <a:xfrm>
            <a:off x="6618366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(Global)</a:t>
            </a:r>
          </a:p>
        </p:txBody>
      </p:sp>
      <p:sp>
        <p:nvSpPr>
          <p:cNvPr id="7" name="TextBox 6">
            <a:hlinkClick r:id="rId6" action="ppaction://hlinksldjump"/>
            <a:extLst>
              <a:ext uri="{FF2B5EF4-FFF2-40B4-BE49-F238E27FC236}">
                <a16:creationId xmlns:a16="http://schemas.microsoft.com/office/drawing/2014/main" id="{F1C2EA9E-0957-441F-B979-ED57BD11F4AB}"/>
              </a:ext>
            </a:extLst>
          </p:cNvPr>
          <p:cNvSpPr txBox="1"/>
          <p:nvPr/>
        </p:nvSpPr>
        <p:spPr>
          <a:xfrm>
            <a:off x="4802177" y="6277501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Results (Basins)</a:t>
            </a:r>
          </a:p>
        </p:txBody>
      </p:sp>
      <p:sp>
        <p:nvSpPr>
          <p:cNvPr id="8" name="TextBox 7">
            <a:hlinkClick r:id="rId7" action="ppaction://hlinksldjump"/>
            <a:extLst>
              <a:ext uri="{FF2B5EF4-FFF2-40B4-BE49-F238E27FC236}">
                <a16:creationId xmlns:a16="http://schemas.microsoft.com/office/drawing/2014/main" id="{DE982BC4-4207-46A5-B942-4689E9F80187}"/>
              </a:ext>
            </a:extLst>
          </p:cNvPr>
          <p:cNvSpPr txBox="1"/>
          <p:nvPr/>
        </p:nvSpPr>
        <p:spPr>
          <a:xfrm>
            <a:off x="8434555" y="6286763"/>
            <a:ext cx="166483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9" name="Graphic 8" descr="Home">
            <a:hlinkClick r:id="rId8" action="ppaction://hlinksldjump"/>
            <a:extLst>
              <a:ext uri="{FF2B5EF4-FFF2-40B4-BE49-F238E27FC236}">
                <a16:creationId xmlns:a16="http://schemas.microsoft.com/office/drawing/2014/main" id="{67625981-B6B8-4767-BA14-2D63E65B19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100" y="6196260"/>
            <a:ext cx="458756" cy="458756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8FCAECE-DE29-461E-92AF-FC419823D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918018"/>
            <a:ext cx="11061700" cy="536766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dirty="0" err="1"/>
              <a:t>Burek</a:t>
            </a:r>
            <a:r>
              <a:rPr lang="en-US" sz="1400" dirty="0"/>
              <a:t>, P., Satoh, Y., </a:t>
            </a:r>
            <a:r>
              <a:rPr lang="en-US" sz="1400" dirty="0" err="1"/>
              <a:t>Kahil</a:t>
            </a:r>
            <a:r>
              <a:rPr lang="en-US" sz="1400" dirty="0"/>
              <a:t>, T., Tang, T., </a:t>
            </a:r>
            <a:r>
              <a:rPr lang="en-US" sz="1400" dirty="0" err="1"/>
              <a:t>Greve</a:t>
            </a:r>
            <a:r>
              <a:rPr lang="en-US" sz="1400" dirty="0"/>
              <a:t>, P., </a:t>
            </a:r>
            <a:r>
              <a:rPr lang="en-US" sz="1400" dirty="0" err="1"/>
              <a:t>Smilovic</a:t>
            </a:r>
            <a:r>
              <a:rPr lang="en-US" sz="1400" dirty="0"/>
              <a:t>, M., . . . Wada, Y. (2020). Development of the community water model (</a:t>
            </a:r>
            <a:r>
              <a:rPr lang="en-US" sz="1400" dirty="0" err="1"/>
              <a:t>CWatM</a:t>
            </a:r>
            <a:r>
              <a:rPr lang="en-US" sz="1400" dirty="0"/>
              <a:t> v1. 04) a high-resolution hydrological model for global and regional assessment of integrated water resources management. </a:t>
            </a:r>
            <a:r>
              <a:rPr lang="en-US" sz="1400" dirty="0" err="1"/>
              <a:t>Geoscientfiic</a:t>
            </a:r>
            <a:r>
              <a:rPr lang="en-US" sz="1400" dirty="0"/>
              <a:t> Model Development, 13 (7), 3267-3298.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Caceres, D., </a:t>
            </a:r>
            <a:r>
              <a:rPr lang="en-US" sz="1400" dirty="0" err="1"/>
              <a:t>Marzeion</a:t>
            </a:r>
            <a:r>
              <a:rPr lang="en-US" sz="1400" dirty="0"/>
              <a:t>, B., </a:t>
            </a:r>
            <a:r>
              <a:rPr lang="en-US" sz="1400" dirty="0" err="1"/>
              <a:t>Malles</a:t>
            </a:r>
            <a:r>
              <a:rPr lang="en-US" sz="1400" dirty="0"/>
              <a:t>, J. H., Gutknecht, B. D., Müller </a:t>
            </a:r>
            <a:r>
              <a:rPr lang="en-US" sz="1400" dirty="0" err="1"/>
              <a:t>Schmied</a:t>
            </a:r>
            <a:r>
              <a:rPr lang="en-US" sz="1400" dirty="0"/>
              <a:t>, H., &amp; </a:t>
            </a:r>
            <a:r>
              <a:rPr lang="en-US" sz="1400" dirty="0" err="1"/>
              <a:t>Döll</a:t>
            </a:r>
            <a:r>
              <a:rPr lang="en-US" sz="1400" dirty="0"/>
              <a:t>, P. (2020). Assessing global water mass transfers from continents to oceans over the period 1948{2016. Hydrology and Earth System Sciences, 24 (10), 4831-4851.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Hock, R., Bliss, A., </a:t>
            </a:r>
            <a:r>
              <a:rPr lang="en-US" sz="1400" dirty="0" err="1"/>
              <a:t>Marzeion</a:t>
            </a:r>
            <a:r>
              <a:rPr lang="en-US" sz="1400" dirty="0"/>
              <a:t>, B., </a:t>
            </a:r>
            <a:r>
              <a:rPr lang="en-US" sz="1400" dirty="0" err="1"/>
              <a:t>Giesen</a:t>
            </a:r>
            <a:r>
              <a:rPr lang="en-US" sz="1400" dirty="0"/>
              <a:t>, R. H., </a:t>
            </a:r>
            <a:r>
              <a:rPr lang="en-US" sz="1400" dirty="0" err="1"/>
              <a:t>Hirabayashi</a:t>
            </a:r>
            <a:r>
              <a:rPr lang="en-US" sz="1400" dirty="0"/>
              <a:t>, Y., Huss, M., </a:t>
            </a:r>
            <a:r>
              <a:rPr lang="en-US" sz="1400" dirty="0" err="1"/>
              <a:t>Radi´c</a:t>
            </a:r>
            <a:r>
              <a:rPr lang="en-US" sz="1400" dirty="0"/>
              <a:t>, V., and </a:t>
            </a:r>
            <a:r>
              <a:rPr lang="en-US" sz="1400" dirty="0" err="1"/>
              <a:t>Slangen</a:t>
            </a:r>
            <a:r>
              <a:rPr lang="en-US" sz="1400" dirty="0"/>
              <a:t>, A. B.: </a:t>
            </a:r>
            <a:r>
              <a:rPr lang="en-US" sz="1400" dirty="0" err="1"/>
              <a:t>GlacierMIP</a:t>
            </a:r>
            <a:r>
              <a:rPr lang="en-US" sz="1400" dirty="0"/>
              <a:t>–A model </a:t>
            </a:r>
            <a:r>
              <a:rPr lang="en-US" sz="1400" dirty="0" err="1"/>
              <a:t>intercomparison</a:t>
            </a:r>
            <a:endParaRPr lang="en-US" sz="14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of global-scale glacier mass-balance models and projections, J. </a:t>
            </a:r>
            <a:r>
              <a:rPr lang="en-US" sz="1400" dirty="0" err="1"/>
              <a:t>Glaciol</a:t>
            </a:r>
            <a:r>
              <a:rPr lang="en-US" sz="1400" dirty="0"/>
              <a:t>., 65, 453–467, 2019.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Hanus, S., Schuster, L., </a:t>
            </a:r>
            <a:r>
              <a:rPr lang="en-US" sz="1400" dirty="0" err="1"/>
              <a:t>Burek</a:t>
            </a:r>
            <a:r>
              <a:rPr lang="en-US" sz="1400" dirty="0"/>
              <a:t>, P., </a:t>
            </a:r>
            <a:r>
              <a:rPr lang="en-US" sz="1400" dirty="0" err="1"/>
              <a:t>Maussion</a:t>
            </a:r>
            <a:r>
              <a:rPr lang="en-US" sz="1400" dirty="0"/>
              <a:t>, F., Wada, Y., &amp; </a:t>
            </a:r>
            <a:r>
              <a:rPr lang="en-US" sz="1400" dirty="0" err="1"/>
              <a:t>Viviroli</a:t>
            </a:r>
            <a:r>
              <a:rPr lang="en-US" sz="1400" dirty="0"/>
              <a:t>, D. (2024). Coupling a large-scale glacier and hydrological model (</a:t>
            </a:r>
            <a:r>
              <a:rPr lang="en-US" sz="1400" dirty="0" err="1"/>
              <a:t>oggm</a:t>
            </a:r>
            <a:r>
              <a:rPr lang="en-US" sz="1400" dirty="0"/>
              <a:t> v1.5.3 and </a:t>
            </a:r>
            <a:r>
              <a:rPr lang="en-US" sz="1400" dirty="0" err="1"/>
              <a:t>cwatm</a:t>
            </a:r>
            <a:r>
              <a:rPr lang="en-US" sz="1400" dirty="0"/>
              <a:t> v1.08) – towards an improved representation of mountain water resources in global assessments. </a:t>
            </a:r>
            <a:r>
              <a:rPr lang="en-US" sz="1400" dirty="0" err="1"/>
              <a:t>EGUsphere</a:t>
            </a:r>
            <a:r>
              <a:rPr lang="en-US" sz="1400" dirty="0"/>
              <a:t>, 2024 , 1–31. Retrieved from https://egusphere.copernicus.org/preprints/2024/egusphere-2023-2562/ </a:t>
            </a:r>
            <a:r>
              <a:rPr lang="en-US" sz="1400" dirty="0" err="1"/>
              <a:t>doi</a:t>
            </a:r>
            <a:r>
              <a:rPr lang="en-US" sz="1400" dirty="0"/>
              <a:t>: 10.5194/egusphere-2023-2562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Huss, M. and </a:t>
            </a:r>
            <a:r>
              <a:rPr lang="en-US" sz="1400" dirty="0" err="1"/>
              <a:t>Farinotti</a:t>
            </a:r>
            <a:r>
              <a:rPr lang="en-US" sz="1400" dirty="0"/>
              <a:t>, D.: Distributed ice thickness and volume of all glaciers around the globe, J. </a:t>
            </a:r>
            <a:r>
              <a:rPr lang="en-US" sz="1400" dirty="0" err="1"/>
              <a:t>Geophys</a:t>
            </a:r>
            <a:r>
              <a:rPr lang="en-US" sz="1400" dirty="0"/>
              <a:t>. Res-Earth, 117, 2012.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Huss, M., &amp; Hock, R. (2018). Global-scale hydrological response to future glacier mass loss. Nature Climate Change, 8 (2), 135-140.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 err="1"/>
              <a:t>Marzeion</a:t>
            </a:r>
            <a:r>
              <a:rPr lang="en-US" sz="1400" dirty="0"/>
              <a:t>, B., Hock, R., Anderson, B., Bliss, A., Champollion, N., Fujita, K., Huss, M., </a:t>
            </a:r>
            <a:r>
              <a:rPr lang="en-US" sz="1400" dirty="0" err="1"/>
              <a:t>Immerzeel</a:t>
            </a:r>
            <a:r>
              <a:rPr lang="en-US" sz="1400" dirty="0"/>
              <a:t>, W. W., </a:t>
            </a:r>
            <a:r>
              <a:rPr lang="en-US" sz="1400" dirty="0" err="1"/>
              <a:t>Kraaijenbrink</a:t>
            </a:r>
            <a:r>
              <a:rPr lang="en-US" sz="1400" dirty="0"/>
              <a:t>, P., </a:t>
            </a:r>
            <a:r>
              <a:rPr lang="en-US" sz="1400" dirty="0" err="1"/>
              <a:t>Malles</a:t>
            </a:r>
            <a:r>
              <a:rPr lang="en-US" sz="1400" dirty="0"/>
              <a:t>, J.-H., et al.: Partitioning the uncertainty of ensemble projections of global glacier mass change, Earth’s Future, 8, e2019EF001 470, 2020.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 err="1"/>
              <a:t>Maussion</a:t>
            </a:r>
            <a:r>
              <a:rPr lang="en-US" sz="1400" dirty="0"/>
              <a:t>, F., </a:t>
            </a:r>
            <a:r>
              <a:rPr lang="en-US" sz="1400" dirty="0" err="1"/>
              <a:t>Butenko</a:t>
            </a:r>
            <a:r>
              <a:rPr lang="en-US" sz="1400" dirty="0"/>
              <a:t>, A., Champollion, N., </a:t>
            </a:r>
            <a:r>
              <a:rPr lang="en-US" sz="1400" dirty="0" err="1"/>
              <a:t>Dusch</a:t>
            </a:r>
            <a:r>
              <a:rPr lang="en-US" sz="1400" dirty="0"/>
              <a:t>, M., </a:t>
            </a:r>
            <a:r>
              <a:rPr lang="en-US" sz="1400" dirty="0" err="1"/>
              <a:t>Eis</a:t>
            </a:r>
            <a:r>
              <a:rPr lang="en-US" sz="1400" dirty="0"/>
              <a:t>, J., </a:t>
            </a:r>
            <a:r>
              <a:rPr lang="en-US" sz="1400" dirty="0" err="1"/>
              <a:t>Fourteau</a:t>
            </a:r>
            <a:r>
              <a:rPr lang="en-US" sz="1400" dirty="0"/>
              <a:t>, K., . . . others (2019). The open global glacier model (</a:t>
            </a:r>
            <a:r>
              <a:rPr lang="en-US" sz="1400" dirty="0" err="1"/>
              <a:t>oggm</a:t>
            </a:r>
            <a:r>
              <a:rPr lang="en-US" sz="1400" dirty="0"/>
              <a:t>) v1. 1. Geoscientific Model Development, 12 (3), 909-931.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Pfeffer, W. T., Arendt, A. A., Bliss, A., </a:t>
            </a:r>
            <a:r>
              <a:rPr lang="en-US" sz="1400" dirty="0" err="1"/>
              <a:t>Bolch</a:t>
            </a:r>
            <a:r>
              <a:rPr lang="en-US" sz="1400" dirty="0"/>
              <a:t>, T., </a:t>
            </a:r>
            <a:r>
              <a:rPr lang="en-US" sz="1400" dirty="0" err="1"/>
              <a:t>Cogley</a:t>
            </a:r>
            <a:r>
              <a:rPr lang="en-US" sz="1400" dirty="0"/>
              <a:t>, J. G., Gardner, A. S., Hagen, J.-O., Hock, R., </a:t>
            </a:r>
            <a:r>
              <a:rPr lang="en-US" sz="1400" dirty="0" err="1"/>
              <a:t>Kaser</a:t>
            </a:r>
            <a:r>
              <a:rPr lang="en-US" sz="1400" dirty="0"/>
              <a:t>, G., Kienholz, C., et al.: The Randolph Glacier Inventory: a globally complete inventory of glaciers, J. </a:t>
            </a:r>
            <a:r>
              <a:rPr lang="en-US" sz="1400" dirty="0" err="1"/>
              <a:t>Glaciol</a:t>
            </a:r>
            <a:r>
              <a:rPr lang="en-US" sz="1400" dirty="0"/>
              <a:t>., 60, 537–552, 2014.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 err="1"/>
              <a:t>Rounce</a:t>
            </a:r>
            <a:r>
              <a:rPr lang="en-US" sz="1400" dirty="0"/>
              <a:t>, D. R., Khurana, T., Short, M. B., Hock, R., </a:t>
            </a:r>
            <a:r>
              <a:rPr lang="en-US" sz="1400" dirty="0" err="1"/>
              <a:t>Shean</a:t>
            </a:r>
            <a:r>
              <a:rPr lang="en-US" sz="1400" dirty="0"/>
              <a:t>, D. E., and Brinkerhoff, D. J.: Quantifying parameter uncertainty in a large-scale glacier evolution model using Bayesian inference: application to High Mountain Asia, J. </a:t>
            </a:r>
            <a:r>
              <a:rPr lang="en-US" sz="1400" dirty="0" err="1"/>
              <a:t>Glaciol</a:t>
            </a:r>
            <a:r>
              <a:rPr lang="en-US" sz="1400" dirty="0"/>
              <a:t>., 66, 175–187, 2020.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Schuster, L., </a:t>
            </a:r>
            <a:r>
              <a:rPr lang="en-US" sz="1400" dirty="0" err="1"/>
              <a:t>Rounce</a:t>
            </a:r>
            <a:r>
              <a:rPr lang="en-US" sz="1400" dirty="0"/>
              <a:t>, D. R., and </a:t>
            </a:r>
            <a:r>
              <a:rPr lang="en-US" sz="1400" dirty="0" err="1"/>
              <a:t>Maussion</a:t>
            </a:r>
            <a:r>
              <a:rPr lang="en-US" sz="1400" dirty="0"/>
              <a:t>, F.: Glacier projections sensitivity to temperature-index model choices and calibration strategies, Ann. </a:t>
            </a:r>
            <a:r>
              <a:rPr lang="en-US" sz="1400" dirty="0" err="1"/>
              <a:t>Glaciol</a:t>
            </a:r>
            <a:r>
              <a:rPr lang="en-US" sz="1400" dirty="0"/>
              <a:t>., p. 1–16, https://doi.org/10.1017/aog.2023.57, 2023.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Stahl, K., </a:t>
            </a:r>
            <a:r>
              <a:rPr lang="en-US" sz="1400" dirty="0" err="1"/>
              <a:t>Weiler</a:t>
            </a:r>
            <a:r>
              <a:rPr lang="en-US" sz="1400" dirty="0"/>
              <a:t>, M., Kohn, I., </a:t>
            </a:r>
            <a:r>
              <a:rPr lang="en-US" sz="1400" dirty="0" err="1"/>
              <a:t>Freudiger</a:t>
            </a:r>
            <a:r>
              <a:rPr lang="en-US" sz="1400" dirty="0"/>
              <a:t>, D., Seibert, J., Vis, M., ... &amp; Bohm, M. (2016). The snow and glacier melt components of streamflow of the river Rhine and its tributaries considering the influence of climate change. Synthesis Report I-25, International Commission for the Hydrology of the Rhine Basin, </a:t>
            </a:r>
            <a:r>
              <a:rPr lang="en-US" sz="1400" dirty="0" err="1"/>
              <a:t>Lelystad</a:t>
            </a:r>
            <a:r>
              <a:rPr lang="en-US" sz="14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Stahl, K., </a:t>
            </a:r>
            <a:r>
              <a:rPr lang="en-US" sz="1400" dirty="0" err="1"/>
              <a:t>Weiler</a:t>
            </a:r>
            <a:r>
              <a:rPr lang="en-US" sz="1400" dirty="0"/>
              <a:t>, M., van </a:t>
            </a:r>
            <a:r>
              <a:rPr lang="en-US" sz="1400" dirty="0" err="1"/>
              <a:t>Tiel</a:t>
            </a:r>
            <a:r>
              <a:rPr lang="en-US" sz="1400" dirty="0"/>
              <a:t>, M., Kohn, I., </a:t>
            </a:r>
            <a:r>
              <a:rPr lang="en-US" sz="1400" dirty="0" err="1"/>
              <a:t>Hänsler</a:t>
            </a:r>
            <a:r>
              <a:rPr lang="en-US" sz="1400" dirty="0"/>
              <a:t>, A., </a:t>
            </a:r>
            <a:r>
              <a:rPr lang="en-US" sz="1400" dirty="0" err="1"/>
              <a:t>Freudiger</a:t>
            </a:r>
            <a:r>
              <a:rPr lang="en-US" sz="1400" dirty="0"/>
              <a:t>, D., ... &amp; Moretti, G. (2022). Impact of climate change on the rain, snow and glacier melt components of streamflow of the river Rhine and its tributaries. CHR report n I-28. International Commission for the Hydrology of the Rhine basin (CHR), </a:t>
            </a:r>
            <a:r>
              <a:rPr lang="en-US" sz="1400" dirty="0" err="1"/>
              <a:t>Lelystad</a:t>
            </a:r>
            <a:r>
              <a:rPr lang="en-US" sz="14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Werder, M. A., Huss, M., Paul, F., </a:t>
            </a:r>
            <a:r>
              <a:rPr lang="en-US" sz="1400" dirty="0" err="1"/>
              <a:t>Dehecq</a:t>
            </a:r>
            <a:r>
              <a:rPr lang="en-US" sz="1400" dirty="0"/>
              <a:t>, A., and </a:t>
            </a:r>
            <a:r>
              <a:rPr lang="en-US" sz="1400" dirty="0" err="1"/>
              <a:t>Farinotti</a:t>
            </a:r>
            <a:r>
              <a:rPr lang="en-US" sz="1400" dirty="0"/>
              <a:t>, D.: A Bayesian ice thickness estimation model for large-scale applications, J. </a:t>
            </a:r>
            <a:r>
              <a:rPr lang="en-US" sz="1400" dirty="0" err="1"/>
              <a:t>Glaciol</a:t>
            </a:r>
            <a:r>
              <a:rPr lang="en-US" sz="1400" dirty="0"/>
              <a:t>., 66, 137–152, 2020.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Wiersma, P., </a:t>
            </a:r>
            <a:r>
              <a:rPr lang="en-US" sz="1400" dirty="0" err="1"/>
              <a:t>Aerts</a:t>
            </a:r>
            <a:r>
              <a:rPr lang="en-US" sz="1400" dirty="0"/>
              <a:t>, J., </a:t>
            </a:r>
            <a:r>
              <a:rPr lang="en-US" sz="1400" dirty="0" err="1"/>
              <a:t>Zekollari</a:t>
            </a:r>
            <a:r>
              <a:rPr lang="en-US" sz="1400" dirty="0"/>
              <a:t>, H., </a:t>
            </a:r>
            <a:r>
              <a:rPr lang="en-US" sz="1400" dirty="0" err="1"/>
              <a:t>Hrachowitz</a:t>
            </a:r>
            <a:r>
              <a:rPr lang="en-US" sz="1400" dirty="0"/>
              <a:t>, M., </a:t>
            </a:r>
            <a:r>
              <a:rPr lang="en-US" sz="1400" dirty="0" err="1"/>
              <a:t>Drost</a:t>
            </a:r>
            <a:r>
              <a:rPr lang="en-US" sz="1400" dirty="0"/>
              <a:t>, N., Huss, M., </a:t>
            </a:r>
            <a:r>
              <a:rPr lang="en-US" sz="1400" dirty="0" err="1"/>
              <a:t>Sutanudjaja</a:t>
            </a:r>
            <a:r>
              <a:rPr lang="en-US" sz="1400" dirty="0"/>
              <a:t>, E. H., and Hut, R.: Coupling a global glacier model to a global hydrological model prevents underestimation of glacier runoff, </a:t>
            </a:r>
            <a:r>
              <a:rPr lang="en-US" sz="1400" dirty="0" err="1"/>
              <a:t>Hydrol</a:t>
            </a:r>
            <a:r>
              <a:rPr lang="en-US" sz="1400" dirty="0"/>
              <a:t>. Earth Syst. Sci., 26, 5971–5986, https://doi.org/10.5194/hess-26-5971-2022, 2022.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38231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05BE0-015E-44DC-BC94-89CE09EF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Glaciers in large river basins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794305D-0FC1-4CB4-9640-016A52D3C5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22221" r="16247" b="14203"/>
          <a:stretch/>
        </p:blipFill>
        <p:spPr>
          <a:xfrm>
            <a:off x="225584" y="1230389"/>
            <a:ext cx="7340137" cy="41853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040FA2-F13F-44B6-A777-73E898900C1F}"/>
              </a:ext>
            </a:extLst>
          </p:cNvPr>
          <p:cNvSpPr/>
          <p:nvPr/>
        </p:nvSpPr>
        <p:spPr>
          <a:xfrm>
            <a:off x="7647141" y="2459504"/>
            <a:ext cx="44154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Rhine: 0.2% glacier area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4% ice melt contributions in September at </a:t>
            </a:r>
            <a:r>
              <a:rPr lang="en-US" sz="2400" dirty="0" err="1"/>
              <a:t>Lobith</a:t>
            </a:r>
            <a:r>
              <a:rPr lang="en-US" sz="2400" dirty="0"/>
              <a:t>          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(Stahl et al. 2016)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Dry year (2003): 13% ice melt in September         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(Stahl et al. 2016)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30C3CE-6384-4147-A2EB-47D97A59CF7C}"/>
              </a:ext>
            </a:extLst>
          </p:cNvPr>
          <p:cNvSpPr/>
          <p:nvPr/>
        </p:nvSpPr>
        <p:spPr>
          <a:xfrm>
            <a:off x="3556287" y="1925327"/>
            <a:ext cx="339365" cy="39592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A88DA4-4D8C-4C3F-ACBE-D4A26292ADE6}"/>
              </a:ext>
            </a:extLst>
          </p:cNvPr>
          <p:cNvSpPr/>
          <p:nvPr/>
        </p:nvSpPr>
        <p:spPr>
          <a:xfrm>
            <a:off x="225584" y="5653032"/>
            <a:ext cx="118369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Glaciers not considered in global hydrological models, except in some specific studies 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(Caceres et al. 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Better model performance in strongly glacierized basins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(Wiersma et al. 2022)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409BB-B125-46A3-825C-7DFE0063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4</a:t>
            </a:fld>
            <a:endParaRPr lang="en-US"/>
          </a:p>
        </p:txBody>
      </p:sp>
      <p:pic>
        <p:nvPicPr>
          <p:cNvPr id="8" name="Graphic 7" descr="Play">
            <a:hlinkClick r:id="rId4" action="ppaction://hlinksldjump"/>
            <a:extLst>
              <a:ext uri="{FF2B5EF4-FFF2-40B4-BE49-F238E27FC236}">
                <a16:creationId xmlns:a16="http://schemas.microsoft.com/office/drawing/2014/main" id="{8BEE708C-80B1-4ABB-BF60-E9BE3AFB6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73701" y="6222762"/>
            <a:ext cx="535930" cy="535930"/>
          </a:xfrm>
          <a:prstGeom prst="rect">
            <a:avLst/>
          </a:prstGeom>
        </p:spPr>
      </p:pic>
      <p:pic>
        <p:nvPicPr>
          <p:cNvPr id="10" name="Graphic 9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266C47D0-5090-4846-8007-3358EBEE08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91" y="635635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3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2D46-A21B-426C-A8F5-48403CD79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Research Aim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47E98-8156-4DF2-9755-001687BEE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Large-scale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hydrological modelling framework which explicitly incorporates glacier runoff</a:t>
            </a:r>
          </a:p>
          <a:p>
            <a:r>
              <a:rPr lang="en-US" dirty="0"/>
              <a:t>Focus on future changes in streamflow</a:t>
            </a:r>
          </a:p>
          <a:p>
            <a:r>
              <a:rPr lang="en-US" dirty="0"/>
              <a:t>Estimate glacier contributions to streamflow</a:t>
            </a:r>
          </a:p>
          <a:p>
            <a:r>
              <a:rPr lang="en-US" dirty="0"/>
              <a:t>Assess challenges and limitations </a:t>
            </a:r>
          </a:p>
          <a:p>
            <a:r>
              <a:rPr lang="en-US" dirty="0"/>
              <a:t>Foster collaboration between the glacier and hydrological modelling communities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FBD6D-56EE-425B-BD59-5EFB8DC69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5</a:t>
            </a:fld>
            <a:endParaRPr lang="en-US"/>
          </a:p>
        </p:txBody>
      </p:sp>
      <p:pic>
        <p:nvPicPr>
          <p:cNvPr id="5" name="Graphic 4" descr="Play">
            <a:hlinkClick r:id="rId3" action="ppaction://hlinksldjump"/>
            <a:extLst>
              <a:ext uri="{FF2B5EF4-FFF2-40B4-BE49-F238E27FC236}">
                <a16:creationId xmlns:a16="http://schemas.microsoft.com/office/drawing/2014/main" id="{BCBF9FF3-A1AF-47E8-AB2F-5B2008D73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73701" y="6222762"/>
            <a:ext cx="535930" cy="535930"/>
          </a:xfrm>
          <a:prstGeom prst="rect">
            <a:avLst/>
          </a:prstGeom>
        </p:spPr>
      </p:pic>
      <p:pic>
        <p:nvPicPr>
          <p:cNvPr id="6" name="Graphic 5" descr="Home">
            <a:hlinkClick r:id="rId6" action="ppaction://hlinksldjump"/>
            <a:extLst>
              <a:ext uri="{FF2B5EF4-FFF2-40B4-BE49-F238E27FC236}">
                <a16:creationId xmlns:a16="http://schemas.microsoft.com/office/drawing/2014/main" id="{0E73E184-EF4D-4D1E-9B50-24DA8903BC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91" y="635635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7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9A0D1-2690-41E4-B7D1-6C0D7959A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15E9D-0D5E-49A8-9311-2BEE423ED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3132419-ED0E-4611-B4EB-19CD8FBDD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274" y="2242020"/>
            <a:ext cx="3528035" cy="1506985"/>
          </a:xfrm>
          <a:prstGeom prst="rect">
            <a:avLst/>
          </a:prstGeom>
        </p:spPr>
      </p:pic>
      <p:sp>
        <p:nvSpPr>
          <p:cNvPr id="7" name="Plus Sign 6">
            <a:extLst>
              <a:ext uri="{FF2B5EF4-FFF2-40B4-BE49-F238E27FC236}">
                <a16:creationId xmlns:a16="http://schemas.microsoft.com/office/drawing/2014/main" id="{E75BBF3A-D4B7-489A-B224-041D7202E06C}"/>
              </a:ext>
            </a:extLst>
          </p:cNvPr>
          <p:cNvSpPr/>
          <p:nvPr/>
        </p:nvSpPr>
        <p:spPr>
          <a:xfrm>
            <a:off x="5027082" y="2622100"/>
            <a:ext cx="1411602" cy="1325563"/>
          </a:xfrm>
          <a:prstGeom prst="mathPlus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9A6BBF-C1AD-4A28-B5F6-C76AA134F2D6}"/>
              </a:ext>
            </a:extLst>
          </p:cNvPr>
          <p:cNvGrpSpPr/>
          <p:nvPr/>
        </p:nvGrpSpPr>
        <p:grpSpPr>
          <a:xfrm>
            <a:off x="3045026" y="1553010"/>
            <a:ext cx="3969657" cy="2437968"/>
            <a:chOff x="3144459" y="1844664"/>
            <a:chExt cx="3969657" cy="2437968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B823B98D-D52F-4D94-B416-64E1C8E9456E}"/>
                </a:ext>
              </a:extLst>
            </p:cNvPr>
            <p:cNvSpPr/>
            <p:nvPr/>
          </p:nvSpPr>
          <p:spPr>
            <a:xfrm rot="20128704">
              <a:off x="3144459" y="1844664"/>
              <a:ext cx="3969657" cy="2437968"/>
            </a:xfrm>
            <a:prstGeom prst="arc">
              <a:avLst/>
            </a:prstGeom>
            <a:ln w="57150">
              <a:solidFill>
                <a:srgbClr val="9898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2C7010D7-9128-44D5-9083-C55F50E2F51A}"/>
                </a:ext>
              </a:extLst>
            </p:cNvPr>
            <p:cNvSpPr/>
            <p:nvPr/>
          </p:nvSpPr>
          <p:spPr>
            <a:xfrm rot="14419762">
              <a:off x="4369887" y="1865226"/>
              <a:ext cx="297543" cy="297769"/>
            </a:xfrm>
            <a:prstGeom prst="triangle">
              <a:avLst/>
            </a:prstGeom>
            <a:solidFill>
              <a:srgbClr val="989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A8ECD55-2ADC-4378-8A4D-858BC10F70D4}"/>
              </a:ext>
            </a:extLst>
          </p:cNvPr>
          <p:cNvSpPr txBox="1"/>
          <p:nvPr/>
        </p:nvSpPr>
        <p:spPr>
          <a:xfrm>
            <a:off x="4592867" y="1852816"/>
            <a:ext cx="2469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Runoff from glaciers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Changes in glacier area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D05BB0-203E-4EED-AC34-741AB12C2189}"/>
              </a:ext>
            </a:extLst>
          </p:cNvPr>
          <p:cNvSpPr/>
          <p:nvPr/>
        </p:nvSpPr>
        <p:spPr>
          <a:xfrm>
            <a:off x="9180056" y="3665505"/>
            <a:ext cx="20863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Maussion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2019)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EDCA78-6073-453C-82E8-EF4699E0E676}"/>
              </a:ext>
            </a:extLst>
          </p:cNvPr>
          <p:cNvSpPr/>
          <p:nvPr/>
        </p:nvSpPr>
        <p:spPr>
          <a:xfrm>
            <a:off x="643205" y="3834781"/>
            <a:ext cx="17678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CWatM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de-CH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Burek</a:t>
            </a: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2020)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1F125F-C07B-4FC6-B728-09F47816B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08" y="2162937"/>
            <a:ext cx="3186831" cy="16651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701B06C-3C2E-415D-97C5-9A499E3434E3}"/>
              </a:ext>
            </a:extLst>
          </p:cNvPr>
          <p:cNvGrpSpPr/>
          <p:nvPr/>
        </p:nvGrpSpPr>
        <p:grpSpPr>
          <a:xfrm>
            <a:off x="7709420" y="4970248"/>
            <a:ext cx="3754480" cy="1206715"/>
            <a:chOff x="7599320" y="4914837"/>
            <a:chExt cx="3754480" cy="120671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2583A7-8CB3-4C2C-95F0-EC4065D6B793}"/>
                </a:ext>
              </a:extLst>
            </p:cNvPr>
            <p:cNvSpPr txBox="1"/>
            <p:nvPr/>
          </p:nvSpPr>
          <p:spPr>
            <a:xfrm>
              <a:off x="7599320" y="5074281"/>
              <a:ext cx="3754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Evaluation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4 large river basins (5 arcmin)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Global simulations (30 arcmin)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97D29AA-59FE-412C-8273-4CD7E309F5F9}"/>
                </a:ext>
              </a:extLst>
            </p:cNvPr>
            <p:cNvSpPr/>
            <p:nvPr/>
          </p:nvSpPr>
          <p:spPr>
            <a:xfrm>
              <a:off x="7599320" y="4914837"/>
              <a:ext cx="3651436" cy="1206715"/>
            </a:xfrm>
            <a:prstGeom prst="rect">
              <a:avLst/>
            </a:prstGeom>
            <a:noFill/>
            <a:ln w="571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0D0A43D-D02C-48D1-B2F5-DC519E8075B6}"/>
              </a:ext>
            </a:extLst>
          </p:cNvPr>
          <p:cNvGrpSpPr/>
          <p:nvPr/>
        </p:nvGrpSpPr>
        <p:grpSpPr>
          <a:xfrm>
            <a:off x="664745" y="4967171"/>
            <a:ext cx="3754480" cy="1296050"/>
            <a:chOff x="7599320" y="4914837"/>
            <a:chExt cx="3754480" cy="135977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985767-E2F1-4C35-BDB8-0DB19F99B4A8}"/>
                </a:ext>
              </a:extLst>
            </p:cNvPr>
            <p:cNvSpPr txBox="1"/>
            <p:nvPr/>
          </p:nvSpPr>
          <p:spPr>
            <a:xfrm>
              <a:off x="7599320" y="4986760"/>
              <a:ext cx="3754480" cy="1259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Challenges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Precipitation correction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Different spatial resolution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…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82E957A-DD6C-4051-876F-F5DA1D0C34EE}"/>
                </a:ext>
              </a:extLst>
            </p:cNvPr>
            <p:cNvSpPr/>
            <p:nvPr/>
          </p:nvSpPr>
          <p:spPr>
            <a:xfrm>
              <a:off x="7599320" y="4914837"/>
              <a:ext cx="3651436" cy="1359773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DA489-537B-4DF1-9DA3-3FD490DD8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6</a:t>
            </a:fld>
            <a:endParaRPr lang="en-US"/>
          </a:p>
        </p:txBody>
      </p:sp>
      <p:pic>
        <p:nvPicPr>
          <p:cNvPr id="26" name="Graphic 25" descr="Play">
            <a:hlinkClick r:id="rId5" action="ppaction://hlinksldjump"/>
            <a:extLst>
              <a:ext uri="{FF2B5EF4-FFF2-40B4-BE49-F238E27FC236}">
                <a16:creationId xmlns:a16="http://schemas.microsoft.com/office/drawing/2014/main" id="{233CDBF2-72EF-424A-A08B-E76E4821C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73701" y="6222762"/>
            <a:ext cx="535930" cy="535930"/>
          </a:xfrm>
          <a:prstGeom prst="rect">
            <a:avLst/>
          </a:prstGeom>
        </p:spPr>
      </p:pic>
      <p:pic>
        <p:nvPicPr>
          <p:cNvPr id="27" name="Graphic 26" descr="Home">
            <a:hlinkClick r:id="rId8" action="ppaction://hlinksldjump"/>
            <a:extLst>
              <a:ext uri="{FF2B5EF4-FFF2-40B4-BE49-F238E27FC236}">
                <a16:creationId xmlns:a16="http://schemas.microsoft.com/office/drawing/2014/main" id="{DE437E21-14CF-4015-BA68-71DF820F41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991" y="635635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DD4A13F-C1DF-4FA0-A32F-97F8660C1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/>
          <a:stretch/>
        </p:blipFill>
        <p:spPr>
          <a:xfrm>
            <a:off x="417990" y="1257600"/>
            <a:ext cx="7848709" cy="487747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95DCEA-8D69-4F81-BC21-3E16F6EC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– Discharge differences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7B7F73-2DD7-4949-B68B-C40D2BC0D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9492DC-28D0-4225-ADBE-3520186BE6B3}"/>
              </a:ext>
            </a:extLst>
          </p:cNvPr>
          <p:cNvSpPr/>
          <p:nvPr/>
        </p:nvSpPr>
        <p:spPr>
          <a:xfrm>
            <a:off x="572237" y="5054710"/>
            <a:ext cx="5745972" cy="109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05F6CF42-9798-4252-B0F5-A149C0FE1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87433" r="23449"/>
          <a:stretch/>
        </p:blipFill>
        <p:spPr>
          <a:xfrm>
            <a:off x="420106" y="4899506"/>
            <a:ext cx="5942498" cy="612940"/>
          </a:xfrm>
          <a:prstGeom prst="rect">
            <a:avLst/>
          </a:prstGeom>
        </p:spPr>
      </p:pic>
      <p:pic>
        <p:nvPicPr>
          <p:cNvPr id="7" name="Graphic 6" descr="Play">
            <a:hlinkClick r:id="rId4" action="ppaction://hlinksldjump"/>
            <a:extLst>
              <a:ext uri="{FF2B5EF4-FFF2-40B4-BE49-F238E27FC236}">
                <a16:creationId xmlns:a16="http://schemas.microsoft.com/office/drawing/2014/main" id="{C29D7C6A-1E63-49CE-8B6B-007CA6189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73701" y="6222762"/>
            <a:ext cx="535930" cy="535930"/>
          </a:xfrm>
          <a:prstGeom prst="rect">
            <a:avLst/>
          </a:prstGeom>
        </p:spPr>
      </p:pic>
      <p:pic>
        <p:nvPicPr>
          <p:cNvPr id="9" name="Graphic 8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60EE3F74-0350-4231-88FC-84DE5FCAEE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91" y="635635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2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60"/>
    </mc:Choice>
    <mc:Fallback xmlns="">
      <p:transition spd="slow" advTm="8796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C59D2D-884D-49D8-9B17-E756038ED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" y="1254774"/>
            <a:ext cx="8133838" cy="48803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95DCEA-8D69-4F81-BC21-3E16F6EC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– Discharge differences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46BBE-087A-4C92-8144-A93036E28CCD}"/>
              </a:ext>
            </a:extLst>
          </p:cNvPr>
          <p:cNvSpPr txBox="1"/>
          <p:nvPr/>
        </p:nvSpPr>
        <p:spPr>
          <a:xfrm>
            <a:off x="7972105" y="3014006"/>
            <a:ext cx="3786809" cy="1585938"/>
          </a:xfrm>
          <a:prstGeom prst="rect">
            <a:avLst/>
          </a:prstGeom>
          <a:noFill/>
        </p:spPr>
        <p:txBody>
          <a:bodyPr wrap="square" tIns="36000" bIns="36000" rtlCol="0">
            <a:spAutoFit/>
          </a:bodyPr>
          <a:lstStyle/>
          <a:p>
            <a:pPr>
              <a:spcAft>
                <a:spcPts val="500"/>
              </a:spcAft>
            </a:pPr>
            <a:r>
              <a:rPr lang="de-CH" b="1" dirty="0" err="1"/>
              <a:t>CWatM</a:t>
            </a:r>
            <a:r>
              <a:rPr lang="de-CH" b="1" baseline="-25000" dirty="0" err="1"/>
              <a:t>glacier</a:t>
            </a:r>
            <a:endParaRPr lang="en-US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Larger discharge in summer &amp; autumn months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Smaller discharge in winter &amp; spring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E95E31-4A6B-4999-9B3C-A5868988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16E757-1040-4FB9-9FCC-F39DD26772B2}"/>
              </a:ext>
            </a:extLst>
          </p:cNvPr>
          <p:cNvSpPr/>
          <p:nvPr/>
        </p:nvSpPr>
        <p:spPr>
          <a:xfrm>
            <a:off x="572237" y="5054710"/>
            <a:ext cx="5745972" cy="109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2E06B65A-D721-47BE-98B5-C520636BCB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87433" r="23449"/>
          <a:stretch/>
        </p:blipFill>
        <p:spPr>
          <a:xfrm>
            <a:off x="412167" y="4899506"/>
            <a:ext cx="5948416" cy="613550"/>
          </a:xfrm>
          <a:prstGeom prst="rect">
            <a:avLst/>
          </a:prstGeom>
        </p:spPr>
      </p:pic>
      <p:pic>
        <p:nvPicPr>
          <p:cNvPr id="8" name="Graphic 7" descr="Play">
            <a:hlinkClick r:id="rId5" action="ppaction://hlinksldjump"/>
            <a:extLst>
              <a:ext uri="{FF2B5EF4-FFF2-40B4-BE49-F238E27FC236}">
                <a16:creationId xmlns:a16="http://schemas.microsoft.com/office/drawing/2014/main" id="{6A036D9F-9E92-4374-9F31-511A92D0F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73701" y="6222762"/>
            <a:ext cx="535930" cy="535930"/>
          </a:xfrm>
          <a:prstGeom prst="rect">
            <a:avLst/>
          </a:prstGeom>
        </p:spPr>
      </p:pic>
      <p:pic>
        <p:nvPicPr>
          <p:cNvPr id="9" name="Graphic 8" descr="Home">
            <a:hlinkClick r:id="rId8" action="ppaction://hlinksldjump"/>
            <a:extLst>
              <a:ext uri="{FF2B5EF4-FFF2-40B4-BE49-F238E27FC236}">
                <a16:creationId xmlns:a16="http://schemas.microsoft.com/office/drawing/2014/main" id="{5466DFE4-BF9E-4836-B509-AA11FD3069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991" y="6356350"/>
            <a:ext cx="458756" cy="4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6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60"/>
    </mc:Choice>
    <mc:Fallback xmlns="">
      <p:transition spd="slow" advTm="8796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2887D0-CEFA-49B1-BD17-6C644E9F3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94764F-2F87-4A62-8E8B-C25918AD0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Model differences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Spatial resolution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Snow simulation</a:t>
            </a:r>
          </a:p>
          <a:p>
            <a:pPr lvl="1"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Limitations of glacier model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Calibration limited by data availability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Choice of precipitation correction highly affects glacier runoff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Limitations of hydrological model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global scale calibration and evaluation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54DE20-93FE-43C1-B739-F49C15B61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2154-D6E1-4DE8-9887-3B71D115062C}" type="slidenum">
              <a:rPr lang="en-US" smtClean="0"/>
              <a:t>9</a:t>
            </a:fld>
            <a:endParaRPr lang="en-US"/>
          </a:p>
        </p:txBody>
      </p:sp>
      <p:pic>
        <p:nvPicPr>
          <p:cNvPr id="6" name="Graphic 5" descr="Home">
            <a:hlinkClick r:id="rId3" action="ppaction://hlinksldjump"/>
            <a:extLst>
              <a:ext uri="{FF2B5EF4-FFF2-40B4-BE49-F238E27FC236}">
                <a16:creationId xmlns:a16="http://schemas.microsoft.com/office/drawing/2014/main" id="{93BCC0D4-545F-4AC5-997C-9A56D7301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91" y="6356350"/>
            <a:ext cx="458756" cy="458756"/>
          </a:xfrm>
          <a:prstGeom prst="rect">
            <a:avLst/>
          </a:prstGeom>
        </p:spPr>
      </p:pic>
      <p:pic>
        <p:nvPicPr>
          <p:cNvPr id="9" name="Graphic 8" descr="Play">
            <a:hlinkClick r:id="rId6" action="ppaction://hlinksldjump"/>
            <a:extLst>
              <a:ext uri="{FF2B5EF4-FFF2-40B4-BE49-F238E27FC236}">
                <a16:creationId xmlns:a16="http://schemas.microsoft.com/office/drawing/2014/main" id="{F1086436-F1EC-41DE-A8CC-4FF8114C57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73701" y="6222762"/>
            <a:ext cx="535930" cy="5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5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"/>
    </mc:Choice>
    <mc:Fallback xmlns="">
      <p:transition spd="slow" advTm="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7422</TotalTime>
  <Words>2767</Words>
  <Application>Microsoft Office PowerPoint</Application>
  <PresentationFormat>Widescreen</PresentationFormat>
  <Paragraphs>392</Paragraphs>
  <Slides>38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2_Office Theme</vt:lpstr>
      <vt:lpstr>3_Office Theme</vt:lpstr>
      <vt:lpstr>Glaciers – an overlooked  water balance component in  global hydrological modelling  </vt:lpstr>
      <vt:lpstr>Glaciers</vt:lpstr>
      <vt:lpstr>Glaciers</vt:lpstr>
      <vt:lpstr>Glaciers in large river basins</vt:lpstr>
      <vt:lpstr>Research Aim</vt:lpstr>
      <vt:lpstr>Methods</vt:lpstr>
      <vt:lpstr>Results – Discharge differences</vt:lpstr>
      <vt:lpstr>Results – Discharge differences</vt:lpstr>
      <vt:lpstr>Challenges</vt:lpstr>
      <vt:lpstr>Is it relevant to represent glaciers?</vt:lpstr>
      <vt:lpstr>More results and discussion at PICO spot A.1! </vt:lpstr>
      <vt:lpstr>Glaciers – an overlooked  water balance component in  global hydrological modelling   </vt:lpstr>
      <vt:lpstr>Why glaciers?</vt:lpstr>
      <vt:lpstr>Coupling Method</vt:lpstr>
      <vt:lpstr>OGGM: Global glacier modelling</vt:lpstr>
      <vt:lpstr>CWatM: Large-scale hydrological modelling</vt:lpstr>
      <vt:lpstr>Results (Basins)</vt:lpstr>
      <vt:lpstr>Results (Global)</vt:lpstr>
      <vt:lpstr>Results (Global) – Discharge differences</vt:lpstr>
      <vt:lpstr>Challenges …</vt:lpstr>
      <vt:lpstr>Benefits</vt:lpstr>
      <vt:lpstr>Study Basins</vt:lpstr>
      <vt:lpstr>Performance: Calibrated basins</vt:lpstr>
      <vt:lpstr>Performance: Calibrated basins</vt:lpstr>
      <vt:lpstr>Future discharge</vt:lpstr>
      <vt:lpstr>Future change in discharge</vt:lpstr>
      <vt:lpstr>Glacier-sourced discharge contributions</vt:lpstr>
      <vt:lpstr>Performance: global simulations</vt:lpstr>
      <vt:lpstr>Future discharge changes at basin outlets</vt:lpstr>
      <vt:lpstr>Glacier-sourced melt contributions</vt:lpstr>
      <vt:lpstr>Future annual glacier-sourced melt </vt:lpstr>
      <vt:lpstr>Past annual glacier-sourced melt</vt:lpstr>
      <vt:lpstr>Precipitation correction</vt:lpstr>
      <vt:lpstr>Glacier location in modelling grid</vt:lpstr>
      <vt:lpstr>Differences in snow melt representation</vt:lpstr>
      <vt:lpstr>Glacier melt ≠ Ice melt ?</vt:lpstr>
      <vt:lpstr>Calibration of global hydrological models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Hanus</dc:creator>
  <cp:lastModifiedBy>Sarah Hanus</cp:lastModifiedBy>
  <cp:revision>287</cp:revision>
  <dcterms:created xsi:type="dcterms:W3CDTF">2022-08-29T09:07:11Z</dcterms:created>
  <dcterms:modified xsi:type="dcterms:W3CDTF">2024-08-02T15:30:39Z</dcterms:modified>
</cp:coreProperties>
</file>