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12192000"/>
  <p:notesSz cx="6858000" cy="9144000"/>
  <p:embeddedFontLst>
    <p:embeddedFont>
      <p:font typeface="Play"/>
      <p:regular r:id="rId19"/>
      <p:bold r:id="rId20"/>
    </p:embeddedFont>
    <p:embeddedFont>
      <p:font typeface="Josefi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g7a8kfehaNab5tLe/vW/r5j6diD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-bold.fntdata"/><Relationship Id="rId22" Type="http://schemas.openxmlformats.org/officeDocument/2006/relationships/font" Target="fonts/JosefinSans-bold.fntdata"/><Relationship Id="rId21" Type="http://schemas.openxmlformats.org/officeDocument/2006/relationships/font" Target="fonts/JosefinSans-regular.fntdata"/><Relationship Id="rId24" Type="http://schemas.openxmlformats.org/officeDocument/2006/relationships/font" Target="fonts/JosefinSans-boldItalic.fntdata"/><Relationship Id="rId23" Type="http://schemas.openxmlformats.org/officeDocument/2006/relationships/font" Target="fonts/JosefinSans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Play-regular.fntdata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2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9.png"/><Relationship Id="rId6" Type="http://schemas.openxmlformats.org/officeDocument/2006/relationships/image" Target="../media/image15.png"/><Relationship Id="rId7" Type="http://schemas.openxmlformats.org/officeDocument/2006/relationships/image" Target="../media/image12.png"/><Relationship Id="rId8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4.jpg"/><Relationship Id="rId5" Type="http://schemas.openxmlformats.org/officeDocument/2006/relationships/image" Target="../media/image22.jpg"/><Relationship Id="rId6" Type="http://schemas.openxmlformats.org/officeDocument/2006/relationships/image" Target="../media/image5.jpg"/><Relationship Id="rId7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jpg"/><Relationship Id="rId4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ccurrence of back-to-back heat waves likely to accelerate with climate  change" id="88" name="Google Shape;88;p1"/>
          <p:cNvPicPr preferRelativeResize="0"/>
          <p:nvPr/>
        </p:nvPicPr>
        <p:blipFill rotWithShape="1">
          <a:blip r:embed="rId3">
            <a:alphaModFix/>
          </a:blip>
          <a:srcRect b="28047" l="0" r="0" t="11560"/>
          <a:stretch/>
        </p:blipFill>
        <p:spPr>
          <a:xfrm>
            <a:off x="0" y="0"/>
            <a:ext cx="12192000" cy="4141694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244366" y="525521"/>
            <a:ext cx="11461735" cy="17822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Josefin Sans"/>
              <a:buNone/>
            </a:pPr>
            <a:r>
              <a:rPr b="0" i="0" lang="it-IT" sz="6000" u="none" cap="none" strike="noStrik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rPr>
              <a:t>Extreme Climate Events: preparing for disaster</a:t>
            </a:r>
            <a:endParaRPr b="0" i="0" sz="6000" u="none" cap="none" strike="noStrike">
              <a:solidFill>
                <a:schemeClr val="lt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129" y="5604704"/>
            <a:ext cx="2716307" cy="12532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white logo&#10;&#10;Description automatically generated" id="91" name="Google Shape;91;p1"/>
          <p:cNvPicPr preferRelativeResize="0"/>
          <p:nvPr/>
        </p:nvPicPr>
        <p:blipFill rotWithShape="1">
          <a:blip r:embed="rId5">
            <a:alphaModFix/>
          </a:blip>
          <a:srcRect b="42382" l="24930" r="25070" t="33258"/>
          <a:stretch/>
        </p:blipFill>
        <p:spPr>
          <a:xfrm>
            <a:off x="9103658" y="5746884"/>
            <a:ext cx="3088341" cy="106453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 txBox="1"/>
          <p:nvPr/>
        </p:nvSpPr>
        <p:spPr>
          <a:xfrm>
            <a:off x="1452282" y="4197508"/>
            <a:ext cx="9291559" cy="17822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95FA9"/>
              </a:buClr>
              <a:buSzPts val="2800"/>
              <a:buFont typeface="Josefin Sans"/>
              <a:buNone/>
            </a:pPr>
            <a:r>
              <a:rPr b="1" i="0" lang="it-IT" sz="2800" u="none" cap="none" strike="noStrike">
                <a:solidFill>
                  <a:srgbClr val="295FA9"/>
                </a:solidFill>
                <a:latin typeface="Josefin Sans"/>
                <a:ea typeface="Josefin Sans"/>
                <a:cs typeface="Josefin Sans"/>
                <a:sym typeface="Josefin Sans"/>
              </a:rPr>
              <a:t>Ronan McAdam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95FA9"/>
              </a:buClr>
              <a:buSzPts val="2800"/>
              <a:buFont typeface="Josefin Sans"/>
              <a:buNone/>
            </a:pPr>
            <a:r>
              <a:rPr b="0" i="0" lang="it-IT" sz="2800" u="none" cap="none" strike="noStrike">
                <a:solidFill>
                  <a:srgbClr val="295FA9"/>
                </a:solidFill>
                <a:latin typeface="Josefin Sans"/>
                <a:ea typeface="Josefin Sans"/>
                <a:cs typeface="Josefin Sans"/>
                <a:sym typeface="Josefin Sans"/>
              </a:rPr>
              <a:t>Research Scientist </a:t>
            </a:r>
            <a:br>
              <a:rPr b="0" i="0" lang="it-IT" sz="2800" u="none" cap="none" strike="noStrike">
                <a:solidFill>
                  <a:srgbClr val="295FA9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b="0" i="0" lang="it-IT" sz="2800" u="none" cap="none" strike="noStrike">
                <a:solidFill>
                  <a:srgbClr val="295FA9"/>
                </a:solidFill>
                <a:latin typeface="Josefin Sans"/>
                <a:ea typeface="Josefin Sans"/>
                <a:cs typeface="Josefin Sans"/>
                <a:sym typeface="Josefin Sans"/>
              </a:rPr>
              <a:t>CMCC Foundation – Euro-Mediterranean Centre on Climate Change, Italy</a:t>
            </a:r>
            <a:endParaRPr b="0" i="0" sz="2800" u="none" cap="none" strike="noStrike">
              <a:solidFill>
                <a:srgbClr val="295FA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aph showing the temperature of the year&#10;&#10;Description automatically generated" id="161" name="Google Shape;16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4320" y="2641063"/>
            <a:ext cx="7200000" cy="325492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0"/>
          <p:cNvSpPr txBox="1"/>
          <p:nvPr/>
        </p:nvSpPr>
        <p:spPr>
          <a:xfrm>
            <a:off x="487680" y="2529587"/>
            <a:ext cx="3291840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Longest-lasting heatwaves in Torino: 2003 and 2022</a:t>
            </a:r>
            <a:endParaRPr/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Strong trend (increase) over the past decades</a:t>
            </a:r>
            <a:endParaRPr/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Last heatwave-free summer was over 20 years ago.</a:t>
            </a:r>
            <a:endParaRPr/>
          </a:p>
        </p:txBody>
      </p:sp>
      <p:sp>
        <p:nvSpPr>
          <p:cNvPr id="163" name="Google Shape;163;p10"/>
          <p:cNvSpPr txBox="1"/>
          <p:nvPr/>
        </p:nvSpPr>
        <p:spPr>
          <a:xfrm>
            <a:off x="365132" y="130298"/>
            <a:ext cx="11461735" cy="21739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b="1"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Activity 3: </a:t>
            </a:r>
            <a:b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Plotting and analysing temperature data (10 minutes)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1"/>
          <p:cNvSpPr txBox="1"/>
          <p:nvPr/>
        </p:nvSpPr>
        <p:spPr>
          <a:xfrm>
            <a:off x="365132" y="130298"/>
            <a:ext cx="11461735" cy="21739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b="1"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Activity 3: </a:t>
            </a:r>
            <a:b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Plotting and analysing temperature data (10 minutes)</a:t>
            </a:r>
            <a:endParaRPr/>
          </a:p>
        </p:txBody>
      </p:sp>
      <p:sp>
        <p:nvSpPr>
          <p:cNvPr id="169" name="Google Shape;169;p11"/>
          <p:cNvSpPr/>
          <p:nvPr/>
        </p:nvSpPr>
        <p:spPr>
          <a:xfrm>
            <a:off x="365132" y="3277244"/>
            <a:ext cx="3818965" cy="2107763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3A7D2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br>
              <a:rPr b="0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 will plot and analyse heatwave records over 5 othe</a:t>
            </a:r>
            <a:r>
              <a:rPr lang="it-IT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 cities in Europe.</a:t>
            </a:r>
            <a:endParaRPr b="0" i="0" sz="2400" u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graph showing the temperature of the year&#10;&#10;Description automatically generated" id="170" name="Google Shape;17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4320" y="2641063"/>
            <a:ext cx="7200000" cy="3254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aph showing the number of the year&#10;&#10;Description automatically generated with medium confidence" id="175" name="Google Shape;17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2000" y="206977"/>
            <a:ext cx="5400000" cy="23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aph showing the number of years in paris&#10;&#10;Description automatically generated" id="176" name="Google Shape;176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92000" y="2362500"/>
            <a:ext cx="5400000" cy="23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aph showing the number of years&#10;&#10;Description automatically generated" id="177" name="Google Shape;177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206977"/>
            <a:ext cx="5400000" cy="23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aph showing the growth of the year&#10;&#10;Description automatically generated" id="178" name="Google Shape;178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2362500"/>
            <a:ext cx="5400000" cy="23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aph showing the number of years in london&#10;&#10;Description automatically generated" id="179" name="Google Shape;179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4495500"/>
            <a:ext cx="5400000" cy="23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aph showing the time of the year&#10;&#10;Description automatically generated" id="180" name="Google Shape;180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92000" y="4495500"/>
            <a:ext cx="5400000" cy="23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2"/>
          <p:cNvSpPr/>
          <p:nvPr/>
        </p:nvSpPr>
        <p:spPr>
          <a:xfrm rot="-5400000">
            <a:off x="5894832" y="463296"/>
            <a:ext cx="402336" cy="1192068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12"/>
          <p:cNvSpPr/>
          <p:nvPr/>
        </p:nvSpPr>
        <p:spPr>
          <a:xfrm>
            <a:off x="548640" y="4859886"/>
            <a:ext cx="938784" cy="816864"/>
          </a:xfrm>
          <a:prstGeom prst="ellipse">
            <a:avLst/>
          </a:prstGeom>
          <a:noFill/>
          <a:ln cap="flat" cmpd="sng" w="57150">
            <a:solidFill>
              <a:srgbClr val="E971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12"/>
          <p:cNvSpPr/>
          <p:nvPr/>
        </p:nvSpPr>
        <p:spPr>
          <a:xfrm rot="10800000">
            <a:off x="10668000" y="3060192"/>
            <a:ext cx="292608" cy="719328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E97136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12"/>
          <p:cNvSpPr/>
          <p:nvPr/>
        </p:nvSpPr>
        <p:spPr>
          <a:xfrm>
            <a:off x="10503408" y="2456844"/>
            <a:ext cx="621792" cy="49071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darken" h="120000" w="120000"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none" h="120000" w="120000"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E97136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12"/>
          <p:cNvSpPr/>
          <p:nvPr/>
        </p:nvSpPr>
        <p:spPr>
          <a:xfrm>
            <a:off x="1561632" y="4614529"/>
            <a:ext cx="621792" cy="49071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darken" h="120000" w="120000"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none" h="120000" w="120000">
                <a:moveTo>
                  <a:pt x="39706" y="40714"/>
                </a:moveTo>
                <a:lnTo>
                  <a:pt x="39706" y="40714"/>
                </a:lnTo>
                <a:cubicBezTo>
                  <a:pt x="39706" y="26513"/>
                  <a:pt x="48792" y="15000"/>
                  <a:pt x="60000" y="15000"/>
                </a:cubicBezTo>
                <a:cubicBezTo>
                  <a:pt x="71208" y="15000"/>
                  <a:pt x="80294" y="26513"/>
                  <a:pt x="80294" y="40714"/>
                </a:cubicBezTo>
                <a:lnTo>
                  <a:pt x="80294" y="40714"/>
                </a:lnTo>
                <a:cubicBezTo>
                  <a:pt x="80294" y="51365"/>
                  <a:pt x="75751" y="60000"/>
                  <a:pt x="70147" y="60000"/>
                </a:cubicBezTo>
                <a:cubicBezTo>
                  <a:pt x="67345" y="60000"/>
                  <a:pt x="65073" y="64317"/>
                  <a:pt x="65073" y="69643"/>
                </a:cubicBezTo>
                <a:lnTo>
                  <a:pt x="65073" y="82500"/>
                </a:lnTo>
                <a:lnTo>
                  <a:pt x="54927" y="82500"/>
                </a:lnTo>
                <a:lnTo>
                  <a:pt x="54927" y="69643"/>
                </a:lnTo>
                <a:cubicBezTo>
                  <a:pt x="54927" y="58992"/>
                  <a:pt x="59469" y="50357"/>
                  <a:pt x="65073" y="50357"/>
                </a:cubicBezTo>
                <a:cubicBezTo>
                  <a:pt x="67875" y="50357"/>
                  <a:pt x="70147" y="46040"/>
                  <a:pt x="70147" y="40714"/>
                </a:cubicBezTo>
                <a:cubicBezTo>
                  <a:pt x="70147" y="33613"/>
                  <a:pt x="65604" y="27857"/>
                  <a:pt x="60000" y="27857"/>
                </a:cubicBezTo>
                <a:cubicBezTo>
                  <a:pt x="54396" y="27857"/>
                  <a:pt x="49853" y="33613"/>
                  <a:pt x="49853" y="40714"/>
                </a:cubicBezTo>
                <a:close/>
                <a:moveTo>
                  <a:pt x="60000" y="85714"/>
                </a:moveTo>
                <a:cubicBezTo>
                  <a:pt x="64203" y="85714"/>
                  <a:pt x="67610" y="90032"/>
                  <a:pt x="67610" y="95357"/>
                </a:cubicBezTo>
                <a:cubicBezTo>
                  <a:pt x="67610" y="100683"/>
                  <a:pt x="64203" y="105000"/>
                  <a:pt x="60000" y="105000"/>
                </a:cubicBezTo>
                <a:cubicBezTo>
                  <a:pt x="55797" y="105000"/>
                  <a:pt x="52390" y="100683"/>
                  <a:pt x="52390" y="95357"/>
                </a:cubicBezTo>
                <a:cubicBezTo>
                  <a:pt x="52390" y="90032"/>
                  <a:pt x="55797" y="85714"/>
                  <a:pt x="60000" y="85714"/>
                </a:cubicBez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E97136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"/>
          <p:cNvSpPr txBox="1"/>
          <p:nvPr/>
        </p:nvSpPr>
        <p:spPr>
          <a:xfrm>
            <a:off x="365132" y="181056"/>
            <a:ext cx="11461735" cy="214761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b="1"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Activity 4: 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Preparing for extreme events </a:t>
            </a:r>
            <a:b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(7 + 3 minutes)</a:t>
            </a:r>
            <a:endParaRPr/>
          </a:p>
        </p:txBody>
      </p:sp>
      <p:sp>
        <p:nvSpPr>
          <p:cNvPr id="191" name="Google Shape;191;p13"/>
          <p:cNvSpPr/>
          <p:nvPr/>
        </p:nvSpPr>
        <p:spPr>
          <a:xfrm>
            <a:off x="8277455" y="2026943"/>
            <a:ext cx="3818964" cy="1438632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BF4F1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SCHOOL PRINCIPLE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On Sunday evening, schools receive a heavy snow warning for Monday.</a:t>
            </a:r>
            <a:endParaRPr/>
          </a:p>
        </p:txBody>
      </p:sp>
      <p:sp>
        <p:nvSpPr>
          <p:cNvPr id="192" name="Google Shape;192;p13"/>
          <p:cNvSpPr/>
          <p:nvPr/>
        </p:nvSpPr>
        <p:spPr>
          <a:xfrm>
            <a:off x="4458490" y="3496700"/>
            <a:ext cx="3818965" cy="1773198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3A7D2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0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MAYOR OF TORINO</a:t>
            </a:r>
            <a:br>
              <a:rPr b="0" i="0" lang="it-IT" sz="20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it-IT" sz="20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At the beginning of August, the mayor is told that Ferragosto could be the hottest day on record.</a:t>
            </a:r>
            <a:endParaRPr/>
          </a:p>
        </p:txBody>
      </p:sp>
      <p:sp>
        <p:nvSpPr>
          <p:cNvPr id="193" name="Google Shape;193;p13"/>
          <p:cNvSpPr/>
          <p:nvPr/>
        </p:nvSpPr>
        <p:spPr>
          <a:xfrm>
            <a:off x="8277455" y="5249032"/>
            <a:ext cx="3818964" cy="1438632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78206E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FARMER IN PIEMONTE</a:t>
            </a:r>
            <a:br>
              <a:rPr lang="it-IT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it-IT" sz="20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 January, farmers are told that drought conditions will begin in the spring.</a:t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13"/>
          <p:cNvSpPr txBox="1"/>
          <p:nvPr/>
        </p:nvSpPr>
        <p:spPr>
          <a:xfrm>
            <a:off x="365132" y="2336585"/>
            <a:ext cx="4093357" cy="40934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AutoNum type="arabicPeriod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Pick a </a:t>
            </a:r>
            <a:r>
              <a:rPr b="1" lang="it-IT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role play </a:t>
            </a: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example.</a:t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AutoNum type="arabicPeriod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the </a:t>
            </a:r>
            <a:r>
              <a:rPr b="1" lang="it-IT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effects</a:t>
            </a: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the extreme event have in your example?</a:t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AutoNum type="arabicPeriod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can you prepare? </a:t>
            </a:r>
            <a:b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can be </a:t>
            </a:r>
            <a:r>
              <a:rPr b="1" lang="it-IT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done in the time</a:t>
            </a:r>
            <a:r>
              <a:rPr b="1"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given?</a:t>
            </a:r>
            <a:endParaRPr/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AutoNum type="arabicPeriod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a </a:t>
            </a:r>
            <a:r>
              <a:rPr b="1" lang="it-IT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 of action</a:t>
            </a: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prepare for the extreme event.</a:t>
            </a:r>
            <a:endParaRPr/>
          </a:p>
          <a:p>
            <a:pPr indent="-330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lay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"/>
          <p:cNvSpPr txBox="1"/>
          <p:nvPr/>
        </p:nvSpPr>
        <p:spPr>
          <a:xfrm>
            <a:off x="365132" y="369315"/>
            <a:ext cx="11461735" cy="10656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6000"/>
              <a:buFont typeface="Josefin Sans"/>
              <a:buNone/>
            </a:pPr>
            <a:r>
              <a:rPr lang="it-IT" sz="60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What have we learned?</a:t>
            </a:r>
            <a:endParaRPr/>
          </a:p>
        </p:txBody>
      </p:sp>
      <p:sp>
        <p:nvSpPr>
          <p:cNvPr id="200" name="Google Shape;200;p14"/>
          <p:cNvSpPr txBox="1"/>
          <p:nvPr/>
        </p:nvSpPr>
        <p:spPr>
          <a:xfrm>
            <a:off x="-1505243" y="-143490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14"/>
          <p:cNvGrpSpPr/>
          <p:nvPr/>
        </p:nvGrpSpPr>
        <p:grpSpPr>
          <a:xfrm>
            <a:off x="8010144" y="1434965"/>
            <a:ext cx="3681984" cy="2344555"/>
            <a:chOff x="5486400" y="1434965"/>
            <a:chExt cx="6876288" cy="4275000"/>
          </a:xfrm>
        </p:grpSpPr>
        <p:pic>
          <p:nvPicPr>
            <p:cNvPr descr="Flooding kills 51 in Spain's Valencia region | FMT" id="202" name="Google Shape;202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86400" y="1434965"/>
              <a:ext cx="3600000" cy="225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weather satellite image of Hurricane Katrina begins - NARA &amp; DVIDS Public  Domain Archive Public Domain Search" id="203" name="Google Shape;203;p14"/>
            <p:cNvPicPr preferRelativeResize="0"/>
            <p:nvPr/>
          </p:nvPicPr>
          <p:blipFill rotWithShape="1">
            <a:blip r:embed="rId4">
              <a:alphaModFix/>
            </a:blip>
            <a:srcRect b="0" l="0" r="8991" t="0"/>
            <a:stretch/>
          </p:blipFill>
          <p:spPr>
            <a:xfrm>
              <a:off x="9086400" y="1434965"/>
              <a:ext cx="3276288" cy="225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14"/>
            <p:cNvPicPr preferRelativeResize="0"/>
            <p:nvPr/>
          </p:nvPicPr>
          <p:blipFill rotWithShape="1">
            <a:blip r:embed="rId5">
              <a:alphaModFix/>
            </a:blip>
            <a:srcRect b="15313" l="0" r="0" t="0"/>
            <a:stretch/>
          </p:blipFill>
          <p:spPr>
            <a:xfrm>
              <a:off x="5486400" y="3684965"/>
              <a:ext cx="3600000" cy="2025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Fire in Orange County, California, scorches thousands of acres - Good  Morning America" id="205" name="Google Shape;205;p14"/>
            <p:cNvPicPr preferRelativeResize="0"/>
            <p:nvPr/>
          </p:nvPicPr>
          <p:blipFill rotWithShape="1">
            <a:blip r:embed="rId6">
              <a:alphaModFix/>
            </a:blip>
            <a:srcRect b="0" l="0" r="8991" t="0"/>
            <a:stretch/>
          </p:blipFill>
          <p:spPr>
            <a:xfrm>
              <a:off x="9086400" y="3684965"/>
              <a:ext cx="3276288" cy="2025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map of europe with red and yellow colors&#10;&#10;Description automatically generated" id="206" name="Google Shape;206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69039" y="4074802"/>
            <a:ext cx="4426190" cy="2542032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4"/>
          <p:cNvSpPr txBox="1"/>
          <p:nvPr/>
        </p:nvSpPr>
        <p:spPr>
          <a:xfrm>
            <a:off x="4166408" y="2254276"/>
            <a:ext cx="329184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2003 European heatwave was devasting for human life, food production and the economy.</a:t>
            </a:r>
            <a:endParaRPr/>
          </a:p>
        </p:txBody>
      </p:sp>
      <p:sp>
        <p:nvSpPr>
          <p:cNvPr id="208" name="Google Shape;208;p14"/>
          <p:cNvSpPr txBox="1"/>
          <p:nvPr/>
        </p:nvSpPr>
        <p:spPr>
          <a:xfrm>
            <a:off x="365132" y="1571852"/>
            <a:ext cx="382828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Extreme events have different durations, impacts and probabilties. </a:t>
            </a:r>
            <a:endParaRPr/>
          </a:p>
        </p:txBody>
      </p:sp>
      <p:sp>
        <p:nvSpPr>
          <p:cNvPr id="209" name="Google Shape;209;p14"/>
          <p:cNvSpPr txBox="1"/>
          <p:nvPr/>
        </p:nvSpPr>
        <p:spPr>
          <a:xfrm>
            <a:off x="437588" y="3696181"/>
            <a:ext cx="329184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analysis is crucial for understandingthe history and characteristics of extreme events.</a:t>
            </a:r>
            <a:endParaRPr/>
          </a:p>
        </p:txBody>
      </p:sp>
      <p:sp>
        <p:nvSpPr>
          <p:cNvPr id="210" name="Google Shape;210;p14"/>
          <p:cNvSpPr txBox="1"/>
          <p:nvPr/>
        </p:nvSpPr>
        <p:spPr>
          <a:xfrm>
            <a:off x="8535027" y="4607427"/>
            <a:ext cx="329184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Preparing for extreme events requires new ways of thinking, new technologies, and a prepared society.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/>
        </p:nvSpPr>
        <p:spPr>
          <a:xfrm>
            <a:off x="365132" y="369315"/>
            <a:ext cx="11461735" cy="17822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6000"/>
              <a:buFont typeface="Josefin Sans"/>
              <a:buNone/>
            </a:pPr>
            <a:r>
              <a:rPr b="0" i="0" lang="it-IT" sz="6000" u="none" cap="none" strike="noStrike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Weather, Climate and Extreme Events</a:t>
            </a:r>
            <a:endParaRPr/>
          </a:p>
        </p:txBody>
      </p:sp>
      <p:sp>
        <p:nvSpPr>
          <p:cNvPr id="98" name="Google Shape;98;p2"/>
          <p:cNvSpPr/>
          <p:nvPr/>
        </p:nvSpPr>
        <p:spPr>
          <a:xfrm>
            <a:off x="1598479" y="2429280"/>
            <a:ext cx="3818964" cy="1438632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3A7D22"/>
          </a:solidFill>
          <a:ln cap="flat" cmpd="sng" w="9525">
            <a:solidFill>
              <a:srgbClr val="275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Weather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Short-term conditions (e.g. wind, snow) which can change rapdily from day-to-day</a:t>
            </a:r>
            <a:endParaRPr/>
          </a:p>
        </p:txBody>
      </p:sp>
      <p:sp>
        <p:nvSpPr>
          <p:cNvPr id="99" name="Google Shape;99;p2"/>
          <p:cNvSpPr/>
          <p:nvPr/>
        </p:nvSpPr>
        <p:spPr>
          <a:xfrm>
            <a:off x="7627997" y="2834549"/>
            <a:ext cx="3818964" cy="1438632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295FA9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Climate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Average conditions, typical weather occurring over a long time period (e.g. 30 years)</a:t>
            </a:r>
            <a:endParaRPr/>
          </a:p>
        </p:txBody>
      </p:sp>
      <p:sp>
        <p:nvSpPr>
          <p:cNvPr id="100" name="Google Shape;100;p2"/>
          <p:cNvSpPr/>
          <p:nvPr/>
        </p:nvSpPr>
        <p:spPr>
          <a:xfrm>
            <a:off x="1047884" y="4426067"/>
            <a:ext cx="4737505" cy="1438632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C00000"/>
          </a:solidFill>
          <a:ln cap="flat" cmpd="sng" w="9525">
            <a:solidFill>
              <a:srgbClr val="275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Extreme Events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Events which are very different to the typical conditions, such as extreme temperature (heatwaves). </a:t>
            </a:r>
            <a:endParaRPr/>
          </a:p>
        </p:txBody>
      </p:sp>
      <p:cxnSp>
        <p:nvCxnSpPr>
          <p:cNvPr id="101" name="Google Shape;101;p2"/>
          <p:cNvCxnSpPr>
            <a:stCxn id="98" idx="0"/>
            <a:endCxn id="99" idx="2"/>
          </p:cNvCxnSpPr>
          <p:nvPr/>
        </p:nvCxnSpPr>
        <p:spPr>
          <a:xfrm>
            <a:off x="5417443" y="3148596"/>
            <a:ext cx="2210700" cy="405300"/>
          </a:xfrm>
          <a:prstGeom prst="straightConnector1">
            <a:avLst/>
          </a:prstGeom>
          <a:noFill/>
          <a:ln cap="flat" cmpd="sng" w="57150">
            <a:solidFill>
              <a:srgbClr val="3F3F3F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02" name="Google Shape;102;p2"/>
          <p:cNvSpPr/>
          <p:nvPr/>
        </p:nvSpPr>
        <p:spPr>
          <a:xfrm>
            <a:off x="6522719" y="5145181"/>
            <a:ext cx="4737505" cy="1104067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C00000"/>
          </a:solidFill>
          <a:ln cap="flat" cmpd="sng" w="9525">
            <a:solidFill>
              <a:srgbClr val="275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t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Extremes change as the climate changes (e.g. heatwaves becoming more common in a warming world)</a:t>
            </a:r>
            <a:endParaRPr/>
          </a:p>
        </p:txBody>
      </p:sp>
      <p:cxnSp>
        <p:nvCxnSpPr>
          <p:cNvPr id="103" name="Google Shape;103;p2"/>
          <p:cNvCxnSpPr>
            <a:endCxn id="100" idx="3"/>
          </p:cNvCxnSpPr>
          <p:nvPr/>
        </p:nvCxnSpPr>
        <p:spPr>
          <a:xfrm>
            <a:off x="3378537" y="3878267"/>
            <a:ext cx="38100" cy="547800"/>
          </a:xfrm>
          <a:prstGeom prst="straightConnector1">
            <a:avLst/>
          </a:prstGeom>
          <a:noFill/>
          <a:ln cap="flat" cmpd="sng" w="57150">
            <a:solidFill>
              <a:srgbClr val="3F3F3F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04" name="Google Shape;104;p2"/>
          <p:cNvCxnSpPr>
            <a:endCxn id="100" idx="0"/>
          </p:cNvCxnSpPr>
          <p:nvPr/>
        </p:nvCxnSpPr>
        <p:spPr>
          <a:xfrm flipH="1">
            <a:off x="5785389" y="3740783"/>
            <a:ext cx="1823700" cy="1404600"/>
          </a:xfrm>
          <a:prstGeom prst="straightConnector1">
            <a:avLst/>
          </a:prstGeom>
          <a:noFill/>
          <a:ln cap="flat" cmpd="sng" w="57150">
            <a:solidFill>
              <a:srgbClr val="3F3F3F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descr="A person holding an umbrella in the snow&#10;&#10;Description automatically generated" id="105" name="Google Shape;10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341350" y="1993120"/>
            <a:ext cx="1257129" cy="1885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ebergs floating in the ocean&#10;&#10;Description automatically generated" id="106" name="Google Shape;10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61248" y="1479363"/>
            <a:ext cx="2688661" cy="1344331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"/>
          <p:cNvSpPr txBox="1"/>
          <p:nvPr/>
        </p:nvSpPr>
        <p:spPr>
          <a:xfrm>
            <a:off x="-1505243" y="-143490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/>
        </p:nvSpPr>
        <p:spPr>
          <a:xfrm>
            <a:off x="365132" y="244705"/>
            <a:ext cx="11461735" cy="24375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5400"/>
              <a:buFont typeface="Josefin Sans"/>
              <a:buNone/>
            </a:pPr>
            <a:r>
              <a:rPr b="1" lang="it-IT" sz="54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Activity 1: </a:t>
            </a:r>
            <a:br>
              <a:rPr lang="it-IT" sz="54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it-IT" sz="54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What do you know about extreme events?  (3 minutes)</a:t>
            </a:r>
            <a:endParaRPr/>
          </a:p>
        </p:txBody>
      </p:sp>
      <p:pic>
        <p:nvPicPr>
          <p:cNvPr descr="A qr code on a white background&#10;&#10;Description automatically generated" id="113" name="Google Shape;11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77207" y="2498495"/>
            <a:ext cx="4237585" cy="423758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"/>
          <p:cNvSpPr/>
          <p:nvPr/>
        </p:nvSpPr>
        <p:spPr>
          <a:xfrm>
            <a:off x="593625" y="3655894"/>
            <a:ext cx="3295623" cy="1304806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3A7D2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br>
              <a:rPr b="1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Scan and respond to the questions online!</a:t>
            </a:r>
            <a:endParaRPr b="0" i="0" sz="2400" u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"/>
          <p:cNvSpPr txBox="1"/>
          <p:nvPr/>
        </p:nvSpPr>
        <p:spPr>
          <a:xfrm>
            <a:off x="4474775" y="6413250"/>
            <a:ext cx="401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00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Mentimeter code: 7231 9016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eather satellite image of Hurricane Katrina begins - NARA &amp; DVIDS Public  Domain Archive Public Domain Search" id="120" name="Google Shape;1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0"/>
            <a:ext cx="10972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 txBox="1"/>
          <p:nvPr/>
        </p:nvSpPr>
        <p:spPr>
          <a:xfrm>
            <a:off x="733525" y="130623"/>
            <a:ext cx="6703500" cy="2862900"/>
          </a:xfrm>
          <a:prstGeom prst="rect">
            <a:avLst/>
          </a:prstGeom>
          <a:solidFill>
            <a:srgbClr val="D9D9D9">
              <a:alpha val="7058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Hurricane Katrina, U.S.A, 2004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Duration: 7 days, 2-3 days over land, 6-8 weeks of flooding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3450" y="0"/>
            <a:ext cx="10325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5"/>
          <p:cNvSpPr txBox="1"/>
          <p:nvPr/>
        </p:nvSpPr>
        <p:spPr>
          <a:xfrm>
            <a:off x="1257784" y="167204"/>
            <a:ext cx="5874535" cy="1200329"/>
          </a:xfrm>
          <a:prstGeom prst="rect">
            <a:avLst/>
          </a:prstGeom>
          <a:solidFill>
            <a:srgbClr val="D9D9D9">
              <a:alpha val="7058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Drought, Somalia, 2012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Duration: 2 years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ooding kills 51 in Spain's Valencia region | FMT" id="132" name="Google Shape;13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0"/>
            <a:ext cx="10972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6"/>
          <p:cNvSpPr txBox="1"/>
          <p:nvPr/>
        </p:nvSpPr>
        <p:spPr>
          <a:xfrm>
            <a:off x="733528" y="130628"/>
            <a:ext cx="9946664" cy="1200329"/>
          </a:xfrm>
          <a:prstGeom prst="rect">
            <a:avLst/>
          </a:prstGeom>
          <a:solidFill>
            <a:srgbClr val="D9D9D9">
              <a:alpha val="7058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Floods, Valencia, 2024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Duration: rain – 8 hours, flooding – 2 weeks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ire in Orange County, California, scorches thousands of acres - Good  Morning America"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7"/>
          <p:cNvSpPr txBox="1"/>
          <p:nvPr/>
        </p:nvSpPr>
        <p:spPr>
          <a:xfrm>
            <a:off x="599416" y="167204"/>
            <a:ext cx="7337576" cy="1754326"/>
          </a:xfrm>
          <a:prstGeom prst="rect">
            <a:avLst/>
          </a:prstGeom>
          <a:solidFill>
            <a:srgbClr val="D9D9D9">
              <a:alpha val="7058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Wildfire, Los Angeles, 2024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Duration: 1 month (from start to containment)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"/>
          <p:cNvSpPr txBox="1"/>
          <p:nvPr/>
        </p:nvSpPr>
        <p:spPr>
          <a:xfrm>
            <a:off x="365132" y="457712"/>
            <a:ext cx="11461735" cy="226077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b="1"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Activity 2: </a:t>
            </a:r>
            <a:b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Extreme events in Torino and Piemonte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800"/>
              <a:buFont typeface="Josefin Sans"/>
              <a:buNone/>
            </a:pPr>
            <a:r>
              <a:rPr lang="it-IT" sz="48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(6 minutes)</a:t>
            </a:r>
            <a:endParaRPr/>
          </a:p>
        </p:txBody>
      </p:sp>
      <p:sp>
        <p:nvSpPr>
          <p:cNvPr id="145" name="Google Shape;145;p8"/>
          <p:cNvSpPr/>
          <p:nvPr/>
        </p:nvSpPr>
        <p:spPr>
          <a:xfrm>
            <a:off x="3320428" y="3429000"/>
            <a:ext cx="5551142" cy="1706285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3A7D2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br>
              <a:rPr b="1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 will share their experiences of extreme events</a:t>
            </a:r>
            <a:r>
              <a:rPr lang="it-IT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p</a:t>
            </a:r>
            <a:r>
              <a:rPr b="0" i="0" lang="it-IT" sz="2400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hotos, newspaper articles, personal experiences, etc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"/>
          <p:cNvSpPr txBox="1"/>
          <p:nvPr/>
        </p:nvSpPr>
        <p:spPr>
          <a:xfrm>
            <a:off x="365132" y="369315"/>
            <a:ext cx="11461735" cy="12762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6000"/>
              <a:buFont typeface="Josefin Sans"/>
              <a:buNone/>
            </a:pPr>
            <a:r>
              <a:rPr lang="it-IT" sz="600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The 2003 European Heatwave</a:t>
            </a:r>
            <a:endParaRPr sz="6000">
              <a:solidFill>
                <a:srgbClr val="C0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descr="A map of europe with red and yellow colors&#10;&#10;Description automatically generated" id="151" name="Google Shape;1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88454" y="2306644"/>
            <a:ext cx="7045050" cy="40460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thermometer in a circle&#10;&#10;Description automatically generated" id="152" name="Google Shape;15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501" y="2918998"/>
            <a:ext cx="2158998" cy="2158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9"/>
          <p:cNvSpPr txBox="1"/>
          <p:nvPr/>
        </p:nvSpPr>
        <p:spPr>
          <a:xfrm>
            <a:off x="158496" y="2118628"/>
            <a:ext cx="33528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70,000 deaths across Europe (France, Italy etc)</a:t>
            </a:r>
            <a:endParaRPr/>
          </a:p>
        </p:txBody>
      </p:sp>
      <p:sp>
        <p:nvSpPr>
          <p:cNvPr id="154" name="Google Shape;154;p9"/>
          <p:cNvSpPr txBox="1"/>
          <p:nvPr/>
        </p:nvSpPr>
        <p:spPr>
          <a:xfrm>
            <a:off x="762000" y="5460991"/>
            <a:ext cx="36515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Heatwave + drought = crop failure in southern Europe</a:t>
            </a:r>
            <a:endParaRPr/>
          </a:p>
        </p:txBody>
      </p:sp>
      <p:sp>
        <p:nvSpPr>
          <p:cNvPr id="155" name="Google Shape;155;p9"/>
          <p:cNvSpPr txBox="1"/>
          <p:nvPr/>
        </p:nvSpPr>
        <p:spPr>
          <a:xfrm>
            <a:off x="2611043" y="3191993"/>
            <a:ext cx="2158998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Hottest summer since 1540</a:t>
            </a:r>
            <a:endParaRPr/>
          </a:p>
        </p:txBody>
      </p:sp>
      <p:sp>
        <p:nvSpPr>
          <p:cNvPr id="156" name="Google Shape;156;p9"/>
          <p:cNvSpPr txBox="1"/>
          <p:nvPr/>
        </p:nvSpPr>
        <p:spPr>
          <a:xfrm>
            <a:off x="2392629" y="4504532"/>
            <a:ext cx="215899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it-IT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Marine Heatwaves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2025-04-14T13:20:35Z</dcterms:created>
  <dc:creator>Ronan McAdam</dc:creator>
</cp:coreProperties>
</file>